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5"/>
  </p:notesMasterIdLst>
  <p:handoutMasterIdLst>
    <p:handoutMasterId r:id="rId36"/>
  </p:handoutMasterIdLst>
  <p:sldIdLst>
    <p:sldId id="256" r:id="rId3"/>
    <p:sldId id="257" r:id="rId4"/>
    <p:sldId id="260" r:id="rId5"/>
    <p:sldId id="262" r:id="rId6"/>
    <p:sldId id="259" r:id="rId7"/>
    <p:sldId id="290" r:id="rId8"/>
    <p:sldId id="285" r:id="rId9"/>
    <p:sldId id="286" r:id="rId10"/>
    <p:sldId id="265" r:id="rId11"/>
    <p:sldId id="288" r:id="rId12"/>
    <p:sldId id="289" r:id="rId13"/>
    <p:sldId id="263" r:id="rId14"/>
    <p:sldId id="264" r:id="rId15"/>
    <p:sldId id="261" r:id="rId16"/>
    <p:sldId id="270" r:id="rId17"/>
    <p:sldId id="266" r:id="rId18"/>
    <p:sldId id="267" r:id="rId19"/>
    <p:sldId id="268" r:id="rId20"/>
    <p:sldId id="275" r:id="rId21"/>
    <p:sldId id="269" r:id="rId22"/>
    <p:sldId id="273" r:id="rId23"/>
    <p:sldId id="271" r:id="rId24"/>
    <p:sldId id="272" r:id="rId25"/>
    <p:sldId id="274" r:id="rId26"/>
    <p:sldId id="277" r:id="rId27"/>
    <p:sldId id="276" r:id="rId28"/>
    <p:sldId id="279" r:id="rId29"/>
    <p:sldId id="282" r:id="rId30"/>
    <p:sldId id="280" r:id="rId31"/>
    <p:sldId id="283" r:id="rId32"/>
    <p:sldId id="284" r:id="rId33"/>
    <p:sldId id="287" r:id="rId34"/>
  </p:sldIdLst>
  <p:sldSz cx="9144000" cy="6858000" type="screen4x3"/>
  <p:notesSz cx="6797675" cy="992822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FB3FB-660B-4934-9356-182F11632ADF}" type="datetimeFigureOut">
              <a:rPr lang="uk-UA" smtClean="0"/>
              <a:t>06.05.2019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AEABE-4459-400B-B070-C8BCD91E4B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6621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4EB3C-2466-4A77-BF19-8383E7C5F807}" type="datetimeFigureOut">
              <a:rPr lang="uk-UA" smtClean="0"/>
              <a:t>06.05.2019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71372-F88E-4196-9FD9-AD0941C1B87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6460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71372-F88E-4196-9FD9-AD0941C1B87B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7719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946" y="0"/>
            <a:ext cx="9144000" cy="4077072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78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free-powerpoint-templates-design.com/free-powerpoint-templates-desig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rigastehniskauniversitate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knuba.edu.ua/?page_id=32752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org2.knuba.edu.ua/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hlinkClick r:id="rId2"/>
          </p:cNvPr>
          <p:cNvSpPr txBox="1"/>
          <p:nvPr/>
        </p:nvSpPr>
        <p:spPr>
          <a:xfrm>
            <a:off x="0" y="6597932"/>
            <a:ext cx="914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ALLPPT.com _ Free PowerPoint Templates, Diagrams and Charts</a:t>
            </a:r>
            <a:endParaRPr lang="ko-KR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9873" y="1712002"/>
            <a:ext cx="4248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uk-UA" altLang="ko-KR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2018-2019 </a:t>
            </a:r>
            <a:r>
              <a:rPr kumimoji="0" lang="uk-UA" altLang="ko-KR" sz="2800" b="1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н.р</a:t>
            </a:r>
            <a:r>
              <a:rPr kumimoji="0" lang="uk-UA" altLang="ko-KR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en-US" altLang="ko-KR" sz="28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0" y="371297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altLang="ko-KR" sz="3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Звіт про роботу</a:t>
            </a:r>
          </a:p>
          <a:p>
            <a:pPr algn="ctr"/>
            <a:r>
              <a:rPr lang="uk-UA" altLang="ko-KR" sz="3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Молодіжної наукової ради КНУБА</a:t>
            </a:r>
            <a:endParaRPr lang="en-US" altLang="ko-KR" sz="36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571626"/>
            <a:ext cx="2952328" cy="132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0152" t="17516" r="31184" b="38188"/>
          <a:stretch/>
        </p:blipFill>
        <p:spPr>
          <a:xfrm>
            <a:off x="1259632" y="32614"/>
            <a:ext cx="6048672" cy="2567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9599" t="20469" r="31184" b="22438"/>
          <a:stretch/>
        </p:blipFill>
        <p:spPr>
          <a:xfrm>
            <a:off x="438272" y="2600446"/>
            <a:ext cx="7691392" cy="416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96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493" t="59844" r="31182" b="20469"/>
          <a:stretch/>
        </p:blipFill>
        <p:spPr>
          <a:xfrm>
            <a:off x="429402" y="1483261"/>
            <a:ext cx="7242276" cy="13288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0153" t="52953" r="32290" b="24406"/>
          <a:stretch/>
        </p:blipFill>
        <p:spPr>
          <a:xfrm>
            <a:off x="431539" y="31188"/>
            <a:ext cx="6876765" cy="14520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9046" t="21453" r="30630" b="15548"/>
          <a:stretch/>
        </p:blipFill>
        <p:spPr>
          <a:xfrm>
            <a:off x="429402" y="2812119"/>
            <a:ext cx="8391070" cy="386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40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16024"/>
            <a:ext cx="7056784" cy="1196752"/>
          </a:xfrm>
        </p:spPr>
        <p:txBody>
          <a:bodyPr wrap="square"/>
          <a:lstStyle/>
          <a:p>
            <a:pPr algn="ctr"/>
            <a:r>
              <a:rPr lang="uk-UA" sz="2800" dirty="0" smtClean="0"/>
              <a:t>Взаємодія та координація діяльності </a:t>
            </a:r>
            <a:br>
              <a:rPr lang="uk-UA" sz="2800" dirty="0" smtClean="0"/>
            </a:b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</a:rPr>
              <a:t>Наукової 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</a:rPr>
              <a:t>С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</a:rPr>
              <a:t>пілки Студентів КНУБА</a:t>
            </a:r>
            <a:endParaRPr lang="uk-UA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16162" r="10010" b="-2295"/>
          <a:stretch/>
        </p:blipFill>
        <p:spPr>
          <a:xfrm>
            <a:off x="1475656" y="1412776"/>
            <a:ext cx="7488832" cy="517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9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4542" t="23422" r="25096" b="18500"/>
          <a:stretch/>
        </p:blipFill>
        <p:spPr>
          <a:xfrm>
            <a:off x="4757941" y="188640"/>
            <a:ext cx="4385346" cy="27548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1145" t="38188" r="19008" b="12594"/>
          <a:stretch/>
        </p:blipFill>
        <p:spPr>
          <a:xfrm>
            <a:off x="1" y="1356158"/>
            <a:ext cx="4436573" cy="30809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403" y="332656"/>
            <a:ext cx="6784629" cy="1069514"/>
          </a:xfrm>
        </p:spPr>
        <p:txBody>
          <a:bodyPr/>
          <a:lstStyle/>
          <a:p>
            <a:r>
              <a:rPr lang="uk-UA" sz="2400" dirty="0" smtClean="0"/>
              <a:t>Подано заявку на участь у </a:t>
            </a:r>
            <a:br>
              <a:rPr lang="uk-UA" sz="2400" dirty="0" smtClean="0"/>
            </a:br>
            <a:r>
              <a:rPr lang="uk-UA" sz="2400" dirty="0" smtClean="0"/>
              <a:t>Всеукраїнському фестивалі інновацій-2019 </a:t>
            </a:r>
            <a:endParaRPr lang="uk-UA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40039" t="22437" r="18454" b="18500"/>
          <a:stretch/>
        </p:blipFill>
        <p:spPr>
          <a:xfrm>
            <a:off x="4381128" y="2958407"/>
            <a:ext cx="4787311" cy="382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7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116632"/>
            <a:ext cx="9132881" cy="1512168"/>
          </a:xfrm>
        </p:spPr>
        <p:txBody>
          <a:bodyPr/>
          <a:lstStyle/>
          <a:p>
            <a:pPr algn="ctr"/>
            <a:r>
              <a:rPr lang="uk-UA" sz="2000" dirty="0"/>
              <a:t>За </a:t>
            </a:r>
            <a:r>
              <a:rPr lang="uk-UA" sz="2000" dirty="0" smtClean="0"/>
              <a:t>ініціативи </a:t>
            </a:r>
            <a:r>
              <a:rPr lang="uk-UA" sz="2000" dirty="0"/>
              <a:t>Молодіжної наукової ради та </a:t>
            </a:r>
            <a:r>
              <a:rPr lang="uk-UA" sz="2000" dirty="0" smtClean="0"/>
              <a:t>Наукової Спілки Студентів у </a:t>
            </a:r>
            <a:r>
              <a:rPr lang="uk-UA" sz="2000" dirty="0"/>
              <a:t>КНУБА було підписано меморандум про відкриття в університеті </a:t>
            </a: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en-US" sz="2000" dirty="0" smtClean="0"/>
              <a:t>YEP </a:t>
            </a:r>
            <a:r>
              <a:rPr lang="en-US" sz="2000" dirty="0"/>
              <a:t>CLUB. </a:t>
            </a: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>Це </a:t>
            </a:r>
            <a:r>
              <a:rPr lang="uk-UA" sz="2000" dirty="0"/>
              <a:t>перший крок до створення екосистеми </a:t>
            </a:r>
            <a:r>
              <a:rPr lang="uk-UA" sz="2000" dirty="0" smtClean="0"/>
              <a:t>сатрапів </a:t>
            </a:r>
            <a:r>
              <a:rPr lang="uk-UA" sz="2000" dirty="0"/>
              <a:t>в </a:t>
            </a:r>
            <a:r>
              <a:rPr lang="uk-UA" sz="2000" dirty="0" smtClean="0"/>
              <a:t>Університеті!</a:t>
            </a:r>
            <a:r>
              <a:rPr lang="uk-UA" sz="1050" dirty="0"/>
              <a:t/>
            </a:r>
            <a:br>
              <a:rPr lang="uk-UA" sz="1050" dirty="0"/>
            </a:br>
            <a:endParaRPr lang="uk-UA" sz="105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0152" t="13579" r="28970" b="7671"/>
          <a:stretch/>
        </p:blipFill>
        <p:spPr>
          <a:xfrm>
            <a:off x="1619672" y="1484784"/>
            <a:ext cx="7128792" cy="511256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63688" y="4221088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D2129"/>
                </a:solidFill>
                <a:latin typeface="Helvetica" panose="020B0604020202020204" pitchFamily="34" charset="0"/>
              </a:rPr>
              <a:t>YEP - </a:t>
            </a:r>
            <a:r>
              <a:rPr lang="uk-UA" dirty="0">
                <a:solidFill>
                  <a:srgbClr val="1D2129"/>
                </a:solidFill>
                <a:latin typeface="Helvetica" panose="020B0604020202020204" pitchFamily="34" charset="0"/>
              </a:rPr>
              <a:t>мережа академічних стартап-інкубаторів!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20349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7596336" cy="1069514"/>
          </a:xfrm>
        </p:spPr>
        <p:txBody>
          <a:bodyPr/>
          <a:lstStyle/>
          <a:p>
            <a:pPr algn="ctr"/>
            <a:r>
              <a:rPr lang="uk-UA" sz="3200" dirty="0" smtClean="0"/>
              <a:t>Створення аудиторій </a:t>
            </a:r>
            <a:br>
              <a:rPr lang="uk-UA" sz="3200" dirty="0" smtClean="0"/>
            </a:br>
            <a:r>
              <a:rPr lang="uk-UA" sz="3200" dirty="0" smtClean="0"/>
              <a:t>інноваційного навчання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uk-UA" b="1" i="1" dirty="0" smtClean="0"/>
              <a:t>Аудиторії 427 та 429</a:t>
            </a:r>
            <a:endParaRPr lang="uk-UA" b="1" i="1" dirty="0"/>
          </a:p>
        </p:txBody>
      </p:sp>
      <p:pic>
        <p:nvPicPr>
          <p:cNvPr id="5122" name="Picture 2" descr="ÐÐ° Ð´Ð°Ð½Ð½Ð¾Ð¼ Ð¸Ð·Ð¾Ð±ÑÐ°Ð¶ÐµÐ½Ð¸Ð¸ Ð¼Ð¾Ð¶ÐµÑ Ð½Ð°ÑÐ¾Ð´Ð¸ÑÑÑÑ: 6 ÑÐµÐ»Ð¾Ð²ÐµÐº, Ð»ÑÐ´Ð¸ ÑÐ¸Ð´ÑÑ Ð¸ Ð² Ð¿Ð¾Ð¼ÐµÑÐµÐ½Ð¸Ð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460" r="-875"/>
          <a:stretch/>
        </p:blipFill>
        <p:spPr bwMode="auto">
          <a:xfrm>
            <a:off x="1547664" y="2060848"/>
            <a:ext cx="7592186" cy="420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02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0"/>
            <a:ext cx="7668344" cy="1069514"/>
          </a:xfrm>
        </p:spPr>
        <p:txBody>
          <a:bodyPr/>
          <a:lstStyle/>
          <a:p>
            <a:pPr algn="ctr"/>
            <a:r>
              <a:rPr lang="uk-UA" sz="3200" dirty="0" smtClean="0"/>
              <a:t>Організація та проведення </a:t>
            </a:r>
            <a:br>
              <a:rPr lang="uk-UA" sz="3200" dirty="0" smtClean="0"/>
            </a:br>
            <a:r>
              <a:rPr lang="uk-UA" sz="3200" dirty="0" smtClean="0"/>
              <a:t>наукових конференцій</a:t>
            </a:r>
            <a:endParaRPr lang="uk-UA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385" t="38943" r="53874" b="21683"/>
          <a:stretch/>
        </p:blipFill>
        <p:spPr>
          <a:xfrm>
            <a:off x="467544" y="1069514"/>
            <a:ext cx="4032448" cy="27572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75" r="7672" b="10625"/>
          <a:stretch/>
        </p:blipFill>
        <p:spPr>
          <a:xfrm>
            <a:off x="1590537" y="3861048"/>
            <a:ext cx="6753944" cy="2880320"/>
          </a:xfrm>
          <a:prstGeom prst="rect">
            <a:avLst/>
          </a:prstGeom>
        </p:spPr>
      </p:pic>
      <p:pic>
        <p:nvPicPr>
          <p:cNvPr id="9218" name="Picture 2" descr="http://www.knuba.edu.ua/ukr/wp-content/uploads/2018/07/IMG-0baf62b2e2eadadaaa0b9e917c245d09-V-300x2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69514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538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nuba.edu.ua/ukr/wp-content/uploads/2019/03/%D1%85%D0%B5%D0%B4%D0%B5%D1%80-1-800x2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69" y="116632"/>
            <a:ext cx="76200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t="10101" r="5291" b="28840"/>
          <a:stretch/>
        </p:blipFill>
        <p:spPr>
          <a:xfrm>
            <a:off x="2051720" y="2278410"/>
            <a:ext cx="5256584" cy="455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89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1656184"/>
          </a:xfrm>
        </p:spPr>
        <p:txBody>
          <a:bodyPr/>
          <a:lstStyle/>
          <a:p>
            <a:pPr algn="ctr"/>
            <a:r>
              <a:rPr lang="uk-UA" sz="2400" b="0" dirty="0"/>
              <a:t>23 квітня 2019 року в Київському національному університеті будівництва і архітектури </a:t>
            </a:r>
            <a:r>
              <a:rPr lang="uk-UA" sz="2400" b="0" dirty="0" smtClean="0"/>
              <a:t/>
            </a:r>
            <a:br>
              <a:rPr lang="uk-UA" sz="2400" b="0" dirty="0" smtClean="0"/>
            </a:br>
            <a:r>
              <a:rPr lang="uk-UA" sz="2400" b="0" dirty="0" smtClean="0"/>
              <a:t>Молодіжною науковою радою спільно </a:t>
            </a:r>
            <a:r>
              <a:rPr lang="uk-UA" sz="2400" b="0" dirty="0"/>
              <a:t>з </a:t>
            </a:r>
            <a:r>
              <a:rPr lang="uk-UA" sz="2400" b="0" dirty="0" smtClean="0"/>
              <a:t/>
            </a:r>
            <a:br>
              <a:rPr lang="uk-UA" sz="2400" b="0" dirty="0" smtClean="0"/>
            </a:br>
            <a:r>
              <a:rPr lang="uk-UA" sz="2400" b="0" dirty="0" smtClean="0"/>
              <a:t>Будівельним </a:t>
            </a:r>
            <a:r>
              <a:rPr lang="uk-UA" sz="2400" b="0" dirty="0"/>
              <a:t>кадровим порталом було проведено </a:t>
            </a:r>
            <a:r>
              <a:rPr lang="uk-UA" sz="2400" b="0" dirty="0" smtClean="0"/>
              <a:t/>
            </a:r>
            <a:br>
              <a:rPr lang="uk-UA" sz="2400" b="0" dirty="0" smtClean="0"/>
            </a:br>
            <a:r>
              <a:rPr lang="uk-UA" sz="2400" i="1" dirty="0" smtClean="0"/>
              <a:t>Форум </a:t>
            </a:r>
            <a:r>
              <a:rPr lang="uk-UA" sz="2400" i="1" dirty="0"/>
              <a:t>роботодавців та День кар'єри – 2019!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5329918"/>
            <a:ext cx="7471404" cy="150792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uk-UA" sz="1600" dirty="0">
                <a:solidFill>
                  <a:srgbClr val="1D2129"/>
                </a:solidFill>
                <a:latin typeface="Helvetica" panose="020B0604020202020204" pitchFamily="34" charset="0"/>
              </a:rPr>
              <a:t>Студенти та гості відвідали експо-зону </a:t>
            </a:r>
            <a:r>
              <a:rPr lang="uk-UA" sz="1600" dirty="0" smtClean="0">
                <a:solidFill>
                  <a:srgbClr val="1D2129"/>
                </a:solidFill>
                <a:latin typeface="Helvetica" panose="020B0604020202020204" pitchFamily="34" charset="0"/>
              </a:rPr>
              <a:t> "</a:t>
            </a:r>
            <a:r>
              <a:rPr lang="uk-UA" sz="1600" dirty="0">
                <a:solidFill>
                  <a:srgbClr val="1D2129"/>
                </a:solidFill>
                <a:latin typeface="Helvetica" panose="020B0604020202020204" pitchFamily="34" charset="0"/>
              </a:rPr>
              <a:t>Ярмарку вакансій" з </a:t>
            </a:r>
            <a:r>
              <a:rPr lang="uk-UA" sz="1600" dirty="0" smtClean="0">
                <a:solidFill>
                  <a:srgbClr val="1D2129"/>
                </a:solidFill>
                <a:latin typeface="Helvetica" panose="020B0604020202020204" pitchFamily="34" charset="0"/>
              </a:rPr>
              <a:t>провідними       компаніями, панельну       </a:t>
            </a:r>
            <a:r>
              <a:rPr lang="uk-UA" sz="1600" dirty="0">
                <a:solidFill>
                  <a:srgbClr val="1D2129"/>
                </a:solidFill>
                <a:latin typeface="Helvetica" panose="020B0604020202020204" pitchFamily="34" charset="0"/>
              </a:rPr>
              <a:t>дискусію щодо питань покращення освітнього </a:t>
            </a:r>
            <a:r>
              <a:rPr lang="uk-UA" sz="1600" dirty="0" smtClean="0">
                <a:solidFill>
                  <a:srgbClr val="1D2129"/>
                </a:solidFill>
                <a:latin typeface="Helvetica" panose="020B0604020202020204" pitchFamily="34" charset="0"/>
              </a:rPr>
              <a:t>            процесу, </a:t>
            </a:r>
            <a:r>
              <a:rPr lang="uk-UA" sz="1600" dirty="0">
                <a:solidFill>
                  <a:srgbClr val="1D2129"/>
                </a:solidFill>
                <a:latin typeface="Helvetica" panose="020B0604020202020204" pitchFamily="34" charset="0"/>
              </a:rPr>
              <a:t>а також </a:t>
            </a:r>
            <a:r>
              <a:rPr lang="uk-UA" sz="1600" dirty="0" smtClean="0">
                <a:solidFill>
                  <a:srgbClr val="1D2129"/>
                </a:solidFill>
                <a:latin typeface="Helvetica" panose="020B0604020202020204" pitchFamily="34" charset="0"/>
              </a:rPr>
              <a:t>студентську панель </a:t>
            </a:r>
            <a:r>
              <a:rPr lang="uk-UA" sz="1600" dirty="0">
                <a:solidFill>
                  <a:srgbClr val="1D2129"/>
                </a:solidFill>
                <a:latin typeface="Helvetica" panose="020B0604020202020204" pitchFamily="34" charset="0"/>
              </a:rPr>
              <a:t>і </a:t>
            </a:r>
            <a:r>
              <a:rPr lang="uk-UA" sz="1600" dirty="0" smtClean="0">
                <a:solidFill>
                  <a:srgbClr val="1D2129"/>
                </a:solidFill>
                <a:latin typeface="Helvetica" panose="020B0604020202020204" pitchFamily="34" charset="0"/>
              </a:rPr>
              <a:t>коворкінг-   зону </a:t>
            </a:r>
            <a:r>
              <a:rPr lang="uk-UA" sz="1600" dirty="0">
                <a:solidFill>
                  <a:srgbClr val="1D2129"/>
                </a:solidFill>
                <a:latin typeface="Helvetica" panose="020B0604020202020204" pitchFamily="34" charset="0"/>
              </a:rPr>
              <a:t>з корисними та </a:t>
            </a:r>
            <a:r>
              <a:rPr lang="uk-UA" sz="1600" dirty="0" smtClean="0">
                <a:solidFill>
                  <a:srgbClr val="1D2129"/>
                </a:solidFill>
                <a:latin typeface="Helvetica" panose="020B0604020202020204" pitchFamily="34" charset="0"/>
              </a:rPr>
              <a:t>          цікавими </a:t>
            </a:r>
            <a:r>
              <a:rPr lang="uk-UA" sz="1600" dirty="0">
                <a:solidFill>
                  <a:srgbClr val="1D2129"/>
                </a:solidFill>
                <a:latin typeface="Helvetica" panose="020B0604020202020204" pitchFamily="34" charset="0"/>
              </a:rPr>
              <a:t>виступами </a:t>
            </a:r>
            <a:r>
              <a:rPr lang="uk-UA" sz="1600" dirty="0" smtClean="0">
                <a:solidFill>
                  <a:srgbClr val="1D2129"/>
                </a:solidFill>
                <a:latin typeface="Helvetica" panose="020B0604020202020204" pitchFamily="34" charset="0"/>
              </a:rPr>
              <a:t>від роботодавців</a:t>
            </a:r>
            <a:r>
              <a:rPr lang="uk-UA" sz="1600" dirty="0">
                <a:solidFill>
                  <a:srgbClr val="1D2129"/>
                </a:solidFill>
                <a:latin typeface="Helvetica" panose="020B0604020202020204" pitchFamily="34" charset="0"/>
              </a:rPr>
              <a:t>. </a:t>
            </a:r>
          </a:p>
          <a:p>
            <a:r>
              <a:rPr lang="uk-UA" sz="1600" dirty="0" smtClean="0">
                <a:solidFill>
                  <a:srgbClr val="1D2129"/>
                </a:solidFill>
                <a:latin typeface="Helvetica" panose="020B0604020202020204" pitchFamily="34" charset="0"/>
              </a:rPr>
              <a:t>Захід </a:t>
            </a:r>
            <a:r>
              <a:rPr lang="uk-UA" sz="1600" dirty="0">
                <a:solidFill>
                  <a:srgbClr val="1D2129"/>
                </a:solidFill>
                <a:latin typeface="Helvetica" panose="020B0604020202020204" pitchFamily="34" charset="0"/>
              </a:rPr>
              <a:t>надав студентам та </a:t>
            </a:r>
            <a:r>
              <a:rPr lang="uk-UA" sz="1600" dirty="0" smtClean="0">
                <a:solidFill>
                  <a:srgbClr val="1D2129"/>
                </a:solidFill>
                <a:latin typeface="Helvetica" panose="020B0604020202020204" pitchFamily="34" charset="0"/>
              </a:rPr>
              <a:t>випускникам </a:t>
            </a:r>
            <a:r>
              <a:rPr lang="uk-UA" sz="1600" dirty="0">
                <a:solidFill>
                  <a:srgbClr val="1D2129"/>
                </a:solidFill>
                <a:latin typeface="Helvetica" panose="020B0604020202020204" pitchFamily="34" charset="0"/>
              </a:rPr>
              <a:t>можливість знайти найкращі </a:t>
            </a:r>
            <a:r>
              <a:rPr lang="uk-UA" sz="1600" dirty="0" smtClean="0">
                <a:solidFill>
                  <a:srgbClr val="1D2129"/>
                </a:solidFill>
                <a:latin typeface="Helvetica" panose="020B0604020202020204" pitchFamily="34" charset="0"/>
              </a:rPr>
              <a:t>              варіанти </a:t>
            </a:r>
            <a:r>
              <a:rPr lang="uk-UA" sz="1600" dirty="0">
                <a:solidFill>
                  <a:srgbClr val="1D2129"/>
                </a:solidFill>
                <a:latin typeface="Helvetica" panose="020B0604020202020204" pitchFamily="34" charset="0"/>
              </a:rPr>
              <a:t>співпраці та кар’єрного зростання!</a:t>
            </a:r>
            <a:endParaRPr lang="uk-UA" sz="1600" dirty="0"/>
          </a:p>
        </p:txBody>
      </p:sp>
      <p:pic>
        <p:nvPicPr>
          <p:cNvPr id="3074" name="Picture 2" descr="ÐÐ° Ð´Ð°Ð½Ð½Ð¾Ð¼ Ð¸Ð·Ð¾Ð±ÑÐ°Ð¶ÐµÐ½Ð¸Ð¸ Ð¼Ð¾Ð¶ÐµÑ Ð½Ð°ÑÐ¾Ð´Ð¸ÑÑÑÑ: 6 ÑÐµÐ»Ð¾Ð²ÐµÐº, Ð»ÑÐ´Ð¸ ÑÑÐ¾ÑÑ Ð¸ Ð² Ð¿Ð¾Ð¼ÐµÑÐµÐ½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55598"/>
            <a:ext cx="5472608" cy="320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868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884368" cy="1069514"/>
          </a:xfrm>
        </p:spPr>
        <p:txBody>
          <a:bodyPr/>
          <a:lstStyle/>
          <a:p>
            <a:r>
              <a:rPr lang="uk-UA" dirty="0" smtClean="0"/>
              <a:t>Стажування Молодих вчених</a:t>
            </a:r>
            <a:endParaRPr lang="uk-UA" dirty="0"/>
          </a:p>
        </p:txBody>
      </p:sp>
      <p:pic>
        <p:nvPicPr>
          <p:cNvPr id="12290" name="Picture 2" descr="ÐÐ° Ð´Ð°Ð½Ð½Ð¾Ð¼ Ð¸Ð·Ð¾Ð±ÑÐ°Ð¶ÐµÐ½Ð¸Ð¸ Ð¼Ð¾Ð¶ÐµÑ Ð½Ð°ÑÐ¾Ð´Ð¸ÑÑÑÑ: Mariia Mykhalova, ÑÐ»ÑÐ±Ð°ÐµÑÑÑ, ÑÐ¸Ð´Ð¸Ñ, Ð¾ÑÐ¸Ñ Ð¸ Ð² Ð¿Ð¾Ð¼ÐµÑÐµÐ½Ð¸Ð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2" t="25537" r="11539" b="964"/>
          <a:stretch/>
        </p:blipFill>
        <p:spPr bwMode="auto">
          <a:xfrm>
            <a:off x="1115616" y="1552121"/>
            <a:ext cx="3414269" cy="248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77524" y="1126797"/>
            <a:ext cx="3963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inherit"/>
                <a:hlinkClick r:id="rId3"/>
              </a:rPr>
              <a:t>RTU - </a:t>
            </a:r>
            <a:r>
              <a:rPr lang="en-US" b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herit"/>
                <a:hlinkClick r:id="rId3"/>
              </a:rPr>
              <a:t>Rīgas</a:t>
            </a:r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inherit"/>
                <a:hlinkClick r:id="rId3"/>
              </a:rPr>
              <a:t> </a:t>
            </a:r>
            <a:r>
              <a:rPr lang="en-US" b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herit"/>
                <a:hlinkClick r:id="rId3"/>
              </a:rPr>
              <a:t>Tehniskā</a:t>
            </a:r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inherit"/>
                <a:hlinkClick r:id="rId3"/>
              </a:rPr>
              <a:t> </a:t>
            </a:r>
            <a:r>
              <a:rPr lang="en-US" b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herit"/>
                <a:hlinkClick r:id="rId3"/>
              </a:rPr>
              <a:t>universitāte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</a:rPr>
              <a:t>.</a:t>
            </a:r>
            <a:endParaRPr lang="uk-UA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1107431"/>
            <a:ext cx="401752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Університетт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імені </a:t>
            </a:r>
            <a:r>
              <a:rPr lang="uk-UA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Матея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Бела в </a:t>
            </a:r>
            <a:endParaRPr lang="uk-UA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r>
              <a:rPr lang="uk-UA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Банська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Бистриця,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Словаччина</a:t>
            </a:r>
            <a:endParaRPr lang="uk-UA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4742958"/>
            <a:ext cx="2902156" cy="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chemeClr val="accent1">
                    <a:lumMod val="50000"/>
                  </a:schemeClr>
                </a:solidFill>
                <a:latin typeface="Roboto"/>
              </a:rPr>
              <a:t>Uniwersytet Ekonomiczny w Krakowie в Польщі.</a:t>
            </a:r>
            <a:endParaRPr lang="uk-UA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22000" r="18500" b="6601"/>
          <a:stretch/>
        </p:blipFill>
        <p:spPr>
          <a:xfrm>
            <a:off x="5133140" y="1811229"/>
            <a:ext cx="3816424" cy="29050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5392" r="14563" b="21323"/>
          <a:stretch/>
        </p:blipFill>
        <p:spPr>
          <a:xfrm>
            <a:off x="196211" y="4263650"/>
            <a:ext cx="2942215" cy="25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39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ru-RU" altLang="ko-KR" dirty="0" smtClean="0"/>
              <a:t>Ми в онлайн</a:t>
            </a:r>
            <a:endParaRPr lang="ko-KR" alt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7544" y="998428"/>
            <a:ext cx="6923112" cy="460648"/>
          </a:xfrm>
        </p:spPr>
        <p:txBody>
          <a:bodyPr/>
          <a:lstStyle/>
          <a:p>
            <a:r>
              <a:rPr lang="uk-UA" altLang="ko-K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Сайт КНУБА: </a:t>
            </a:r>
            <a:r>
              <a:rPr lang="en-US" dirty="0">
                <a:hlinkClick r:id="rId2"/>
              </a:rPr>
              <a:t>http://www.knuba.edu.ua/?page_id=32752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91" t="14563" r="36717" b="10625"/>
          <a:stretch/>
        </p:blipFill>
        <p:spPr>
          <a:xfrm>
            <a:off x="252945" y="1628800"/>
            <a:ext cx="712879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63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0"/>
            <a:ext cx="7668344" cy="1069514"/>
          </a:xfrm>
        </p:spPr>
        <p:txBody>
          <a:bodyPr/>
          <a:lstStyle/>
          <a:p>
            <a:pPr algn="ctr"/>
            <a:r>
              <a:rPr lang="uk-UA" sz="3200" dirty="0" smtClean="0"/>
              <a:t>Відвідування сучасних виставок та професійних заходів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1069514"/>
            <a:ext cx="7344816" cy="1224136"/>
          </a:xfrm>
        </p:spPr>
        <p:txBody>
          <a:bodyPr/>
          <a:lstStyle/>
          <a:p>
            <a:pPr algn="ctr"/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18 грудня студенти та викладачі КНУБА побували на екскурсії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    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офісі віртуальної реальності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touch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панелі 3-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візуалізації житлових комплексів </a:t>
            </a:r>
            <a:endParaRPr lang="uk-UA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Української </a:t>
            </a:r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державної будівельної корпорації “</a:t>
            </a:r>
            <a:r>
              <a:rPr lang="uk-U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Укрбуд</a:t>
            </a:r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pic>
        <p:nvPicPr>
          <p:cNvPr id="6146" name="Picture 2" descr="http://www.knuba.edu.ua/ukr/wp-content/uploads/2018/12/IMG_0032-800x6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2" r="8967"/>
          <a:stretch/>
        </p:blipFill>
        <p:spPr bwMode="auto">
          <a:xfrm>
            <a:off x="2267744" y="2420888"/>
            <a:ext cx="6192688" cy="422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618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75656" y="260648"/>
            <a:ext cx="7488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rgbClr val="1D2129"/>
                </a:solidFill>
                <a:latin typeface="Times New Roman" panose="02020603050405020304" pitchFamily="18" charset="0"/>
              </a:rPr>
              <a:t>Викладачі КНУБА та студенти відвідали 23 червня </a:t>
            </a:r>
            <a:r>
              <a:rPr lang="uk-UA" sz="2400" dirty="0" smtClean="0">
                <a:solidFill>
                  <a:srgbClr val="1D2129"/>
                </a:solidFill>
                <a:latin typeface="Times New Roman" panose="02020603050405020304" pitchFamily="18" charset="0"/>
              </a:rPr>
              <a:t>     Мистецький </a:t>
            </a:r>
            <a:r>
              <a:rPr lang="uk-UA" sz="2400" dirty="0">
                <a:solidFill>
                  <a:srgbClr val="1D2129"/>
                </a:solidFill>
                <a:latin typeface="Times New Roman" panose="02020603050405020304" pitchFamily="18" charset="0"/>
              </a:rPr>
              <a:t>арсенал, де відбулась культурна подія року </a:t>
            </a:r>
            <a:r>
              <a:rPr lang="en-US" sz="2400" b="1" i="1" dirty="0">
                <a:solidFill>
                  <a:srgbClr val="1D2129"/>
                </a:solidFill>
                <a:latin typeface="Times New Roman" panose="02020603050405020304" pitchFamily="18" charset="0"/>
              </a:rPr>
              <a:t>Active House Days</a:t>
            </a:r>
            <a:r>
              <a:rPr lang="en-US" sz="2400" dirty="0">
                <a:solidFill>
                  <a:srgbClr val="1D2129"/>
                </a:solidFill>
                <a:latin typeface="Times New Roman" panose="02020603050405020304" pitchFamily="18" charset="0"/>
              </a:rPr>
              <a:t>, </a:t>
            </a:r>
            <a:r>
              <a:rPr lang="uk-UA" sz="2400" dirty="0">
                <a:solidFill>
                  <a:srgbClr val="1D2129"/>
                </a:solidFill>
                <a:latin typeface="Times New Roman" panose="02020603050405020304" pitchFamily="18" charset="0"/>
              </a:rPr>
              <a:t>що зібрав найталановитіших </a:t>
            </a:r>
            <a:r>
              <a:rPr lang="uk-UA" sz="2400" dirty="0" smtClean="0">
                <a:solidFill>
                  <a:srgbClr val="1D2129"/>
                </a:solidFill>
                <a:latin typeface="Times New Roman" panose="02020603050405020304" pitchFamily="18" charset="0"/>
              </a:rPr>
              <a:t>           архітекторів </a:t>
            </a:r>
            <a:r>
              <a:rPr lang="uk-UA" sz="2400" dirty="0">
                <a:solidFill>
                  <a:srgbClr val="1D2129"/>
                </a:solidFill>
                <a:latin typeface="Times New Roman" panose="02020603050405020304" pitchFamily="18" charset="0"/>
              </a:rPr>
              <a:t>сучасності з усього світу.</a:t>
            </a:r>
            <a:endParaRPr lang="uk-UA" sz="2400" dirty="0"/>
          </a:p>
        </p:txBody>
      </p:sp>
      <p:pic>
        <p:nvPicPr>
          <p:cNvPr id="10242" name="Picture 2" descr="http://www.knuba.edu.ua/ukr/wp-content/uploads/2018/03/IMG-0a55b3c87858586d5b78a88596800700-V-300x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88839"/>
            <a:ext cx="6984776" cy="465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112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524328" cy="1429554"/>
          </a:xfrm>
        </p:spPr>
        <p:txBody>
          <a:bodyPr/>
          <a:lstStyle/>
          <a:p>
            <a:pPr algn="ctr"/>
            <a:r>
              <a:rPr lang="en-US" sz="2400" b="0" dirty="0" err="1"/>
              <a:t>KyivSmartCityForum</a:t>
            </a:r>
            <a:r>
              <a:rPr lang="en-US" sz="2400" b="0" dirty="0"/>
              <a:t> 2018 – </a:t>
            </a:r>
            <a:r>
              <a:rPr lang="uk-UA" sz="2400" b="0" dirty="0"/>
              <a:t>це одна з головних </a:t>
            </a:r>
            <a:r>
              <a:rPr lang="uk-UA" sz="2400" b="0" dirty="0" smtClean="0"/>
              <a:t>       подій </a:t>
            </a:r>
            <a:r>
              <a:rPr lang="uk-UA" sz="2400" b="0" dirty="0"/>
              <a:t>Східної Європи, присвячена популяризації </a:t>
            </a:r>
            <a:r>
              <a:rPr lang="uk-UA" sz="2400" b="0" dirty="0" smtClean="0"/>
              <a:t>   технологій </a:t>
            </a:r>
            <a:r>
              <a:rPr lang="uk-UA" sz="2400" b="0" dirty="0"/>
              <a:t>для розумного </a:t>
            </a:r>
            <a:r>
              <a:rPr lang="uk-UA" sz="2400" b="0" dirty="0" smtClean="0"/>
              <a:t>міста і </a:t>
            </a:r>
            <a:r>
              <a:rPr lang="uk-UA" sz="2400" b="0" dirty="0"/>
              <a:t>впровадженню </a:t>
            </a:r>
            <a:r>
              <a:rPr lang="uk-UA" sz="2400" b="0" dirty="0" smtClean="0"/>
              <a:t>     інноваційних </a:t>
            </a:r>
            <a:r>
              <a:rPr lang="uk-UA" sz="2400" b="0" dirty="0"/>
              <a:t>рішень. </a:t>
            </a:r>
            <a:endParaRPr lang="uk-UA" sz="2400" dirty="0"/>
          </a:p>
        </p:txBody>
      </p:sp>
      <p:pic>
        <p:nvPicPr>
          <p:cNvPr id="7170" name="Picture 2" descr="http://www.knuba.edu.ua/ukr/wp-content/uploads/2018/11/P81031-1148251-800x5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t="1493" b="13433"/>
          <a:stretch/>
        </p:blipFill>
        <p:spPr bwMode="auto">
          <a:xfrm>
            <a:off x="1653783" y="1844824"/>
            <a:ext cx="7166689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88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524328" cy="1069514"/>
          </a:xfrm>
        </p:spPr>
        <p:txBody>
          <a:bodyPr/>
          <a:lstStyle/>
          <a:p>
            <a:pPr algn="ctr"/>
            <a:r>
              <a:rPr lang="en-US" sz="3200" b="0" dirty="0"/>
              <a:t>VEKA Ukraine – </a:t>
            </a:r>
            <a:r>
              <a:rPr lang="uk-UA" sz="3200" b="0" dirty="0"/>
              <a:t>дочірня компанія </a:t>
            </a:r>
            <a:r>
              <a:rPr lang="uk-UA" sz="3200" b="0" dirty="0" smtClean="0"/>
              <a:t>       німецького </a:t>
            </a:r>
            <a:r>
              <a:rPr lang="uk-UA" sz="3200" b="0" dirty="0"/>
              <a:t>концерну </a:t>
            </a:r>
            <a:r>
              <a:rPr lang="en-US" sz="3200" b="0" dirty="0"/>
              <a:t>VEKA </a:t>
            </a:r>
            <a:r>
              <a:rPr lang="en-US" sz="3200" b="0" dirty="0" smtClean="0"/>
              <a:t>AG</a:t>
            </a:r>
            <a:endParaRPr lang="uk-UA" sz="3200" dirty="0"/>
          </a:p>
        </p:txBody>
      </p:sp>
      <p:pic>
        <p:nvPicPr>
          <p:cNvPr id="8194" name="Picture 2" descr="http://www.knuba.edu.ua/ukr/wp-content/uploads/2018/12/IMG_0157-800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52" y="1484784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193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0"/>
            <a:ext cx="7668344" cy="1069514"/>
          </a:xfrm>
        </p:spPr>
        <p:txBody>
          <a:bodyPr/>
          <a:lstStyle/>
          <a:p>
            <a:r>
              <a:rPr lang="uk-UA" sz="2800" b="0" dirty="0" smtClean="0"/>
              <a:t>Викладачі (МНР) КНУБА </a:t>
            </a:r>
            <a:r>
              <a:rPr lang="uk-UA" sz="2800" b="0" dirty="0"/>
              <a:t>зі студентами </a:t>
            </a:r>
            <a:r>
              <a:rPr lang="uk-UA" sz="2800" b="0" dirty="0" smtClean="0"/>
              <a:t>         відвідали виставку </a:t>
            </a:r>
            <a:r>
              <a:rPr lang="en-US" sz="2800" b="0" dirty="0"/>
              <a:t>INTER BUILD EXPO 2019</a:t>
            </a:r>
            <a:endParaRPr lang="uk-UA" sz="2800" dirty="0"/>
          </a:p>
        </p:txBody>
      </p:sp>
      <p:pic>
        <p:nvPicPr>
          <p:cNvPr id="11266" name="Picture 2" descr="ÐÐ° Ð´Ð°Ð½Ð½Ð¾Ð¼ Ð¸Ð·Ð¾Ð±ÑÐ°Ð¶ÐµÐ½Ð¸Ð¸ Ð¼Ð¾Ð¶ÐµÑ Ð½Ð°ÑÐ¾Ð´Ð¸ÑÑÑÑ: 12 ÑÐµÐ»Ð¾Ð²ÐµÐº, Ð»ÑÐ´Ð¸ ÑÐ»ÑÐ±Ð°ÑÑÑÑ, Ð»ÑÐ´Ð¸ ÑÑÐ¾ÑÑ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234" r="2602" b="13777"/>
          <a:stretch/>
        </p:blipFill>
        <p:spPr bwMode="auto">
          <a:xfrm>
            <a:off x="107505" y="1069514"/>
            <a:ext cx="4896544" cy="278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ÐÐ° Ð´Ð°Ð½Ð½Ð¾Ð¼ Ð¸Ð·Ð¾Ð±ÑÐ°Ð¶ÐµÐ½Ð¸Ð¸ Ð¼Ð¾Ð¶ÐµÑ Ð½Ð°ÑÐ¾Ð´Ð¸ÑÑÑÑ: 23 ÑÐµÐ»Ð¾Ð²ÐµÐºÐ°, Ð»ÑÐ´Ð¸ ÑÐ»ÑÐ±Ð°ÑÑÑÑ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7" r="6027" b="2014"/>
          <a:stretch/>
        </p:blipFill>
        <p:spPr bwMode="auto">
          <a:xfrm>
            <a:off x="1632636" y="3154187"/>
            <a:ext cx="7128791" cy="370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ÐÐ° Ð´Ð°Ð½Ð½Ð¾Ð¼ Ð¸Ð·Ð¾Ð±ÑÐ°Ð¶ÐµÐ½Ð¸Ð¸ Ð¼Ð¾Ð¶ÐµÑ Ð½Ð°ÑÐ¾Ð´Ð¸ÑÑÑÑ: 5 ÑÐµÐ»Ð¾Ð²ÐµÐº, Ð»ÑÐ´Ð¸ ÑÐ»ÑÐ±Ð°ÑÑÑÑ, Ð»ÑÐ´Ð¸ ÑÐ¸Ð´ÑÑ, ÑÐ¾Ð»Ð¿Ð° Ð¸ Ð² Ð¿Ð¾Ð¼ÐµÑÐµÐ½Ð¸Ð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37" r="14689"/>
          <a:stretch/>
        </p:blipFill>
        <p:spPr bwMode="auto">
          <a:xfrm>
            <a:off x="5008808" y="1342385"/>
            <a:ext cx="3979842" cy="187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185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7884368" cy="1069514"/>
          </a:xfrm>
        </p:spPr>
        <p:txBody>
          <a:bodyPr/>
          <a:lstStyle/>
          <a:p>
            <a:pPr algn="ctr"/>
            <a:r>
              <a:rPr lang="uk-UA" sz="2800" dirty="0" smtClean="0"/>
              <a:t>Члени МНР розвивають </a:t>
            </a:r>
            <a:r>
              <a:rPr lang="en-US" sz="2800" dirty="0" smtClean="0"/>
              <a:t>Hub</a:t>
            </a:r>
            <a:r>
              <a:rPr lang="uk-UA" sz="2800" dirty="0" smtClean="0"/>
              <a:t>-рух у КНУБА </a:t>
            </a:r>
            <a:endParaRPr lang="uk-UA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14563" r="2405" b="13578"/>
          <a:stretch/>
        </p:blipFill>
        <p:spPr>
          <a:xfrm>
            <a:off x="539552" y="1340768"/>
            <a:ext cx="8453442" cy="441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97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0"/>
            <a:ext cx="7524328" cy="1844824"/>
          </a:xfrm>
        </p:spPr>
        <p:txBody>
          <a:bodyPr/>
          <a:lstStyle/>
          <a:p>
            <a:pPr algn="ctr"/>
            <a:r>
              <a:rPr lang="uk-UA" sz="2800" b="0" dirty="0"/>
              <a:t>Н</a:t>
            </a:r>
            <a:r>
              <a:rPr lang="uk-UA" sz="2800" b="0" dirty="0" smtClean="0"/>
              <a:t>а </a:t>
            </a:r>
            <a:r>
              <a:rPr lang="uk-UA" sz="2800" b="0" dirty="0"/>
              <a:t>базі </a:t>
            </a:r>
            <a:r>
              <a:rPr lang="en-US" sz="2800" b="0" dirty="0"/>
              <a:t>NZEB </a:t>
            </a:r>
            <a:r>
              <a:rPr lang="en-US" sz="2800" b="0" dirty="0" smtClean="0"/>
              <a:t>HUB</a:t>
            </a:r>
            <a:r>
              <a:rPr lang="uk-UA" sz="2800" b="0" dirty="0" smtClean="0"/>
              <a:t> центру буде створено   Молодіжний центр інноваційних </a:t>
            </a:r>
            <a:r>
              <a:rPr lang="uk-UA" sz="2800" b="0" dirty="0"/>
              <a:t>технологій в архітектурі </a:t>
            </a:r>
            <a:r>
              <a:rPr lang="uk-UA" sz="2800" b="0" dirty="0" smtClean="0"/>
              <a:t>та будівництві</a:t>
            </a:r>
            <a:endParaRPr lang="uk-UA" sz="2800" dirty="0"/>
          </a:p>
        </p:txBody>
      </p:sp>
      <p:pic>
        <p:nvPicPr>
          <p:cNvPr id="13314" name="Picture 2" descr="http://www.knuba.edu.ua/ukr/wp-content/uploads/2018/12/3d_hub_render-800x4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509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Плани та перспективи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2934" y="1106217"/>
            <a:ext cx="8881554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r>
              <a:rPr lang="uk-UA" dirty="0" smtClean="0">
                <a:solidFill>
                  <a:schemeClr val="tx1"/>
                </a:solidFill>
              </a:rPr>
              <a:t>. </a:t>
            </a:r>
            <a:r>
              <a:rPr lang="uk-UA" dirty="0">
                <a:solidFill>
                  <a:schemeClr val="tx1"/>
                </a:solidFill>
              </a:rPr>
              <a:t>Д</a:t>
            </a:r>
            <a:r>
              <a:rPr lang="uk-UA" dirty="0" smtClean="0">
                <a:solidFill>
                  <a:schemeClr val="tx1"/>
                </a:solidFill>
              </a:rPr>
              <a:t>іджиталізація освіти (</a:t>
            </a:r>
            <a:r>
              <a:rPr lang="ru-RU" dirty="0">
                <a:solidFill>
                  <a:schemeClr val="tx1"/>
                </a:solidFill>
              </a:rPr>
              <a:t>трансформація освіти під впливом цифрових </a:t>
            </a:r>
            <a:r>
              <a:rPr lang="ru-RU" dirty="0" smtClean="0">
                <a:solidFill>
                  <a:schemeClr val="tx1"/>
                </a:solidFill>
              </a:rPr>
              <a:t>            технологій)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uk-UA" dirty="0">
                <a:solidFill>
                  <a:schemeClr val="tx1"/>
                </a:solidFill>
              </a:rPr>
              <a:t>заснована на «Гейміфікації» та «Діджіталізаціі» освіти, де на зміну </a:t>
            </a:r>
            <a:r>
              <a:rPr lang="uk-UA" dirty="0" smtClean="0">
                <a:solidFill>
                  <a:schemeClr val="tx1"/>
                </a:solidFill>
              </a:rPr>
              <a:t>   традиційним методам викладання будуть впроваджуватись </a:t>
            </a:r>
            <a:r>
              <a:rPr lang="uk-UA" dirty="0">
                <a:solidFill>
                  <a:schemeClr val="tx1"/>
                </a:solidFill>
              </a:rPr>
              <a:t>«</a:t>
            </a:r>
            <a:r>
              <a:rPr lang="uk-UA" dirty="0" smtClean="0">
                <a:solidFill>
                  <a:schemeClr val="tx1"/>
                </a:solidFill>
              </a:rPr>
              <a:t>ігротехнології»,    </a:t>
            </a:r>
            <a:r>
              <a:rPr lang="uk-UA" dirty="0">
                <a:solidFill>
                  <a:schemeClr val="tx1"/>
                </a:solidFill>
              </a:rPr>
              <a:t>«координатори онлайн-платформ і освітніх траєкторій».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965" y="2507733"/>
            <a:ext cx="8867521" cy="6480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2. Популяризація та активне впровадження онлайн-освіти і активне </a:t>
            </a:r>
            <a:r>
              <a:rPr lang="en-US" dirty="0" smtClean="0">
                <a:solidFill>
                  <a:schemeClr val="tx1"/>
                </a:solidFill>
              </a:rPr>
              <a:t>               </a:t>
            </a:r>
            <a:r>
              <a:rPr lang="uk-UA" dirty="0" smtClean="0">
                <a:solidFill>
                  <a:schemeClr val="tx1"/>
                </a:solidFill>
              </a:rPr>
              <a:t>використання платформи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smtClean="0">
                <a:solidFill>
                  <a:schemeClr val="tx1"/>
                </a:solidFill>
                <a:hlinkClick r:id="rId2"/>
              </a:rPr>
              <a:t>http</a:t>
            </a:r>
            <a:r>
              <a:rPr lang="en-US" dirty="0">
                <a:solidFill>
                  <a:schemeClr val="tx1"/>
                </a:solidFill>
                <a:hlinkClick r:id="rId2"/>
              </a:rPr>
              <a:t>://org2.knuba.edu.ua</a:t>
            </a:r>
            <a:r>
              <a:rPr lang="uk-UA" dirty="0" smtClean="0">
                <a:solidFill>
                  <a:schemeClr val="tx1"/>
                </a:solidFill>
              </a:rPr>
              <a:t>  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6965" y="3436418"/>
            <a:ext cx="8867521" cy="8640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r>
              <a:rPr lang="uk-UA" dirty="0" smtClean="0">
                <a:solidFill>
                  <a:schemeClr val="tx1"/>
                </a:solidFill>
              </a:rPr>
              <a:t>. Створення системи наскрізного навчання, де студенти на базі одного         проекту будуть робити курсові та розрахункові роботи по всім подальшим          дисциплінам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934" y="4581127"/>
            <a:ext cx="8867521" cy="936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4. </a:t>
            </a:r>
            <a:r>
              <a:rPr lang="ru-RU" dirty="0" err="1" smtClean="0">
                <a:solidFill>
                  <a:schemeClr val="tx1"/>
                </a:solidFill>
              </a:rPr>
              <a:t>Створення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інноваційної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екосистеми</a:t>
            </a:r>
            <a:r>
              <a:rPr lang="ru-RU" dirty="0" smtClean="0">
                <a:solidFill>
                  <a:schemeClr val="tx1"/>
                </a:solidFill>
              </a:rPr>
              <a:t> ЗВО та </a:t>
            </a:r>
            <a:r>
              <a:rPr lang="ru-RU" dirty="0" err="1" smtClean="0">
                <a:solidFill>
                  <a:schemeClr val="tx1"/>
                </a:solidFill>
              </a:rPr>
              <a:t>інтеграція</a:t>
            </a:r>
            <a:r>
              <a:rPr lang="ru-RU" dirty="0" smtClean="0">
                <a:solidFill>
                  <a:schemeClr val="tx1"/>
                </a:solidFill>
              </a:rPr>
              <a:t> КНУБА </a:t>
            </a:r>
            <a:r>
              <a:rPr lang="ru-RU" dirty="0">
                <a:solidFill>
                  <a:schemeClr val="tx1"/>
                </a:solidFill>
              </a:rPr>
              <a:t>в </a:t>
            </a:r>
            <a:r>
              <a:rPr lang="ru-RU" dirty="0" err="1" smtClean="0">
                <a:solidFill>
                  <a:schemeClr val="tx1"/>
                </a:solidFill>
              </a:rPr>
              <a:t>будівельний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ринок</a:t>
            </a:r>
            <a:r>
              <a:rPr lang="ru-RU" dirty="0" smtClean="0">
                <a:solidFill>
                  <a:schemeClr val="tx1"/>
                </a:solidFill>
              </a:rPr>
              <a:t> в </a:t>
            </a:r>
            <a:r>
              <a:rPr lang="ru-RU" dirty="0" err="1" smtClean="0">
                <a:solidFill>
                  <a:schemeClr val="tx1"/>
                </a:solidFill>
              </a:rPr>
              <a:t>епоху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Індустрії</a:t>
            </a:r>
            <a:r>
              <a:rPr lang="ru-RU" dirty="0">
                <a:solidFill>
                  <a:schemeClr val="tx1"/>
                </a:solidFill>
              </a:rPr>
              <a:t> 4.0 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993" y="5725836"/>
            <a:ext cx="8867521" cy="6480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5. Створення </a:t>
            </a:r>
            <a:r>
              <a:rPr lang="en-US" dirty="0" smtClean="0">
                <a:solidFill>
                  <a:schemeClr val="tx1"/>
                </a:solidFill>
              </a:rPr>
              <a:t>startup</a:t>
            </a:r>
            <a:r>
              <a:rPr lang="uk-UA" dirty="0" smtClean="0">
                <a:solidFill>
                  <a:schemeClr val="tx1"/>
                </a:solidFill>
              </a:rPr>
              <a:t>-руху та сучасних </a:t>
            </a:r>
            <a:r>
              <a:rPr lang="en-US" dirty="0" smtClean="0">
                <a:solidFill>
                  <a:schemeClr val="tx1"/>
                </a:solidFill>
              </a:rPr>
              <a:t>Hub</a:t>
            </a:r>
            <a:r>
              <a:rPr lang="uk-UA" dirty="0" smtClean="0">
                <a:solidFill>
                  <a:schemeClr val="tx1"/>
                </a:solidFill>
              </a:rPr>
              <a:t> в КНУБА </a:t>
            </a:r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52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3801" r="8001"/>
          <a:stretch/>
        </p:blipFill>
        <p:spPr>
          <a:xfrm rot="5400000">
            <a:off x="177571" y="-181231"/>
            <a:ext cx="4801523" cy="51552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92080" y="188640"/>
            <a:ext cx="3240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>
              <a:solidFill>
                <a:srgbClr val="000000"/>
              </a:solidFill>
            </a:endParaRPr>
          </a:p>
          <a:p>
            <a:r>
              <a:rPr lang="uk-UA" dirty="0" smtClean="0">
                <a:solidFill>
                  <a:srgbClr val="000000"/>
                </a:solidFill>
              </a:rPr>
              <a:t>1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Фокус на просвіті </a:t>
            </a:r>
            <a:r>
              <a:rPr lang="uk-UA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ринку</a:t>
            </a:r>
            <a:endParaRPr lang="uk-UA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88276" y="958458"/>
            <a:ext cx="3851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2. Активна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інтеграція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з </a:t>
            </a:r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вендором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–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головним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партнером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та </a:t>
            </a:r>
            <a:endParaRPr lang="uk-UA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провадження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навчальних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курсів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на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їх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базі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55954" y="2459303"/>
            <a:ext cx="374441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3. </a:t>
            </a:r>
            <a:r>
              <a:rPr lang="uk-UA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Активна</a:t>
            </a:r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інтеграція 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ринок</a:t>
            </a:r>
            <a:r>
              <a:rPr lang="uk-UA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  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</a:t>
            </a:r>
            <a:r>
              <a:rPr lang="uk-UA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півпраця 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з іншими гравцями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– 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досягається шляхом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створення 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власної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невеличкої команди, що 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займається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підрядами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 на виконанні інженерних робіт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55955" y="4148264"/>
            <a:ext cx="398424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>
              <a:solidFill>
                <a:srgbClr val="000000"/>
              </a:solidFill>
            </a:endParaRPr>
          </a:p>
          <a:p>
            <a:r>
              <a:rPr lang="uk-UA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4. Постійна </a:t>
            </a: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та швидка адаптація навчальних курсів під нові </a:t>
            </a:r>
            <a:r>
              <a:rPr lang="uk-UA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ринкові </a:t>
            </a: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вимоги </a:t>
            </a:r>
          </a:p>
        </p:txBody>
      </p:sp>
    </p:spTree>
    <p:extLst>
      <p:ext uri="{BB962C8B-B14F-4D97-AF65-F5344CB8AC3E}">
        <p14:creationId xmlns:p14="http://schemas.microsoft.com/office/powerpoint/2010/main" val="1723875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dirty="0" smtClean="0"/>
              <a:t>Проблеми розвитку Молодих науковців </a:t>
            </a:r>
            <a:endParaRPr lang="uk-UA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069514"/>
            <a:ext cx="7992888" cy="7033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1. Мала заробітна плата, що не стимулює викладача до розвитку в     університеті, а спонукає мати ще додаткову роботу для виживання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2151855"/>
            <a:ext cx="7992888" cy="7033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2. Відсутність можливостей кар'єрного зростання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3234196"/>
            <a:ext cx="7992888" cy="7033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3. Наявність привабливих закордонних пропозицій до роботи у вишах, що сприяє відтоку кадрів та зневірі у Альма-матер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5576" y="4459452"/>
            <a:ext cx="7992888" cy="7033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4. Відсутність матеріальної підтримки молодих вчених та можливостей поліпшення умов проживання 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5722727"/>
            <a:ext cx="7992888" cy="7033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5. Активний супротив ініціативам молодих викладачів </a:t>
            </a:r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21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ru-RU" altLang="ko-KR" dirty="0" smtClean="0"/>
              <a:t>Ми в онлайн</a:t>
            </a:r>
            <a:endParaRPr lang="ko-KR" alt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19672" y="980728"/>
            <a:ext cx="5760640" cy="460648"/>
          </a:xfrm>
        </p:spPr>
        <p:txBody>
          <a:bodyPr/>
          <a:lstStyle/>
          <a:p>
            <a:pPr algn="ctr"/>
            <a:r>
              <a:rPr lang="uk-UA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Сторінка </a:t>
            </a: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Facebook</a:t>
            </a:r>
            <a:endParaRPr lang="en-US" altLang="ko-KR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065" t="13579" r="18454" b="15548"/>
          <a:stretch/>
        </p:blipFill>
        <p:spPr>
          <a:xfrm>
            <a:off x="323528" y="1467272"/>
            <a:ext cx="8096000" cy="41636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7272" t="50000" r="40591" b="19485"/>
          <a:stretch/>
        </p:blipFill>
        <p:spPr>
          <a:xfrm>
            <a:off x="5796136" y="4606541"/>
            <a:ext cx="2880320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26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4504" t="17516" r="20668" b="7672"/>
          <a:stretch/>
        </p:blipFill>
        <p:spPr>
          <a:xfrm>
            <a:off x="1691680" y="0"/>
            <a:ext cx="7200800" cy="67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99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320" y="188640"/>
            <a:ext cx="8377127" cy="1069514"/>
          </a:xfrm>
        </p:spPr>
        <p:txBody>
          <a:bodyPr/>
          <a:lstStyle/>
          <a:p>
            <a:r>
              <a:rPr lang="uk-UA" sz="3200" dirty="0" smtClean="0"/>
              <a:t>Реальна професійна освіта як головний конкурент системі вищої освіти МОН</a:t>
            </a:r>
            <a:endParaRPr lang="uk-UA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236" y="2177394"/>
            <a:ext cx="5535482" cy="36970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6" t="1" r="41665" b="1"/>
          <a:stretch/>
        </p:blipFill>
        <p:spPr>
          <a:xfrm rot="5400000">
            <a:off x="5166389" y="2826326"/>
            <a:ext cx="2543655" cy="54115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7" r="32942"/>
          <a:stretch/>
        </p:blipFill>
        <p:spPr>
          <a:xfrm rot="5400000">
            <a:off x="6024542" y="1169800"/>
            <a:ext cx="3007618" cy="31843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9812" y="1686779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80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усеченными противолежащими углами 1"/>
          <p:cNvSpPr/>
          <p:nvPr/>
        </p:nvSpPr>
        <p:spPr>
          <a:xfrm>
            <a:off x="1403648" y="620688"/>
            <a:ext cx="6120680" cy="1872208"/>
          </a:xfrm>
          <a:prstGeom prst="snip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solidFill>
                  <a:schemeClr val="tx1"/>
                </a:solidFill>
              </a:rPr>
              <a:t>Дякую за увагу!</a:t>
            </a:r>
            <a:endParaRPr lang="uk-UA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713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83568" y="25121"/>
            <a:ext cx="7524328" cy="648607"/>
          </a:xfrm>
        </p:spPr>
        <p:txBody>
          <a:bodyPr/>
          <a:lstStyle/>
          <a:p>
            <a:r>
              <a:rPr lang="uk-UA" sz="2800" dirty="0" smtClean="0"/>
              <a:t>Члени Молодіжної наукової ради</a:t>
            </a:r>
            <a:endParaRPr lang="uk-UA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588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Бондаренко Ольга Петрівна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к.т.н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доцент кафедри будівельних матеріалів</a:t>
            </a:r>
            <a:endParaRPr lang="uk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Вахула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Володимир Романович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асистент кафедри теплогазопостачання та вентиляції</a:t>
            </a:r>
            <a:endParaRPr lang="uk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Гегер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Анна Дмитрівна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к.т.н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доцент кафедри архітектурних конструкцій</a:t>
            </a:r>
            <a:endParaRPr lang="uk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Жукова Олена Григорівна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к.т.н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доцент кафедри охорони праці і навколишнього середовища</a:t>
            </a:r>
            <a:endParaRPr lang="uk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Кащенко Тетяна Олександрівна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к.арх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доцент кафедри </a:t>
            </a:r>
            <a:r>
              <a:rPr lang="uk-UA" sz="1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арх</a:t>
            </a:r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роект.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</a:t>
            </a:r>
            <a:r>
              <a:rPr lang="uk-UA" sz="1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ив</a:t>
            </a:r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будівель і споруд;</a:t>
            </a:r>
            <a:endParaRPr lang="uk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Івахненко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Ірина Сергіївна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к.е.н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проф. кафедри менеджменту в будівництві;</a:t>
            </a:r>
            <a:endParaRPr lang="uk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Золотарь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Людмила </a:t>
            </a: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Вячеславівна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асистент кафедри міського будівництва</a:t>
            </a:r>
            <a:endParaRPr lang="uk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Климчук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Марина Миколаївна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к.е.н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проф. кафедри організації і управління будівництвом</a:t>
            </a:r>
            <a:endParaRPr lang="uk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Клис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Максим Валерійович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к.т.н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доцент кафедри організації і управління будівництвом;</a:t>
            </a:r>
            <a:endParaRPr lang="uk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Кожедуб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Сергій Анатолійович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к.т.н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доцент кафедри архітектурних конструкцій</a:t>
            </a:r>
            <a:endParaRPr lang="uk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Лаврухіна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Катерина Олександрівна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фахівець 1-ї категорії будівельного факультету</a:t>
            </a:r>
            <a:endParaRPr lang="uk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Михальова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Марія Юріївна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к.т.н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доцент кафедри землеустрою і кадастру</a:t>
            </a:r>
            <a:endParaRPr lang="uk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Підлуцький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Василь Леонідович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к.т.н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доцент кафедри  основ і </a:t>
            </a:r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фундаментів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Плоска Ганна Віталіївна,</a:t>
            </a:r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аспірант 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кафедри архітектурних конструкцій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Приймаченко Олексій Віталійович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к.т.н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доцент кафедри міського будівництва</a:t>
            </a:r>
            <a:endParaRPr lang="uk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Петроченко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Олексій В’ячеславович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к.т.н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помічник ректора</a:t>
            </a:r>
            <a:endParaRPr lang="uk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Скочко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Володимир Ігорович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к.т.н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доцент кафедри архітектурних конструкцій</a:t>
            </a:r>
            <a:endParaRPr lang="uk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Скочко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Людмила Олегівна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к.т.н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доцент кафедри основ і фундаментів</a:t>
            </a:r>
            <a:endParaRPr lang="uk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Соболевська Леся Георгіївна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асистент кафедри автоматизації технологічних процесів</a:t>
            </a:r>
            <a:endParaRPr lang="uk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Шарапа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Сергій Павлович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к.т.н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доцент кафедри технології будівельного виробництва</a:t>
            </a:r>
            <a:endParaRPr lang="uk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Цифра Тетяна Юріївна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к.е.н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доцент кафедри економіки будівництва</a:t>
            </a:r>
            <a:endParaRPr lang="uk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Ященко Олексій </a:t>
            </a:r>
            <a:r>
              <a:rPr lang="uk-UA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Федорович,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к.арх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доцент кафедри основ архітектури і архітектурного </a:t>
            </a:r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93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9916" y="260648"/>
            <a:ext cx="7524328" cy="1069514"/>
          </a:xfrm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uk-UA" altLang="ko-KR" sz="3200" dirty="0" smtClean="0"/>
              <a:t>Створено на </a:t>
            </a:r>
            <a:r>
              <a:rPr lang="en-US" altLang="ko-KR" sz="3200" dirty="0" smtClean="0"/>
              <a:t>google</a:t>
            </a:r>
            <a:r>
              <a:rPr lang="uk-UA" altLang="ko-KR" sz="3200" dirty="0" smtClean="0"/>
              <a:t> спільний файл </a:t>
            </a:r>
            <a:br>
              <a:rPr lang="uk-UA" altLang="ko-KR" sz="3200" dirty="0" smtClean="0"/>
            </a:br>
            <a:r>
              <a:rPr lang="uk-UA" altLang="ko-KR" sz="3200" dirty="0" smtClean="0"/>
              <a:t>«</a:t>
            </a:r>
            <a:r>
              <a:rPr lang="ru-RU" altLang="ko-KR" sz="3200" dirty="0" err="1"/>
              <a:t>Таблиця</a:t>
            </a:r>
            <a:r>
              <a:rPr lang="ru-RU" altLang="ko-KR" sz="3200" dirty="0"/>
              <a:t> </a:t>
            </a:r>
            <a:r>
              <a:rPr lang="ru-RU" altLang="ko-KR" sz="3200" dirty="0" err="1"/>
              <a:t>наукових</a:t>
            </a:r>
            <a:r>
              <a:rPr lang="ru-RU" altLang="ko-KR" sz="3200" dirty="0"/>
              <a:t> </a:t>
            </a:r>
            <a:r>
              <a:rPr lang="ru-RU" altLang="ko-KR" sz="3200" dirty="0" err="1"/>
              <a:t>інтересів</a:t>
            </a:r>
            <a:r>
              <a:rPr lang="ru-RU" altLang="ko-KR" sz="3200" dirty="0"/>
              <a:t> </a:t>
            </a:r>
            <a:r>
              <a:rPr lang="ru-RU" altLang="ko-KR" sz="3200" dirty="0" err="1"/>
              <a:t>молодих</a:t>
            </a:r>
            <a:r>
              <a:rPr lang="ru-RU" altLang="ko-KR" sz="3200" dirty="0"/>
              <a:t> </a:t>
            </a:r>
            <a:r>
              <a:rPr lang="ru-RU" altLang="ko-KR" sz="3200" dirty="0" err="1"/>
              <a:t>вчених</a:t>
            </a:r>
            <a:r>
              <a:rPr lang="ru-RU" altLang="ko-KR" sz="3200" dirty="0"/>
              <a:t> </a:t>
            </a:r>
            <a:r>
              <a:rPr lang="ru-RU" altLang="ko-KR" sz="3200" dirty="0" smtClean="0"/>
              <a:t>КНУБА»</a:t>
            </a:r>
            <a:r>
              <a:rPr lang="en-US" altLang="ko-KR" sz="3200" dirty="0" smtClean="0"/>
              <a:t> </a:t>
            </a:r>
            <a:endParaRPr lang="ko-KR" altLang="en-US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065" t="3735" r="10706" b="8657"/>
          <a:stretch/>
        </p:blipFill>
        <p:spPr>
          <a:xfrm>
            <a:off x="107504" y="1844824"/>
            <a:ext cx="8795264" cy="492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74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851" t="28344" r="45572" b="11610"/>
          <a:stretch/>
        </p:blipFill>
        <p:spPr>
          <a:xfrm>
            <a:off x="1122080" y="0"/>
            <a:ext cx="6840760" cy="43924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851" t="33266" r="745" b="18500"/>
          <a:stretch/>
        </p:blipFill>
        <p:spPr>
          <a:xfrm>
            <a:off x="45644" y="4322231"/>
            <a:ext cx="9098356" cy="253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8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err="1"/>
              <a:t>Наукові</a:t>
            </a:r>
            <a:r>
              <a:rPr lang="ru-RU" sz="2800" dirty="0"/>
              <a:t> </a:t>
            </a:r>
            <a:r>
              <a:rPr lang="ru-RU" sz="2800" dirty="0" err="1"/>
              <a:t>інтереси</a:t>
            </a:r>
            <a:r>
              <a:rPr lang="ru-RU" sz="2800" dirty="0"/>
              <a:t> та </a:t>
            </a:r>
            <a:r>
              <a:rPr lang="ru-RU" sz="2800" dirty="0" err="1"/>
              <a:t>напрями</a:t>
            </a:r>
            <a:r>
              <a:rPr lang="ru-RU" sz="2800" dirty="0"/>
              <a:t> </a:t>
            </a:r>
            <a:r>
              <a:rPr lang="ru-RU" sz="2800" dirty="0" err="1" smtClean="0"/>
              <a:t>наукових</a:t>
            </a:r>
            <a:r>
              <a:rPr lang="ru-RU" sz="2800" dirty="0" smtClean="0"/>
              <a:t>    </a:t>
            </a:r>
            <a:r>
              <a:rPr lang="ru-RU" sz="2800" dirty="0" err="1"/>
              <a:t>досліджень</a:t>
            </a:r>
            <a:endParaRPr lang="uk-UA" sz="2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290818"/>
              </p:ext>
            </p:extLst>
          </p:nvPr>
        </p:nvGraphicFramePr>
        <p:xfrm>
          <a:off x="395536" y="1069514"/>
          <a:ext cx="8496944" cy="5486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03176">
                  <a:extLst>
                    <a:ext uri="{9D8B030D-6E8A-4147-A177-3AD203B41FA5}">
                      <a16:colId xmlns:a16="http://schemas.microsoft.com/office/drawing/2014/main" val="3046813613"/>
                    </a:ext>
                  </a:extLst>
                </a:gridCol>
                <a:gridCol w="6093768">
                  <a:extLst>
                    <a:ext uri="{9D8B030D-6E8A-4147-A177-3AD203B41FA5}">
                      <a16:colId xmlns:a16="http://schemas.microsoft.com/office/drawing/2014/main" val="81089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800" b="0" dirty="0" smtClean="0">
                          <a:solidFill>
                            <a:schemeClr val="tx1"/>
                          </a:solidFill>
                        </a:rPr>
                        <a:t>Кащенко Тетяна     Олександрівна</a:t>
                      </a:r>
                      <a:endParaRPr lang="uk-UA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теорія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архітектури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і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архітектурного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проектування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,     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архітектура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енергоефективних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будинків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житлових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,  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громадських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),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методи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проектування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                        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енергоефективних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архітектурних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будівель</a:t>
                      </a:r>
                      <a:endParaRPr lang="uk-UA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618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b="0" dirty="0" smtClean="0">
                          <a:solidFill>
                            <a:schemeClr val="tx1"/>
                          </a:solidFill>
                        </a:rPr>
                        <a:t>Бондаренко Ольга Петрівна</a:t>
                      </a:r>
                      <a:endParaRPr lang="uk-UA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Синтез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композиційних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цементів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і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бетонів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на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їх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основі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з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використанням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відходів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промисловості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Розробка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вогнезахисних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матеріалів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для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природних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легкозаймистих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конструкцій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дахів</a:t>
                      </a:r>
                      <a:endParaRPr lang="uk-UA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234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b="0" dirty="0" smtClean="0">
                          <a:solidFill>
                            <a:schemeClr val="tx1"/>
                          </a:solidFill>
                        </a:rPr>
                        <a:t>Цифра Тетяна       Юріївна</a:t>
                      </a:r>
                      <a:endParaRPr lang="uk-UA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Визначення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кошторисної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вартості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будівництва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         доступного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житла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реалізації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міжнародних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будівельних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контрактів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в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Україні</a:t>
                      </a:r>
                      <a:endParaRPr lang="uk-UA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830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b="0" dirty="0" err="1" smtClean="0">
                          <a:solidFill>
                            <a:schemeClr val="tx1"/>
                          </a:solidFill>
                        </a:rPr>
                        <a:t>Михальова</a:t>
                      </a:r>
                      <a:r>
                        <a:rPr lang="uk-UA" sz="1800" b="0" dirty="0" smtClean="0">
                          <a:solidFill>
                            <a:schemeClr val="tx1"/>
                          </a:solidFill>
                        </a:rPr>
                        <a:t> Марія Юріївна</a:t>
                      </a:r>
                      <a:endParaRPr lang="uk-UA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Управління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земельними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ресурсами, Кадастр,            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просторове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планування</a:t>
                      </a:r>
                      <a:endParaRPr lang="uk-UA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562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b="0" dirty="0" err="1" smtClean="0">
                          <a:solidFill>
                            <a:schemeClr val="tx1"/>
                          </a:solidFill>
                        </a:rPr>
                        <a:t>Івахненко</a:t>
                      </a:r>
                      <a:r>
                        <a:rPr lang="uk-UA" sz="1800" b="0" dirty="0" smtClean="0">
                          <a:solidFill>
                            <a:schemeClr val="tx1"/>
                          </a:solidFill>
                        </a:rPr>
                        <a:t> Ірина      Сергіївна </a:t>
                      </a:r>
                      <a:endParaRPr lang="uk-UA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Інноваційний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девелопмент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будівельних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проектів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,     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освітні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інновації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інноваційна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екосистема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ринок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      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цінних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паперів</a:t>
                      </a:r>
                      <a:endParaRPr lang="uk-UA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376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b="0" dirty="0" err="1" smtClean="0">
                          <a:solidFill>
                            <a:schemeClr val="tx1"/>
                          </a:solidFill>
                        </a:rPr>
                        <a:t>Золотарь</a:t>
                      </a:r>
                      <a:r>
                        <a:rPr lang="uk-UA" sz="1800" b="0" dirty="0" smtClean="0">
                          <a:solidFill>
                            <a:schemeClr val="tx1"/>
                          </a:solidFill>
                        </a:rPr>
                        <a:t> Людмила </a:t>
                      </a:r>
                      <a:r>
                        <a:rPr lang="uk-UA" sz="1800" b="0" dirty="0" err="1" smtClean="0">
                          <a:solidFill>
                            <a:schemeClr val="tx1"/>
                          </a:solidFill>
                        </a:rPr>
                        <a:t>Вячеславовна</a:t>
                      </a:r>
                      <a:endParaRPr lang="uk-UA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Планування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та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благоустрій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міст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;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планування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та         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забудова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</a:rPr>
                        <a:t>міст</a:t>
                      </a:r>
                      <a:endParaRPr lang="uk-UA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022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0124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106324"/>
              </p:ext>
            </p:extLst>
          </p:nvPr>
        </p:nvGraphicFramePr>
        <p:xfrm>
          <a:off x="179512" y="404664"/>
          <a:ext cx="8856984" cy="5730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3046813613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81089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2000" b="0" dirty="0" smtClean="0">
                          <a:solidFill>
                            <a:schemeClr val="tx1"/>
                          </a:solidFill>
                        </a:rPr>
                        <a:t>Ященко Олексій    Федорович</a:t>
                      </a:r>
                      <a:endParaRPr lang="uk-UA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Проектування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будинків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на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споруд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,                   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науково-технічний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супровід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об’єктів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будівництва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uk-UA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618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000" b="0" dirty="0" err="1" smtClean="0">
                          <a:solidFill>
                            <a:schemeClr val="tx1"/>
                          </a:solidFill>
                        </a:rPr>
                        <a:t>Климчук</a:t>
                      </a:r>
                      <a:r>
                        <a:rPr lang="uk-UA" sz="2000" b="0" dirty="0" smtClean="0">
                          <a:solidFill>
                            <a:schemeClr val="tx1"/>
                          </a:solidFill>
                        </a:rPr>
                        <a:t> Марина   Миколаївна</a:t>
                      </a:r>
                      <a:endParaRPr lang="uk-UA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0" dirty="0" smtClean="0">
                          <a:solidFill>
                            <a:schemeClr val="tx1"/>
                          </a:solidFill>
                        </a:rPr>
                        <a:t>Архітектоніка </a:t>
                      </a:r>
                      <a:r>
                        <a:rPr lang="uk-UA" sz="2000" b="0" dirty="0" err="1" smtClean="0">
                          <a:solidFill>
                            <a:schemeClr val="tx1"/>
                          </a:solidFill>
                        </a:rPr>
                        <a:t>фасилітаційно-рефлексійної</a:t>
                      </a:r>
                      <a:r>
                        <a:rPr lang="uk-UA" sz="2000" b="0" dirty="0" smtClean="0">
                          <a:solidFill>
                            <a:schemeClr val="tx1"/>
                          </a:solidFill>
                        </a:rPr>
                        <a:t>          методології мотивації в системі                              </a:t>
                      </a:r>
                      <a:r>
                        <a:rPr lang="uk-UA" sz="2000" b="0" dirty="0" err="1" smtClean="0">
                          <a:solidFill>
                            <a:schemeClr val="tx1"/>
                          </a:solidFill>
                        </a:rPr>
                        <a:t>енергоменеджменту</a:t>
                      </a:r>
                      <a:r>
                        <a:rPr lang="uk-UA" sz="2000" b="0" dirty="0" smtClean="0">
                          <a:solidFill>
                            <a:schemeClr val="tx1"/>
                          </a:solidFill>
                        </a:rPr>
                        <a:t> підприємства,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Економіко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-   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організаційні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засади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управлінняенергозбереженням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на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будівельних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підприємствах</a:t>
                      </a:r>
                      <a:endParaRPr lang="uk-UA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234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000" b="0" dirty="0" smtClean="0">
                          <a:solidFill>
                            <a:schemeClr val="tx1"/>
                          </a:solidFill>
                        </a:rPr>
                        <a:t>Соболевська Леся   Георгіївна</a:t>
                      </a:r>
                      <a:endParaRPr lang="uk-UA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Інформаційно-вимірювальні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системи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діагностики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Системи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автоматизації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будівель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Технології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          "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Розумного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міста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"</a:t>
                      </a:r>
                      <a:endParaRPr lang="uk-UA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830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000" b="0" dirty="0" err="1" smtClean="0">
                          <a:solidFill>
                            <a:schemeClr val="tx1"/>
                          </a:solidFill>
                        </a:rPr>
                        <a:t>Кожедуб</a:t>
                      </a:r>
                      <a:endParaRPr lang="uk-UA" sz="20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uk-UA" sz="2000" b="0" dirty="0" smtClean="0">
                          <a:solidFill>
                            <a:schemeClr val="tx1"/>
                          </a:solidFill>
                        </a:rPr>
                        <a:t>Сергій </a:t>
                      </a:r>
                    </a:p>
                    <a:p>
                      <a:r>
                        <a:rPr lang="uk-UA" sz="2000" b="0" dirty="0" smtClean="0">
                          <a:solidFill>
                            <a:schemeClr val="tx1"/>
                          </a:solidFill>
                        </a:rPr>
                        <a:t>Анатолійович</a:t>
                      </a:r>
                      <a:endParaRPr lang="uk-UA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геометричне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моделювання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;</a:t>
                      </a:r>
                      <a:r>
                        <a:rPr lang="ru-RU" sz="20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системний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аналіз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;    </a:t>
                      </a:r>
                      <a:r>
                        <a:rPr lang="ru-RU" sz="20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енергоефективність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; система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екологічної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оцінки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;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проектування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будівель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і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споруд</a:t>
                      </a:r>
                      <a:endParaRPr lang="uk-UA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562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000" b="0" dirty="0" err="1" smtClean="0">
                          <a:solidFill>
                            <a:schemeClr val="tx1"/>
                          </a:solidFill>
                        </a:rPr>
                        <a:t>Підлуцький</a:t>
                      </a:r>
                      <a:r>
                        <a:rPr lang="uk-UA" sz="2000" b="0" dirty="0" smtClean="0">
                          <a:solidFill>
                            <a:schemeClr val="tx1"/>
                          </a:solidFill>
                        </a:rPr>
                        <a:t> Василь Леонідович</a:t>
                      </a:r>
                      <a:endParaRPr lang="uk-UA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Інтегровані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енергоефективні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технології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в            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архітектурі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та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будівництві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uk-UA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376737"/>
                  </a:ext>
                </a:extLst>
              </a:tr>
              <a:tr h="576758">
                <a:tc>
                  <a:txBody>
                    <a:bodyPr/>
                    <a:lstStyle/>
                    <a:p>
                      <a:r>
                        <a:rPr lang="uk-UA" sz="2000" b="0" dirty="0" smtClean="0">
                          <a:solidFill>
                            <a:schemeClr val="tx1"/>
                          </a:solidFill>
                        </a:rPr>
                        <a:t>Приймаченко       Олексій Віталійович</a:t>
                      </a:r>
                      <a:endParaRPr lang="uk-UA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0" dirty="0" smtClean="0">
                          <a:solidFill>
                            <a:schemeClr val="tx1"/>
                          </a:solidFill>
                        </a:rPr>
                        <a:t>Інженерна підготовка міських територій</a:t>
                      </a:r>
                      <a:endParaRPr lang="uk-UA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022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8793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title"/>
          </p:nvPr>
        </p:nvSpPr>
        <p:spPr>
          <a:xfrm>
            <a:off x="395536" y="116632"/>
            <a:ext cx="8388424" cy="584775"/>
          </a:xfrm>
        </p:spPr>
        <p:txBody>
          <a:bodyPr wrap="square">
            <a:spAutoFit/>
          </a:bodyPr>
          <a:lstStyle/>
          <a:p>
            <a:r>
              <a:rPr lang="uk-UA" sz="3200" dirty="0" smtClean="0"/>
              <a:t>За підтримки ректора було розроблено:</a:t>
            </a:r>
            <a:endParaRPr lang="uk-UA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386" t="16531" r="31184" b="19485"/>
          <a:stretch/>
        </p:blipFill>
        <p:spPr>
          <a:xfrm>
            <a:off x="412660" y="980728"/>
            <a:ext cx="7920880" cy="574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28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977</Words>
  <Application>Microsoft Office PowerPoint</Application>
  <PresentationFormat>Экран (4:3)</PresentationFormat>
  <Paragraphs>106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맑은 고딕</vt:lpstr>
      <vt:lpstr>Arial</vt:lpstr>
      <vt:lpstr>Calibri</vt:lpstr>
      <vt:lpstr>Helvetica</vt:lpstr>
      <vt:lpstr>inherit</vt:lpstr>
      <vt:lpstr>Roboto</vt:lpstr>
      <vt:lpstr>Times New Roman</vt:lpstr>
      <vt:lpstr>Office Theme</vt:lpstr>
      <vt:lpstr>Custom Design</vt:lpstr>
      <vt:lpstr>Презентация PowerPoint</vt:lpstr>
      <vt:lpstr> Ми в онлайн</vt:lpstr>
      <vt:lpstr> Ми в онлайн</vt:lpstr>
      <vt:lpstr>Члени Молодіжної наукової ради</vt:lpstr>
      <vt:lpstr> Створено на google спільний файл  «Таблиця наукових інтересів молодих вчених КНУБА» </vt:lpstr>
      <vt:lpstr>Презентация PowerPoint</vt:lpstr>
      <vt:lpstr>Наукові інтереси та напрями наукових    досліджень</vt:lpstr>
      <vt:lpstr>Презентация PowerPoint</vt:lpstr>
      <vt:lpstr>За підтримки ректора було розроблено:</vt:lpstr>
      <vt:lpstr>Презентация PowerPoint</vt:lpstr>
      <vt:lpstr>Презентация PowerPoint</vt:lpstr>
      <vt:lpstr>Взаємодія та координація діяльності  Наукової Спілки Студентів КНУБА</vt:lpstr>
      <vt:lpstr>Подано заявку на участь у  Всеукраїнському фестивалі інновацій-2019 </vt:lpstr>
      <vt:lpstr>За ініціативи Молодіжної наукової ради та Наукової Спілки Студентів у КНУБА було підписано меморандум про відкриття в університеті  YEP CLUB.  Це перший крок до створення екосистеми сатрапів в Університеті! </vt:lpstr>
      <vt:lpstr>Створення аудиторій  інноваційного навчання</vt:lpstr>
      <vt:lpstr>Організація та проведення  наукових конференцій</vt:lpstr>
      <vt:lpstr>Презентация PowerPoint</vt:lpstr>
      <vt:lpstr>23 квітня 2019 року в Київському національному університеті будівництва і архітектури  Молодіжною науковою радою спільно з  Будівельним кадровим порталом було проведено  Форум роботодавців та День кар'єри – 2019! </vt:lpstr>
      <vt:lpstr>Стажування Молодих вчених</vt:lpstr>
      <vt:lpstr>Відвідування сучасних виставок та професійних заходів</vt:lpstr>
      <vt:lpstr>Презентация PowerPoint</vt:lpstr>
      <vt:lpstr>KyivSmartCityForum 2018 – це одна з головних        подій Східної Європи, присвячена популяризації    технологій для розумного міста і впровадженню      інноваційних рішень. </vt:lpstr>
      <vt:lpstr>VEKA Ukraine – дочірня компанія        німецького концерну VEKA AG</vt:lpstr>
      <vt:lpstr>Викладачі (МНР) КНУБА зі студентами          відвідали виставку INTER BUILD EXPO 2019</vt:lpstr>
      <vt:lpstr>Члени МНР розвивають Hub-рух у КНУБА </vt:lpstr>
      <vt:lpstr>На базі NZEB HUB центру буде створено   Молодіжний центр інноваційних технологій в архітектурі та будівництві</vt:lpstr>
      <vt:lpstr>Плани та перспективи</vt:lpstr>
      <vt:lpstr>Презентация PowerPoint</vt:lpstr>
      <vt:lpstr>Проблеми розвитку Молодих науковців </vt:lpstr>
      <vt:lpstr>Презентация PowerPoint</vt:lpstr>
      <vt:lpstr>Реальна професійна освіта як головний конкурент системі вищої освіти МОН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Iryna Ivakhnenko</cp:lastModifiedBy>
  <cp:revision>84</cp:revision>
  <cp:lastPrinted>2019-05-05T17:54:56Z</cp:lastPrinted>
  <dcterms:created xsi:type="dcterms:W3CDTF">2014-04-01T16:35:38Z</dcterms:created>
  <dcterms:modified xsi:type="dcterms:W3CDTF">2019-05-06T06:36:09Z</dcterms:modified>
</cp:coreProperties>
</file>