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E140-6090-4EEB-82EE-C15FA026022C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487-0995-460F-8777-11C3491E9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329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E140-6090-4EEB-82EE-C15FA026022C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487-0995-460F-8777-11C3491E9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095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E140-6090-4EEB-82EE-C15FA026022C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487-0995-460F-8777-11C3491E9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977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E140-6090-4EEB-82EE-C15FA026022C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487-0995-460F-8777-11C3491E9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412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E140-6090-4EEB-82EE-C15FA026022C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487-0995-460F-8777-11C3491E9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3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E140-6090-4EEB-82EE-C15FA026022C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487-0995-460F-8777-11C3491E9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855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E140-6090-4EEB-82EE-C15FA026022C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487-0995-460F-8777-11C3491E9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021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E140-6090-4EEB-82EE-C15FA026022C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487-0995-460F-8777-11C3491E9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745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E140-6090-4EEB-82EE-C15FA026022C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487-0995-460F-8777-11C3491E9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440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E140-6090-4EEB-82EE-C15FA026022C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487-0995-460F-8777-11C3491E9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690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E140-6090-4EEB-82EE-C15FA026022C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487-0995-460F-8777-11C3491E9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1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FE140-6090-4EEB-82EE-C15FA026022C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8487-0995-460F-8777-11C3491E9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347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rgbClr val="FFFF00"/>
            </a:gs>
            <a:gs pos="14000">
              <a:schemeClr val="accent1">
                <a:lumMod val="45000"/>
                <a:lumOff val="55000"/>
              </a:schemeClr>
            </a:gs>
            <a:gs pos="7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36909"/>
            <a:ext cx="12192000" cy="2293749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uk-UA" b="1" dirty="0" smtClean="0"/>
              <a:t>КИЇВСЬКИЙ НАЦІОНАЛЬНИЙ УНІВЕРСИТЕТ БУДІВНИЦТВА І АРХІТЕКТУРИ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130658"/>
            <a:ext cx="9144000" cy="1940977"/>
          </a:xfrm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endParaRPr lang="uk-UA" sz="7200" dirty="0" smtClean="0"/>
          </a:p>
          <a:p>
            <a:r>
              <a:rPr lang="uk-UA" sz="7200" dirty="0" smtClean="0"/>
              <a:t>ВІЗИТ ДО ТУРЕЧЧИНИ 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968270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rgbClr val="FFFF00"/>
            </a:gs>
            <a:gs pos="16000">
              <a:schemeClr val="accent1">
                <a:lumMod val="75000"/>
              </a:schemeClr>
            </a:gs>
            <a:gs pos="7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0313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               </a:t>
            </a:r>
            <a:r>
              <a:rPr lang="uk-UA" b="1" dirty="0" smtClean="0"/>
              <a:t>КИЇВСЬКИЙ НАЦІОНАЛЬНИЙ</a:t>
            </a:r>
            <a:br>
              <a:rPr lang="uk-UA" b="1" dirty="0" smtClean="0"/>
            </a:br>
            <a:r>
              <a:rPr lang="uk-UA" b="1" dirty="0" smtClean="0"/>
              <a:t>         УНІВЕРСИТЕТ </a:t>
            </a:r>
            <a:r>
              <a:rPr lang="uk-UA" b="1" dirty="0" smtClean="0"/>
              <a:t>БУДІВНИЦТВА</a:t>
            </a:r>
            <a:r>
              <a:rPr lang="uk-UA" b="1" dirty="0" smtClean="0"/>
              <a:t> І АРХІТЕКТУРИ</a:t>
            </a:r>
            <a:endParaRPr lang="ru-RU" b="1" dirty="0"/>
          </a:p>
        </p:txBody>
      </p:sp>
      <p:pic>
        <p:nvPicPr>
          <p:cNvPr id="4" name="Рисунок 3" descr="КНУБА та МГІК домовились про співпрацю у сфері освіти | IC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93" y="303132"/>
            <a:ext cx="969278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13157" y="1628695"/>
            <a:ext cx="10965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ДОРОГА ДОДОМУ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090360"/>
            <a:ext cx="5801784" cy="4767640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86" y="2090360"/>
            <a:ext cx="6358180" cy="476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84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rgbClr val="FFFF00"/>
            </a:gs>
            <a:gs pos="16000">
              <a:schemeClr val="accent1">
                <a:lumMod val="75000"/>
              </a:schemeClr>
            </a:gs>
            <a:gs pos="7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0313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               </a:t>
            </a:r>
            <a:r>
              <a:rPr lang="uk-UA" b="1" dirty="0" smtClean="0"/>
              <a:t>КИЇВСЬКИЙ НАЦІОНАЛЬНИЙ</a:t>
            </a:r>
            <a:br>
              <a:rPr lang="uk-UA" b="1" dirty="0" smtClean="0"/>
            </a:br>
            <a:r>
              <a:rPr lang="uk-UA" b="1" dirty="0" smtClean="0"/>
              <a:t>         УНІВЕРСИТЕТ </a:t>
            </a:r>
            <a:r>
              <a:rPr lang="uk-UA" b="1" dirty="0" smtClean="0"/>
              <a:t>БУДІВНИЦТВА</a:t>
            </a:r>
            <a:r>
              <a:rPr lang="uk-UA" b="1" dirty="0" smtClean="0"/>
              <a:t> І АРХІТЕКТУРИ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u="sng" dirty="0" smtClean="0"/>
              <a:t>СКЛАД ДЕЛЕГАЦІЇ:</a:t>
            </a:r>
          </a:p>
          <a:p>
            <a:endParaRPr lang="uk-UA" dirty="0"/>
          </a:p>
          <a:p>
            <a:r>
              <a:rPr lang="uk-UA" dirty="0" err="1" smtClean="0"/>
              <a:t>д.т.н</a:t>
            </a:r>
            <a:r>
              <a:rPr lang="uk-UA" dirty="0" smtClean="0"/>
              <a:t>., професор </a:t>
            </a:r>
            <a:r>
              <a:rPr lang="uk-UA" dirty="0" err="1" smtClean="0"/>
              <a:t>Чернишев</a:t>
            </a:r>
            <a:r>
              <a:rPr lang="uk-UA" dirty="0" smtClean="0"/>
              <a:t> Д.О. – перший проректор</a:t>
            </a:r>
          </a:p>
          <a:p>
            <a:r>
              <a:rPr lang="uk-UA" dirty="0" err="1" smtClean="0"/>
              <a:t>к.ек.н</a:t>
            </a:r>
            <a:r>
              <a:rPr lang="uk-UA" dirty="0" smtClean="0"/>
              <a:t>., доцент Петренко Г.С. – головний бухгалтер</a:t>
            </a:r>
          </a:p>
          <a:p>
            <a:r>
              <a:rPr lang="uk-UA" dirty="0" err="1" smtClean="0"/>
              <a:t>д.ек.н</a:t>
            </a:r>
            <a:r>
              <a:rPr lang="uk-UA" dirty="0" smtClean="0"/>
              <a:t>., професор Бондар О.А. – директорка ЦМСП</a:t>
            </a:r>
            <a:endParaRPr lang="ru-RU" dirty="0"/>
          </a:p>
        </p:txBody>
      </p:sp>
      <p:pic>
        <p:nvPicPr>
          <p:cNvPr id="4" name="Рисунок 3" descr="КНУБА та МГІК домовились про співпрацю у сфері освіти | IC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93" y="303132"/>
            <a:ext cx="969278" cy="1325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1570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rgbClr val="FFFF00"/>
            </a:gs>
            <a:gs pos="16000">
              <a:schemeClr val="accent1">
                <a:lumMod val="75000"/>
              </a:schemeClr>
            </a:gs>
            <a:gs pos="7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0313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               </a:t>
            </a:r>
            <a:r>
              <a:rPr lang="uk-UA" b="1" dirty="0" smtClean="0"/>
              <a:t>КИЇВСЬКИЙ НАЦІОНАЛЬНИЙ</a:t>
            </a:r>
            <a:br>
              <a:rPr lang="uk-UA" b="1" dirty="0" smtClean="0"/>
            </a:br>
            <a:r>
              <a:rPr lang="uk-UA" b="1" dirty="0" smtClean="0"/>
              <a:t>         УНІВЕРСИТЕТ </a:t>
            </a:r>
            <a:r>
              <a:rPr lang="uk-UA" b="1" dirty="0" smtClean="0"/>
              <a:t>БУДІВНИЦТВА</a:t>
            </a:r>
            <a:r>
              <a:rPr lang="uk-UA" b="1" dirty="0" smtClean="0"/>
              <a:t> І АРХІТЕКТУРИ</a:t>
            </a:r>
            <a:endParaRPr lang="ru-RU" b="1" dirty="0"/>
          </a:p>
        </p:txBody>
      </p:sp>
      <p:pic>
        <p:nvPicPr>
          <p:cNvPr id="4" name="Рисунок 3" descr="КНУБА та МГІК домовились про співпрацю у сфері освіти | IC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93" y="303132"/>
            <a:ext cx="969278" cy="132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9455"/>
            <a:ext cx="3363132" cy="4338545"/>
          </a:xfrm>
        </p:spPr>
      </p:pic>
      <p:sp>
        <p:nvSpPr>
          <p:cNvPr id="7" name="TextBox 6"/>
          <p:cNvSpPr txBox="1"/>
          <p:nvPr/>
        </p:nvSpPr>
        <p:spPr>
          <a:xfrm>
            <a:off x="1" y="1628695"/>
            <a:ext cx="10965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ЗУСТРІЧ З АСОЦІАЦІЄЮ РОБІТНИЧИХ ПРОФЕСІЙ ТУРЕЧЧИНИ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/>
              <a:t> Відвідини коледжу в Анкарі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538" y="4684238"/>
            <a:ext cx="2904461" cy="22086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132" y="2519455"/>
            <a:ext cx="2886378" cy="21647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131" y="4684239"/>
            <a:ext cx="2886379" cy="21737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509" y="2519455"/>
            <a:ext cx="3038029" cy="22245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509" y="4684239"/>
            <a:ext cx="3055494" cy="217599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84413" y="2828885"/>
            <a:ext cx="2151648" cy="155906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39768" y="2532591"/>
            <a:ext cx="1434146" cy="214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530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rgbClr val="FFFF00"/>
            </a:gs>
            <a:gs pos="16000">
              <a:schemeClr val="accent1">
                <a:lumMod val="75000"/>
              </a:schemeClr>
            </a:gs>
            <a:gs pos="7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0313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               </a:t>
            </a:r>
            <a:r>
              <a:rPr lang="uk-UA" b="1" dirty="0" smtClean="0"/>
              <a:t>КИЇВСЬКИЙ НАЦІОНАЛЬНИЙ</a:t>
            </a:r>
            <a:br>
              <a:rPr lang="uk-UA" b="1" dirty="0" smtClean="0"/>
            </a:br>
            <a:r>
              <a:rPr lang="uk-UA" b="1" dirty="0" smtClean="0"/>
              <a:t>         УНІВЕРСИТЕТ </a:t>
            </a:r>
            <a:r>
              <a:rPr lang="uk-UA" b="1" dirty="0" smtClean="0"/>
              <a:t>БУДІВНИЦТВА</a:t>
            </a:r>
            <a:r>
              <a:rPr lang="uk-UA" b="1" dirty="0" smtClean="0"/>
              <a:t> І АРХІТЕКТУРИ</a:t>
            </a:r>
            <a:endParaRPr lang="ru-RU" b="1" dirty="0"/>
          </a:p>
        </p:txBody>
      </p:sp>
      <p:pic>
        <p:nvPicPr>
          <p:cNvPr id="4" name="Рисунок 3" descr="КНУБА та МГІК домовились про співпрацю у сфері освіти | IC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93" y="303132"/>
            <a:ext cx="969278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" y="1628695"/>
            <a:ext cx="10965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ЗУСТРІЧ З АСОЦІАЦІЄЮ РОБІТНИЧИХ ПРОФЕСІЙ ТУРЕЧЧИНИ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/>
              <a:t>Зустріч в Центральному офісі Асоціації. Підписання договору.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65" y="2459692"/>
            <a:ext cx="6345053" cy="4351338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589" y="2459693"/>
            <a:ext cx="5864411" cy="439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111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rgbClr val="FFFF00"/>
            </a:gs>
            <a:gs pos="16000">
              <a:schemeClr val="accent1">
                <a:lumMod val="75000"/>
              </a:schemeClr>
            </a:gs>
            <a:gs pos="7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0313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               </a:t>
            </a:r>
            <a:r>
              <a:rPr lang="uk-UA" b="1" dirty="0" smtClean="0"/>
              <a:t>КИЇВСЬКИЙ НАЦІОНАЛЬНИЙ</a:t>
            </a:r>
            <a:br>
              <a:rPr lang="uk-UA" b="1" dirty="0" smtClean="0"/>
            </a:br>
            <a:r>
              <a:rPr lang="uk-UA" b="1" dirty="0" smtClean="0"/>
              <a:t>         УНІВЕРСИТЕТ </a:t>
            </a:r>
            <a:r>
              <a:rPr lang="uk-UA" b="1" dirty="0" smtClean="0"/>
              <a:t>БУДІВНИЦТВА</a:t>
            </a:r>
            <a:r>
              <a:rPr lang="uk-UA" b="1" dirty="0" smtClean="0"/>
              <a:t> І АРХІТЕКТУРИ</a:t>
            </a:r>
            <a:endParaRPr lang="ru-RU" b="1" dirty="0"/>
          </a:p>
        </p:txBody>
      </p:sp>
      <p:pic>
        <p:nvPicPr>
          <p:cNvPr id="4" name="Рисунок 3" descr="КНУБА та МГІК домовились про співпрацю у сфері освіти | IC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93" y="303132"/>
            <a:ext cx="969278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" y="1628695"/>
            <a:ext cx="10965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ЗУСТРІЧ З АСОЦІАЦІЄЮ РОБІТНИЧИХ ПРОФЕСІЙ ТУРЕЧЧИНИ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/>
              <a:t>Візит на виробництво. </a:t>
            </a: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96694" y="3355392"/>
            <a:ext cx="4099303" cy="2905916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02824" y="3361789"/>
            <a:ext cx="4099303" cy="28931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97142" y="3360594"/>
            <a:ext cx="4099301" cy="28955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66661" y="3032662"/>
            <a:ext cx="4099302" cy="355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357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rgbClr val="FFFF00"/>
            </a:gs>
            <a:gs pos="16000">
              <a:schemeClr val="accent1">
                <a:lumMod val="75000"/>
              </a:schemeClr>
            </a:gs>
            <a:gs pos="7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0313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               </a:t>
            </a:r>
            <a:r>
              <a:rPr lang="uk-UA" b="1" dirty="0" smtClean="0"/>
              <a:t>КИЇВСЬКИЙ НАЦІОНАЛЬНИЙ</a:t>
            </a:r>
            <a:br>
              <a:rPr lang="uk-UA" b="1" dirty="0" smtClean="0"/>
            </a:br>
            <a:r>
              <a:rPr lang="uk-UA" b="1" dirty="0" smtClean="0"/>
              <a:t>         УНІВЕРСИТЕТ </a:t>
            </a:r>
            <a:r>
              <a:rPr lang="uk-UA" b="1" dirty="0" smtClean="0"/>
              <a:t>БУДІВНИЦТВА</a:t>
            </a:r>
            <a:r>
              <a:rPr lang="uk-UA" b="1" dirty="0" smtClean="0"/>
              <a:t> І АРХІТЕКТУРИ</a:t>
            </a:r>
            <a:endParaRPr lang="ru-RU" b="1" dirty="0"/>
          </a:p>
        </p:txBody>
      </p:sp>
      <p:pic>
        <p:nvPicPr>
          <p:cNvPr id="4" name="Рисунок 3" descr="КНУБА та МГІК домовились про співпрацю у сфері освіти | IC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93" y="303132"/>
            <a:ext cx="969278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" y="1628695"/>
            <a:ext cx="10965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ЗУСТРІЧ З АСОЦІАЦІЄЮ РОБІТНИЧИХ ПРОФЕСІЙ ТУРЕЧЧИНИ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/>
              <a:t>Візит на виробництво. 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47607" y="3024752"/>
            <a:ext cx="4380855" cy="3285641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44806" y="3000529"/>
            <a:ext cx="4398307" cy="33166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508" y="2459693"/>
            <a:ext cx="3119353" cy="439830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278" y="2459693"/>
            <a:ext cx="2464230" cy="439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847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rgbClr val="FFFF00"/>
            </a:gs>
            <a:gs pos="16000">
              <a:schemeClr val="accent1">
                <a:lumMod val="75000"/>
              </a:schemeClr>
            </a:gs>
            <a:gs pos="7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0313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               </a:t>
            </a:r>
            <a:r>
              <a:rPr lang="uk-UA" b="1" dirty="0" smtClean="0"/>
              <a:t>КИЇВСЬКИЙ НАЦІОНАЛЬНИЙ</a:t>
            </a:r>
            <a:br>
              <a:rPr lang="uk-UA" b="1" dirty="0" smtClean="0"/>
            </a:br>
            <a:r>
              <a:rPr lang="uk-UA" b="1" dirty="0" smtClean="0"/>
              <a:t>         УНІВЕРСИТЕТ </a:t>
            </a:r>
            <a:r>
              <a:rPr lang="uk-UA" b="1" dirty="0" smtClean="0"/>
              <a:t>БУДІВНИЦТВА</a:t>
            </a:r>
            <a:r>
              <a:rPr lang="uk-UA" b="1" dirty="0" smtClean="0"/>
              <a:t> І АРХІТЕКТУРИ</a:t>
            </a:r>
            <a:endParaRPr lang="ru-RU" b="1" dirty="0"/>
          </a:p>
        </p:txBody>
      </p:sp>
      <p:pic>
        <p:nvPicPr>
          <p:cNvPr id="4" name="Рисунок 3" descr="КНУБА та МГІК домовились про співпрацю у сфері освіти | IC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93" y="303132"/>
            <a:ext cx="969278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" y="1628695"/>
            <a:ext cx="10965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ЗУСТРІЧ В УНІВЕРСИТЕТІ ГАЗІ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/>
              <a:t>Зустріч з деканами</a:t>
            </a: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59692"/>
            <a:ext cx="3972221" cy="4398309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222" y="2459692"/>
            <a:ext cx="3095005" cy="21433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096" y="4602997"/>
            <a:ext cx="3088132" cy="22550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226" y="2459692"/>
            <a:ext cx="5124773" cy="439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73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rgbClr val="FFFF00"/>
            </a:gs>
            <a:gs pos="16000">
              <a:schemeClr val="accent1">
                <a:lumMod val="75000"/>
              </a:schemeClr>
            </a:gs>
            <a:gs pos="7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0313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               </a:t>
            </a:r>
            <a:r>
              <a:rPr lang="uk-UA" b="1" dirty="0" smtClean="0"/>
              <a:t>КИЇВСЬКИЙ НАЦІОНАЛЬНИЙ</a:t>
            </a:r>
            <a:br>
              <a:rPr lang="uk-UA" b="1" dirty="0" smtClean="0"/>
            </a:br>
            <a:r>
              <a:rPr lang="uk-UA" b="1" dirty="0" smtClean="0"/>
              <a:t>         УНІВЕРСИТЕТ </a:t>
            </a:r>
            <a:r>
              <a:rPr lang="uk-UA" b="1" dirty="0" smtClean="0"/>
              <a:t>БУДІВНИЦТВА</a:t>
            </a:r>
            <a:r>
              <a:rPr lang="uk-UA" b="1" dirty="0" smtClean="0"/>
              <a:t> І АРХІТЕКТУРИ</a:t>
            </a:r>
            <a:endParaRPr lang="ru-RU" b="1" dirty="0"/>
          </a:p>
        </p:txBody>
      </p:sp>
      <p:pic>
        <p:nvPicPr>
          <p:cNvPr id="4" name="Рисунок 3" descr="КНУБА та МГІК домовились про співпрацю у сфері освіти | IC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93" y="303132"/>
            <a:ext cx="969278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" y="1628695"/>
            <a:ext cx="10965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ЗУСТРІЧ В УНІВЕРСИТЕТІ ГАЗІ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/>
              <a:t>Зустріч з ректором та ректоратом. Підписання договору.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59693"/>
            <a:ext cx="7160215" cy="4398308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31923" y="3387986"/>
            <a:ext cx="4398307" cy="25417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938" y="2459692"/>
            <a:ext cx="2490061" cy="439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811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rgbClr val="FFFF00"/>
            </a:gs>
            <a:gs pos="16000">
              <a:schemeClr val="accent1">
                <a:lumMod val="75000"/>
              </a:schemeClr>
            </a:gs>
            <a:gs pos="7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0313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               </a:t>
            </a:r>
            <a:r>
              <a:rPr lang="uk-UA" b="1" dirty="0" smtClean="0"/>
              <a:t>КИЇВСЬКИЙ НАЦІОНАЛЬНИЙ</a:t>
            </a:r>
            <a:br>
              <a:rPr lang="uk-UA" b="1" dirty="0" smtClean="0"/>
            </a:br>
            <a:r>
              <a:rPr lang="uk-UA" b="1" dirty="0" smtClean="0"/>
              <a:t>         УНІВЕРСИТЕТ </a:t>
            </a:r>
            <a:r>
              <a:rPr lang="uk-UA" b="1" dirty="0" smtClean="0"/>
              <a:t>БУДІВНИЦТВА</a:t>
            </a:r>
            <a:r>
              <a:rPr lang="uk-UA" b="1" dirty="0" smtClean="0"/>
              <a:t> І АРХІТЕКТУРИ</a:t>
            </a:r>
            <a:endParaRPr lang="ru-RU" b="1" dirty="0"/>
          </a:p>
        </p:txBody>
      </p:sp>
      <p:pic>
        <p:nvPicPr>
          <p:cNvPr id="4" name="Рисунок 3" descr="КНУБА та МГІК домовились про співпрацю у сфері освіти | IC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93" y="303132"/>
            <a:ext cx="969278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" y="1628695"/>
            <a:ext cx="10965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ЗУСТРІЧ Академією Спеціалізованих професій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/>
              <a:t>Зустріч на виробництві.</a:t>
            </a: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59692"/>
            <a:ext cx="4649491" cy="439830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492" y="2459692"/>
            <a:ext cx="2784276" cy="43983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768" y="2459692"/>
            <a:ext cx="4758232" cy="439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4679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142</Words>
  <Application>Microsoft Office PowerPoint</Application>
  <PresentationFormat>Широкоэкранный</PresentationFormat>
  <Paragraphs>32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КИЇВСЬКИЙ НАЦІОНАЛЬНИЙ УНІВЕРСИТЕТ БУДІВНИЦТВА І АРХІТЕКТУРИ</vt:lpstr>
      <vt:lpstr>               КИЇВСЬКИЙ НАЦІОНАЛЬНИЙ          УНІВЕРСИТЕТ БУДІВНИЦТВА І АРХІТЕКТУРИ</vt:lpstr>
      <vt:lpstr>               КИЇВСЬКИЙ НАЦІОНАЛЬНИЙ          УНІВЕРСИТЕТ БУДІВНИЦТВА І АРХІТЕКТУРИ</vt:lpstr>
      <vt:lpstr>               КИЇВСЬКИЙ НАЦІОНАЛЬНИЙ          УНІВЕРСИТЕТ БУДІВНИЦТВА І АРХІТЕКТУРИ</vt:lpstr>
      <vt:lpstr>               КИЇВСЬКИЙ НАЦІОНАЛЬНИЙ          УНІВЕРСИТЕТ БУДІВНИЦТВА І АРХІТЕКТУРИ</vt:lpstr>
      <vt:lpstr>               КИЇВСЬКИЙ НАЦІОНАЛЬНИЙ          УНІВЕРСИТЕТ БУДІВНИЦТВА І АРХІТЕКТУРИ</vt:lpstr>
      <vt:lpstr>               КИЇВСЬКИЙ НАЦІОНАЛЬНИЙ          УНІВЕРСИТЕТ БУДІВНИЦТВА І АРХІТЕКТУРИ</vt:lpstr>
      <vt:lpstr>               КИЇВСЬКИЙ НАЦІОНАЛЬНИЙ          УНІВЕРСИТЕТ БУДІВНИЦТВА І АРХІТЕКТУРИ</vt:lpstr>
      <vt:lpstr>               КИЇВСЬКИЙ НАЦІОНАЛЬНИЙ          УНІВЕРСИТЕТ БУДІВНИЦТВА І АРХІТЕКТУРИ</vt:lpstr>
      <vt:lpstr>               КИЇВСЬКИЙ НАЦІОНАЛЬНИЙ          УНІВЕРСИТЕТ БУДІВНИЦТВА І АРХІТЕКТУРИ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2022-10-23T21:03:12Z</dcterms:created>
  <dcterms:modified xsi:type="dcterms:W3CDTF">2022-10-23T21:45:26Z</dcterms:modified>
</cp:coreProperties>
</file>