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9" r:id="rId3"/>
    <p:sldId id="368" r:id="rId4"/>
    <p:sldId id="369" r:id="rId5"/>
    <p:sldId id="370" r:id="rId6"/>
    <p:sldId id="384" r:id="rId7"/>
    <p:sldId id="378" r:id="rId8"/>
    <p:sldId id="375" r:id="rId9"/>
    <p:sldId id="376" r:id="rId10"/>
    <p:sldId id="380" r:id="rId11"/>
    <p:sldId id="383" r:id="rId12"/>
    <p:sldId id="367" r:id="rId13"/>
    <p:sldId id="381" r:id="rId14"/>
    <p:sldId id="382" r:id="rId15"/>
    <p:sldId id="359" r:id="rId16"/>
    <p:sldId id="360" r:id="rId17"/>
    <p:sldId id="365" r:id="rId18"/>
    <p:sldId id="364" r:id="rId19"/>
    <p:sldId id="289" r:id="rId20"/>
    <p:sldId id="385" r:id="rId21"/>
    <p:sldId id="386" r:id="rId22"/>
    <p:sldId id="295" r:id="rId23"/>
    <p:sldId id="387" r:id="rId24"/>
    <p:sldId id="371" r:id="rId25"/>
    <p:sldId id="372" r:id="rId26"/>
    <p:sldId id="373" r:id="rId27"/>
    <p:sldId id="332" r:id="rId28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641637"/>
    <a:srgbClr val="B92967"/>
    <a:srgbClr val="FF5050"/>
    <a:srgbClr val="FF6600"/>
    <a:srgbClr val="FFA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598" autoAdjust="0"/>
  </p:normalViewPr>
  <p:slideViewPr>
    <p:cSldViewPr>
      <p:cViewPr>
        <p:scale>
          <a:sx n="80" d="100"/>
          <a:sy n="80" d="100"/>
        </p:scale>
        <p:origin x="-96" y="-61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5A698-0CED-4B20-948E-2B1491EE3800}" type="doc">
      <dgm:prSet loTypeId="urn:microsoft.com/office/officeart/2005/8/layout/vList3#1" loCatId="list" qsTypeId="urn:microsoft.com/office/officeart/2005/8/quickstyle/3d2" qsCatId="3D" csTypeId="urn:microsoft.com/office/officeart/2005/8/colors/accent0_1" csCatId="mainScheme" phldr="1"/>
      <dgm:spPr/>
    </dgm:pt>
    <dgm:pt modelId="{962B2A4C-0845-4434-B4F8-63512DAC319C}">
      <dgm:prSet phldrT="[Текст]" custT="1"/>
      <dgm:spPr/>
      <dgm:t>
        <a:bodyPr/>
        <a:lstStyle/>
        <a:p>
          <a:r>
            <a:rPr lang="uk-UA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Працює в системі навчання </a:t>
          </a:r>
        </a:p>
        <a:p>
          <a:r>
            <a:rPr lang="uk-UA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«1С: Підприємство 8» 15 років</a:t>
          </a:r>
          <a:endParaRPr lang="ru-RU" sz="2600" b="1" baseline="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345FAE0-D390-42B6-A661-30EE9FB06347}" type="parTrans" cxnId="{8518EAF9-7259-42BC-B86B-B927212DEF75}">
      <dgm:prSet/>
      <dgm:spPr/>
      <dgm:t>
        <a:bodyPr/>
        <a:lstStyle/>
        <a:p>
          <a:endParaRPr lang="ru-RU"/>
        </a:p>
      </dgm:t>
    </dgm:pt>
    <dgm:pt modelId="{7BEA8504-BD12-493A-A225-5439F93640D6}" type="sibTrans" cxnId="{8518EAF9-7259-42BC-B86B-B927212DEF75}">
      <dgm:prSet/>
      <dgm:spPr/>
      <dgm:t>
        <a:bodyPr/>
        <a:lstStyle/>
        <a:p>
          <a:endParaRPr lang="ru-RU"/>
        </a:p>
      </dgm:t>
    </dgm:pt>
    <dgm:pt modelId="{1150A1EB-65A2-4240-8E05-FB5EF759072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Працівники центру є атестованими викладачами і мають досвід реального впровадження</a:t>
          </a:r>
          <a:endParaRPr lang="ru-RU" sz="24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E632398-0492-4FA2-AE83-1E52C6DB0895}" type="parTrans" cxnId="{765507D5-6562-4FA1-8EA1-D7507514CE69}">
      <dgm:prSet/>
      <dgm:spPr/>
      <dgm:t>
        <a:bodyPr/>
        <a:lstStyle/>
        <a:p>
          <a:endParaRPr lang="ru-RU"/>
        </a:p>
      </dgm:t>
    </dgm:pt>
    <dgm:pt modelId="{BF8831AB-A6A4-4969-B30D-BE33DD9DC7F7}" type="sibTrans" cxnId="{765507D5-6562-4FA1-8EA1-D7507514CE69}">
      <dgm:prSet/>
      <dgm:spPr/>
      <dgm:t>
        <a:bodyPr/>
        <a:lstStyle/>
        <a:p>
          <a:endParaRPr lang="ru-RU"/>
        </a:p>
      </dgm:t>
    </dgm:pt>
    <dgm:pt modelId="{B8B386B7-8574-4CB8-97D0-860FA8874734}">
      <dgm:prSet phldrT="[Текст]" custT="1"/>
      <dgm:spPr/>
      <dgm:t>
        <a:bodyPr/>
        <a:lstStyle/>
        <a:p>
          <a:r>
            <a:rPr lang="uk-UA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Щорічно в центрі проходять навчання понад 500 слухачів курсів та семінарів</a:t>
          </a:r>
          <a:endParaRPr lang="ru-RU" sz="2600" b="1" baseline="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1F09550-CA26-4496-AEB2-8C12CB048988}" type="parTrans" cxnId="{E7780832-E27D-4F30-941F-EF79BF5AFEF3}">
      <dgm:prSet/>
      <dgm:spPr/>
      <dgm:t>
        <a:bodyPr/>
        <a:lstStyle/>
        <a:p>
          <a:endParaRPr lang="ru-RU"/>
        </a:p>
      </dgm:t>
    </dgm:pt>
    <dgm:pt modelId="{051E83B5-DEC4-4CD2-98B3-98E493C41491}" type="sibTrans" cxnId="{E7780832-E27D-4F30-941F-EF79BF5AFEF3}">
      <dgm:prSet/>
      <dgm:spPr/>
      <dgm:t>
        <a:bodyPr/>
        <a:lstStyle/>
        <a:p>
          <a:endParaRPr lang="ru-RU"/>
        </a:p>
      </dgm:t>
    </dgm:pt>
    <dgm:pt modelId="{22DC46DD-C7EF-4F86-AA47-A9EA5CB83644}">
      <dgm:prSet phldrT="[Текст]" custT="1"/>
      <dgm:spPr/>
      <dgm:t>
        <a:bodyPr/>
        <a:lstStyle/>
        <a:p>
          <a:r>
            <a:rPr lang="uk-UA" sz="2400" b="1" baseline="0" noProof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Учбові центри локалізовані в</a:t>
          </a:r>
        </a:p>
        <a:p>
          <a:r>
            <a:rPr lang="uk-UA" sz="2400" b="1" baseline="0" noProof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м. </a:t>
          </a:r>
          <a:r>
            <a:rPr lang="uk-UA" sz="2400" b="1" baseline="0" noProof="0" dirty="0" err="1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Київі</a:t>
          </a:r>
          <a:r>
            <a:rPr lang="uk-UA" sz="2400" b="1" baseline="0" noProof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(3 локації) та м.Запоріжжі </a:t>
          </a:r>
          <a:endParaRPr lang="ru-RU" sz="2400" b="1" baseline="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06462D6-E7A6-4E13-A1B6-F4E1F6263E84}" type="parTrans" cxnId="{BA988383-212E-4EB4-9035-9B6CC6687017}">
      <dgm:prSet/>
      <dgm:spPr/>
      <dgm:t>
        <a:bodyPr/>
        <a:lstStyle/>
        <a:p>
          <a:endParaRPr lang="ru-RU"/>
        </a:p>
      </dgm:t>
    </dgm:pt>
    <dgm:pt modelId="{8AA00EC4-A98E-41D1-9414-150CA44C1480}" type="sibTrans" cxnId="{BA988383-212E-4EB4-9035-9B6CC6687017}">
      <dgm:prSet/>
      <dgm:spPr/>
      <dgm:t>
        <a:bodyPr/>
        <a:lstStyle/>
        <a:p>
          <a:endParaRPr lang="ru-RU"/>
        </a:p>
      </dgm:t>
    </dgm:pt>
    <dgm:pt modelId="{C3E419C0-3E01-488C-8188-222C33FEEB9A}" type="pres">
      <dgm:prSet presAssocID="{6335A698-0CED-4B20-948E-2B1491EE3800}" presName="linearFlow" presStyleCnt="0">
        <dgm:presLayoutVars>
          <dgm:dir/>
          <dgm:resizeHandles val="exact"/>
        </dgm:presLayoutVars>
      </dgm:prSet>
      <dgm:spPr/>
    </dgm:pt>
    <dgm:pt modelId="{B6CC7509-E87B-4E87-B4EA-F95BE3835F7F}" type="pres">
      <dgm:prSet presAssocID="{962B2A4C-0845-4434-B4F8-63512DAC319C}" presName="composite" presStyleCnt="0"/>
      <dgm:spPr/>
    </dgm:pt>
    <dgm:pt modelId="{3416C164-87F8-46AF-A12B-5282BF882C49}" type="pres">
      <dgm:prSet presAssocID="{962B2A4C-0845-4434-B4F8-63512DAC319C}" presName="imgShp" presStyleLbl="fgImgPlace1" presStyleIdx="0" presStyleCnt="4" custLinFactX="-100000" custLinFactNeighborX="-115629" custLinFactNeighborY="92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5BF9EF7-89F9-4887-906C-60DC86D598CB}" type="pres">
      <dgm:prSet presAssocID="{962B2A4C-0845-4434-B4F8-63512DAC319C}" presName="txShp" presStyleLbl="node1" presStyleIdx="0" presStyleCnt="4" custScaleX="147802" custScaleY="178793" custLinFactNeighborX="3997" custLinFactNeighborY="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17A86-CECE-42AC-8289-0A0B620B7D1C}" type="pres">
      <dgm:prSet presAssocID="{7BEA8504-BD12-493A-A225-5439F93640D6}" presName="spacing" presStyleCnt="0"/>
      <dgm:spPr/>
    </dgm:pt>
    <dgm:pt modelId="{5F763BE2-5181-472C-ADF2-22076F12BA1A}" type="pres">
      <dgm:prSet presAssocID="{1150A1EB-65A2-4240-8E05-FB5EF7590721}" presName="composite" presStyleCnt="0"/>
      <dgm:spPr/>
    </dgm:pt>
    <dgm:pt modelId="{302D0C48-2328-4BA2-88FF-7CE52EAE4E8F}" type="pres">
      <dgm:prSet presAssocID="{1150A1EB-65A2-4240-8E05-FB5EF7590721}" presName="imgShp" presStyleLbl="fgImgPlace1" presStyleIdx="1" presStyleCnt="4" custLinFactX="-100000" custLinFactNeighborX="-147171" custLinFactNeighborY="16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714CA7-8A1C-4B51-98DA-29F0AB627E12}" type="pres">
      <dgm:prSet presAssocID="{1150A1EB-65A2-4240-8E05-FB5EF7590721}" presName="txShp" presStyleLbl="node1" presStyleIdx="1" presStyleCnt="4" custScaleX="148180" custScaleY="207786" custLinFactNeighborX="5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73A56-8F55-4412-831B-9BC109B88854}" type="pres">
      <dgm:prSet presAssocID="{BF8831AB-A6A4-4969-B30D-BE33DD9DC7F7}" presName="spacing" presStyleCnt="0"/>
      <dgm:spPr/>
    </dgm:pt>
    <dgm:pt modelId="{9984F241-2C03-4F0C-8224-836E78B13948}" type="pres">
      <dgm:prSet presAssocID="{B8B386B7-8574-4CB8-97D0-860FA8874734}" presName="composite" presStyleCnt="0"/>
      <dgm:spPr/>
    </dgm:pt>
    <dgm:pt modelId="{A6D792AE-2759-454F-906E-1A4BD59DB34A}" type="pres">
      <dgm:prSet presAssocID="{B8B386B7-8574-4CB8-97D0-860FA8874734}" presName="imgShp" presStyleLbl="fgImgPlace1" presStyleIdx="2" presStyleCnt="4" custLinFactX="-100000" custLinFactNeighborX="-129690" custLinFactNeighborY="-54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2B46B0E-EBA7-498A-BE30-D3E10252F81E}" type="pres">
      <dgm:prSet presAssocID="{B8B386B7-8574-4CB8-97D0-860FA8874734}" presName="txShp" presStyleLbl="node1" presStyleIdx="2" presStyleCnt="4" custScaleX="146854" custScaleY="163729" custLinFactNeighborX="1761" custLinFactNeighborY="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AB45B-44BA-4A52-B355-CB2EA24A432E}" type="pres">
      <dgm:prSet presAssocID="{051E83B5-DEC4-4CD2-98B3-98E493C41491}" presName="spacing" presStyleCnt="0"/>
      <dgm:spPr/>
    </dgm:pt>
    <dgm:pt modelId="{43EA05F3-97F3-4234-AE59-2DFD11E0B721}" type="pres">
      <dgm:prSet presAssocID="{22DC46DD-C7EF-4F86-AA47-A9EA5CB83644}" presName="composite" presStyleCnt="0"/>
      <dgm:spPr/>
    </dgm:pt>
    <dgm:pt modelId="{62F53FE2-4653-442E-B55B-B8D68F717F03}" type="pres">
      <dgm:prSet presAssocID="{22DC46DD-C7EF-4F86-AA47-A9EA5CB83644}" presName="imgShp" presStyleLbl="fgImgPlace1" presStyleIdx="3" presStyleCnt="4" custLinFactX="-100000" custLinFactNeighborX="-128687" custLinFactNeighborY="-42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E32C32-B598-465C-A3F9-2496E07ECF0A}" type="pres">
      <dgm:prSet presAssocID="{22DC46DD-C7EF-4F86-AA47-A9EA5CB83644}" presName="txShp" presStyleLbl="node1" presStyleIdx="3" presStyleCnt="4" custScaleX="150376" custScaleY="183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896CB-3770-4D4B-A913-6CA676B76DE2}" type="presOf" srcId="{1150A1EB-65A2-4240-8E05-FB5EF7590721}" destId="{94714CA7-8A1C-4B51-98DA-29F0AB627E12}" srcOrd="0" destOrd="0" presId="urn:microsoft.com/office/officeart/2005/8/layout/vList3#1"/>
    <dgm:cxn modelId="{8518EAF9-7259-42BC-B86B-B927212DEF75}" srcId="{6335A698-0CED-4B20-948E-2B1491EE3800}" destId="{962B2A4C-0845-4434-B4F8-63512DAC319C}" srcOrd="0" destOrd="0" parTransId="{A345FAE0-D390-42B6-A661-30EE9FB06347}" sibTransId="{7BEA8504-BD12-493A-A225-5439F93640D6}"/>
    <dgm:cxn modelId="{BA988383-212E-4EB4-9035-9B6CC6687017}" srcId="{6335A698-0CED-4B20-948E-2B1491EE3800}" destId="{22DC46DD-C7EF-4F86-AA47-A9EA5CB83644}" srcOrd="3" destOrd="0" parTransId="{406462D6-E7A6-4E13-A1B6-F4E1F6263E84}" sibTransId="{8AA00EC4-A98E-41D1-9414-150CA44C1480}"/>
    <dgm:cxn modelId="{3EDFEE3A-A005-40E5-98C6-C3181C924E68}" type="presOf" srcId="{B8B386B7-8574-4CB8-97D0-860FA8874734}" destId="{F2B46B0E-EBA7-498A-BE30-D3E10252F81E}" srcOrd="0" destOrd="0" presId="urn:microsoft.com/office/officeart/2005/8/layout/vList3#1"/>
    <dgm:cxn modelId="{AD05D68B-F8D8-42FB-BED3-8F1F099F568E}" type="presOf" srcId="{962B2A4C-0845-4434-B4F8-63512DAC319C}" destId="{55BF9EF7-89F9-4887-906C-60DC86D598CB}" srcOrd="0" destOrd="0" presId="urn:microsoft.com/office/officeart/2005/8/layout/vList3#1"/>
    <dgm:cxn modelId="{765507D5-6562-4FA1-8EA1-D7507514CE69}" srcId="{6335A698-0CED-4B20-948E-2B1491EE3800}" destId="{1150A1EB-65A2-4240-8E05-FB5EF7590721}" srcOrd="1" destOrd="0" parTransId="{CE632398-0492-4FA2-AE83-1E52C6DB0895}" sibTransId="{BF8831AB-A6A4-4969-B30D-BE33DD9DC7F7}"/>
    <dgm:cxn modelId="{95080981-8BEF-4B98-B355-09E480AA129A}" type="presOf" srcId="{22DC46DD-C7EF-4F86-AA47-A9EA5CB83644}" destId="{84E32C32-B598-465C-A3F9-2496E07ECF0A}" srcOrd="0" destOrd="0" presId="urn:microsoft.com/office/officeart/2005/8/layout/vList3#1"/>
    <dgm:cxn modelId="{82E3BC44-02BE-4DB8-9D1F-D78EF94D2F6F}" type="presOf" srcId="{6335A698-0CED-4B20-948E-2B1491EE3800}" destId="{C3E419C0-3E01-488C-8188-222C33FEEB9A}" srcOrd="0" destOrd="0" presId="urn:microsoft.com/office/officeart/2005/8/layout/vList3#1"/>
    <dgm:cxn modelId="{E7780832-E27D-4F30-941F-EF79BF5AFEF3}" srcId="{6335A698-0CED-4B20-948E-2B1491EE3800}" destId="{B8B386B7-8574-4CB8-97D0-860FA8874734}" srcOrd="2" destOrd="0" parTransId="{61F09550-CA26-4496-AEB2-8C12CB048988}" sibTransId="{051E83B5-DEC4-4CD2-98B3-98E493C41491}"/>
    <dgm:cxn modelId="{68449CAA-5DCE-4DD5-B264-F298349EB3EA}" type="presParOf" srcId="{C3E419C0-3E01-488C-8188-222C33FEEB9A}" destId="{B6CC7509-E87B-4E87-B4EA-F95BE3835F7F}" srcOrd="0" destOrd="0" presId="urn:microsoft.com/office/officeart/2005/8/layout/vList3#1"/>
    <dgm:cxn modelId="{CE15D486-2A79-41E4-A701-B7D1E205810B}" type="presParOf" srcId="{B6CC7509-E87B-4E87-B4EA-F95BE3835F7F}" destId="{3416C164-87F8-46AF-A12B-5282BF882C49}" srcOrd="0" destOrd="0" presId="urn:microsoft.com/office/officeart/2005/8/layout/vList3#1"/>
    <dgm:cxn modelId="{FA2A432F-32AC-48C6-B769-A1E8FC60E11E}" type="presParOf" srcId="{B6CC7509-E87B-4E87-B4EA-F95BE3835F7F}" destId="{55BF9EF7-89F9-4887-906C-60DC86D598CB}" srcOrd="1" destOrd="0" presId="urn:microsoft.com/office/officeart/2005/8/layout/vList3#1"/>
    <dgm:cxn modelId="{CCCCAC17-EE93-4E76-9E33-25713C5171B7}" type="presParOf" srcId="{C3E419C0-3E01-488C-8188-222C33FEEB9A}" destId="{B5017A86-CECE-42AC-8289-0A0B620B7D1C}" srcOrd="1" destOrd="0" presId="urn:microsoft.com/office/officeart/2005/8/layout/vList3#1"/>
    <dgm:cxn modelId="{06E0C1EF-BE17-4FDC-BA4C-BADA7F65B86F}" type="presParOf" srcId="{C3E419C0-3E01-488C-8188-222C33FEEB9A}" destId="{5F763BE2-5181-472C-ADF2-22076F12BA1A}" srcOrd="2" destOrd="0" presId="urn:microsoft.com/office/officeart/2005/8/layout/vList3#1"/>
    <dgm:cxn modelId="{52B341AD-C5BF-49D8-A9CF-B4E3D2BDB6E1}" type="presParOf" srcId="{5F763BE2-5181-472C-ADF2-22076F12BA1A}" destId="{302D0C48-2328-4BA2-88FF-7CE52EAE4E8F}" srcOrd="0" destOrd="0" presId="urn:microsoft.com/office/officeart/2005/8/layout/vList3#1"/>
    <dgm:cxn modelId="{E3B2CE74-F063-4339-A824-45BCB67957DD}" type="presParOf" srcId="{5F763BE2-5181-472C-ADF2-22076F12BA1A}" destId="{94714CA7-8A1C-4B51-98DA-29F0AB627E12}" srcOrd="1" destOrd="0" presId="urn:microsoft.com/office/officeart/2005/8/layout/vList3#1"/>
    <dgm:cxn modelId="{DBB660E9-38F8-4C28-B54B-D72A0745D255}" type="presParOf" srcId="{C3E419C0-3E01-488C-8188-222C33FEEB9A}" destId="{66D73A56-8F55-4412-831B-9BC109B88854}" srcOrd="3" destOrd="0" presId="urn:microsoft.com/office/officeart/2005/8/layout/vList3#1"/>
    <dgm:cxn modelId="{98C08CA6-48E3-4FE3-91A0-BA8913EAB8D8}" type="presParOf" srcId="{C3E419C0-3E01-488C-8188-222C33FEEB9A}" destId="{9984F241-2C03-4F0C-8224-836E78B13948}" srcOrd="4" destOrd="0" presId="urn:microsoft.com/office/officeart/2005/8/layout/vList3#1"/>
    <dgm:cxn modelId="{DBC8163A-FE41-4115-8D17-BDF5BF37C347}" type="presParOf" srcId="{9984F241-2C03-4F0C-8224-836E78B13948}" destId="{A6D792AE-2759-454F-906E-1A4BD59DB34A}" srcOrd="0" destOrd="0" presId="urn:microsoft.com/office/officeart/2005/8/layout/vList3#1"/>
    <dgm:cxn modelId="{D169AAFA-DBC4-493D-B510-A29B11233964}" type="presParOf" srcId="{9984F241-2C03-4F0C-8224-836E78B13948}" destId="{F2B46B0E-EBA7-498A-BE30-D3E10252F81E}" srcOrd="1" destOrd="0" presId="urn:microsoft.com/office/officeart/2005/8/layout/vList3#1"/>
    <dgm:cxn modelId="{05F3B8B7-9562-490F-9616-3780998F041F}" type="presParOf" srcId="{C3E419C0-3E01-488C-8188-222C33FEEB9A}" destId="{436AB45B-44BA-4A52-B355-CB2EA24A432E}" srcOrd="5" destOrd="0" presId="urn:microsoft.com/office/officeart/2005/8/layout/vList3#1"/>
    <dgm:cxn modelId="{E677EF81-E111-4DAC-9E0C-E895F48D9797}" type="presParOf" srcId="{C3E419C0-3E01-488C-8188-222C33FEEB9A}" destId="{43EA05F3-97F3-4234-AE59-2DFD11E0B721}" srcOrd="6" destOrd="0" presId="urn:microsoft.com/office/officeart/2005/8/layout/vList3#1"/>
    <dgm:cxn modelId="{4D58938D-6531-40C0-AAC0-7D4D3F9AC7FB}" type="presParOf" srcId="{43EA05F3-97F3-4234-AE59-2DFD11E0B721}" destId="{62F53FE2-4653-442E-B55B-B8D68F717F03}" srcOrd="0" destOrd="0" presId="urn:microsoft.com/office/officeart/2005/8/layout/vList3#1"/>
    <dgm:cxn modelId="{11DA5357-A6ED-4737-A52A-5256F39A3042}" type="presParOf" srcId="{43EA05F3-97F3-4234-AE59-2DFD11E0B721}" destId="{84E32C32-B598-465C-A3F9-2496E07ECF0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C57EA-1C1D-4D65-95B6-237EBBD2CDA5}" type="doc">
      <dgm:prSet loTypeId="urn:microsoft.com/office/officeart/2005/8/layout/default#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AC15742-EDFC-4D93-B28B-687FF2CEB3AB}">
      <dgm:prSet phldrT="[Текст]" custT="1"/>
      <dgm:spPr/>
      <dgm:t>
        <a:bodyPr/>
        <a:lstStyle/>
        <a:p>
          <a:r>
            <a:rPr lang="uk-UA" sz="2100" b="1" baseline="0" dirty="0" smtClean="0">
              <a:effectLst/>
              <a:latin typeface="Times New Roman" pitchFamily="18" charset="0"/>
              <a:cs typeface="Times New Roman" pitchFamily="18" charset="0"/>
            </a:rPr>
            <a:t>курси з підготовки програмістів</a:t>
          </a:r>
          <a:endParaRPr lang="ru-RU" sz="2100" b="1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6966ED4-076A-4FC5-8BD2-7332B2CCD182}" type="parTrans" cxnId="{5E07D3FC-2657-4C4F-8B4A-3228BCE9C6CE}">
      <dgm:prSet/>
      <dgm:spPr/>
      <dgm:t>
        <a:bodyPr/>
        <a:lstStyle/>
        <a:p>
          <a:endParaRPr lang="ru-RU"/>
        </a:p>
      </dgm:t>
    </dgm:pt>
    <dgm:pt modelId="{1C077E3B-3483-44AB-B60C-5E0F7CFE3FD4}" type="sibTrans" cxnId="{5E07D3FC-2657-4C4F-8B4A-3228BCE9C6CE}">
      <dgm:prSet/>
      <dgm:spPr/>
      <dgm:t>
        <a:bodyPr/>
        <a:lstStyle/>
        <a:p>
          <a:endParaRPr lang="ru-RU"/>
        </a:p>
      </dgm:t>
    </dgm:pt>
    <dgm:pt modelId="{D9D284A9-337F-458E-B73A-FBCB84DC5824}">
      <dgm:prSet phldrT="[Текст]" custT="1"/>
      <dgm:spPr/>
      <dgm:t>
        <a:bodyPr/>
        <a:lstStyle/>
        <a:p>
          <a:r>
            <a:rPr lang="uk-UA" sz="2100" b="1" baseline="0" dirty="0" smtClean="0">
              <a:latin typeface="Times New Roman" pitchFamily="18" charset="0"/>
              <a:cs typeface="Times New Roman" pitchFamily="18" charset="0"/>
            </a:rPr>
            <a:t>проведення семінарів і майстер-класів</a:t>
          </a:r>
          <a:endParaRPr lang="ru-RU" sz="2100" b="1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0A7C23-7B5A-4C80-B37F-C2483FAF1AE1}" type="parTrans" cxnId="{3592F09A-2B65-440B-8DA0-2B9CBC383A5F}">
      <dgm:prSet/>
      <dgm:spPr/>
      <dgm:t>
        <a:bodyPr/>
        <a:lstStyle/>
        <a:p>
          <a:endParaRPr lang="ru-RU"/>
        </a:p>
      </dgm:t>
    </dgm:pt>
    <dgm:pt modelId="{A3BD755F-04A9-408B-9BFF-288ADA1154AF}" type="sibTrans" cxnId="{3592F09A-2B65-440B-8DA0-2B9CBC383A5F}">
      <dgm:prSet/>
      <dgm:spPr/>
      <dgm:t>
        <a:bodyPr/>
        <a:lstStyle/>
        <a:p>
          <a:endParaRPr lang="ru-RU"/>
        </a:p>
      </dgm:t>
    </dgm:pt>
    <dgm:pt modelId="{D6C30419-0490-496E-BB61-6FD36951806E}">
      <dgm:prSet custT="1"/>
      <dgm:spPr/>
      <dgm:t>
        <a:bodyPr/>
        <a:lstStyle/>
        <a:p>
          <a:r>
            <a:rPr lang="uk-UA" sz="2100" b="1" baseline="0" dirty="0" smtClean="0">
              <a:latin typeface="Times New Roman" pitchFamily="18" charset="0"/>
              <a:cs typeface="Times New Roman" pitchFamily="18" charset="0"/>
            </a:rPr>
            <a:t>курси навчання користув</a:t>
          </a:r>
          <a:r>
            <a:rPr lang="uk-UA" sz="2100" b="1" dirty="0" smtClean="0">
              <a:latin typeface="Times New Roman" pitchFamily="18" charset="0"/>
              <a:cs typeface="Times New Roman" pitchFamily="18" charset="0"/>
            </a:rPr>
            <a:t>ачів</a:t>
          </a:r>
          <a:endParaRPr lang="ru-RU" sz="21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CB49714-5448-46E6-B196-40E4C9BD5765}" type="parTrans" cxnId="{D4A59C22-B8D1-4E04-8626-A9C70FDE900F}">
      <dgm:prSet/>
      <dgm:spPr/>
      <dgm:t>
        <a:bodyPr/>
        <a:lstStyle/>
        <a:p>
          <a:endParaRPr lang="ru-RU"/>
        </a:p>
      </dgm:t>
    </dgm:pt>
    <dgm:pt modelId="{0414DE36-FF8F-4BDC-BBFC-01F53357B083}" type="sibTrans" cxnId="{D4A59C22-B8D1-4E04-8626-A9C70FDE900F}">
      <dgm:prSet/>
      <dgm:spPr/>
      <dgm:t>
        <a:bodyPr/>
        <a:lstStyle/>
        <a:p>
          <a:endParaRPr lang="ru-RU"/>
        </a:p>
      </dgm:t>
    </dgm:pt>
    <dgm:pt modelId="{1E40AECE-766E-4439-A31D-BEE36F4DDE22}">
      <dgm:prSet custT="1"/>
      <dgm:spPr/>
      <dgm:t>
        <a:bodyPr/>
        <a:lstStyle/>
        <a:p>
          <a:r>
            <a:rPr lang="uk-UA" sz="2100" b="1" baseline="0" dirty="0" smtClean="0">
              <a:latin typeface="Times New Roman" pitchFamily="18" charset="0"/>
              <a:cs typeface="Times New Roman" pitchFamily="18" charset="0"/>
            </a:rPr>
            <a:t>тестування з видачею сертифіката</a:t>
          </a:r>
          <a:endParaRPr lang="ru-RU" sz="2100" b="1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23660C1-87C4-47CC-9AEF-E507D16B7F7F}" type="parTrans" cxnId="{ACA05B8F-277E-47C1-A9FC-ABB2150E09A8}">
      <dgm:prSet/>
      <dgm:spPr/>
      <dgm:t>
        <a:bodyPr/>
        <a:lstStyle/>
        <a:p>
          <a:endParaRPr lang="ru-RU"/>
        </a:p>
      </dgm:t>
    </dgm:pt>
    <dgm:pt modelId="{7090E680-085E-4A79-A863-22A8CF19BD25}" type="sibTrans" cxnId="{ACA05B8F-277E-47C1-A9FC-ABB2150E09A8}">
      <dgm:prSet/>
      <dgm:spPr/>
      <dgm:t>
        <a:bodyPr/>
        <a:lstStyle/>
        <a:p>
          <a:endParaRPr lang="ru-RU"/>
        </a:p>
      </dgm:t>
    </dgm:pt>
    <dgm:pt modelId="{B41CAA13-3B60-43F4-8568-CCB643FEA9D2}">
      <dgm:prSet custT="1"/>
      <dgm:spPr/>
      <dgm:t>
        <a:bodyPr/>
        <a:lstStyle/>
        <a:p>
          <a:r>
            <a:rPr lang="uk-UA" sz="2100" b="1" baseline="0" dirty="0" smtClean="0">
              <a:latin typeface="Times New Roman" pitchFamily="18" charset="0"/>
              <a:cs typeface="Times New Roman" pitchFamily="18" charset="0"/>
            </a:rPr>
            <a:t>моделювання обліку замовника на типовій конфігурації</a:t>
          </a:r>
          <a:endParaRPr lang="ru-RU" sz="2100" b="1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A52AE9E-3C97-4FF5-A176-FE61A56BB575}" type="parTrans" cxnId="{A24E0F9E-10CF-4ADE-B0D0-EA9CA1525C2A}">
      <dgm:prSet/>
      <dgm:spPr/>
      <dgm:t>
        <a:bodyPr/>
        <a:lstStyle/>
        <a:p>
          <a:endParaRPr lang="ru-RU"/>
        </a:p>
      </dgm:t>
    </dgm:pt>
    <dgm:pt modelId="{545F48D8-91EA-4793-A4D9-A1BE5949A072}" type="sibTrans" cxnId="{A24E0F9E-10CF-4ADE-B0D0-EA9CA1525C2A}">
      <dgm:prSet/>
      <dgm:spPr/>
      <dgm:t>
        <a:bodyPr/>
        <a:lstStyle/>
        <a:p>
          <a:endParaRPr lang="ru-RU"/>
        </a:p>
      </dgm:t>
    </dgm:pt>
    <dgm:pt modelId="{F20D85EB-D84B-4B08-ACAC-595514FB5446}">
      <dgm:prSet custT="1"/>
      <dgm:spPr/>
      <dgm:t>
        <a:bodyPr/>
        <a:lstStyle/>
        <a:p>
          <a:r>
            <a:rPr lang="uk-UA" sz="2000" b="1" baseline="0" dirty="0" smtClean="0">
              <a:latin typeface="Times New Roman" pitchFamily="18" charset="0"/>
              <a:cs typeface="Times New Roman" pitchFamily="18" charset="0"/>
            </a:rPr>
            <a:t>практика, стажування, </a:t>
          </a:r>
          <a:br>
            <a:rPr lang="uk-UA" sz="2000" b="1" baseline="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spc="-100" baseline="0" dirty="0" smtClean="0">
              <a:latin typeface="Times New Roman" pitchFamily="18" charset="0"/>
              <a:cs typeface="Times New Roman" pitchFamily="18" charset="0"/>
            </a:rPr>
            <a:t>працевлаштування</a:t>
          </a:r>
          <a:endParaRPr lang="ru-RU" sz="2000" b="1" spc="-100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832D1F3-8BC7-4659-8377-05B908C22D8B}" type="parTrans" cxnId="{33B7793D-2DE2-41D1-B121-E7BDB8C95798}">
      <dgm:prSet/>
      <dgm:spPr/>
      <dgm:t>
        <a:bodyPr/>
        <a:lstStyle/>
        <a:p>
          <a:endParaRPr lang="ru-RU"/>
        </a:p>
      </dgm:t>
    </dgm:pt>
    <dgm:pt modelId="{04230A15-60F1-44D4-97E2-B9724C0B93A8}" type="sibTrans" cxnId="{33B7793D-2DE2-41D1-B121-E7BDB8C95798}">
      <dgm:prSet/>
      <dgm:spPr/>
      <dgm:t>
        <a:bodyPr/>
        <a:lstStyle/>
        <a:p>
          <a:endParaRPr lang="ru-RU"/>
        </a:p>
      </dgm:t>
    </dgm:pt>
    <dgm:pt modelId="{185CDABA-E090-4732-8C7B-7DD4816F3119}">
      <dgm:prSet custT="1"/>
      <dgm:spPr/>
      <dgm:t>
        <a:bodyPr/>
        <a:lstStyle/>
        <a:p>
          <a:r>
            <a:rPr lang="uk-UA" sz="2100" b="1" baseline="0" dirty="0" smtClean="0">
              <a:latin typeface="Times New Roman" pitchFamily="18" charset="0"/>
              <a:cs typeface="Times New Roman" pitchFamily="18" charset="0"/>
            </a:rPr>
            <a:t>курси програмування </a:t>
          </a:r>
          <a:r>
            <a:rPr lang="en-US" sz="2100" b="1" baseline="0" dirty="0" smtClean="0">
              <a:latin typeface="Times New Roman" pitchFamily="18" charset="0"/>
              <a:cs typeface="Times New Roman" pitchFamily="18" charset="0"/>
            </a:rPr>
            <a:t>JAVA </a:t>
          </a:r>
          <a:r>
            <a:rPr lang="uk-UA" sz="2100" b="1" baseline="0" dirty="0" smtClean="0">
              <a:latin typeface="Times New Roman" pitchFamily="18" charset="0"/>
              <a:cs typeface="Times New Roman" pitchFamily="18" charset="0"/>
            </a:rPr>
            <a:t>для школярів</a:t>
          </a:r>
          <a:endParaRPr lang="ru-RU" sz="2100" b="1" baseline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C3032B6-A39D-4A20-B584-8638787D6FE0}" type="parTrans" cxnId="{48F24034-4575-422F-9303-0A1C8D364BB3}">
      <dgm:prSet/>
      <dgm:spPr/>
      <dgm:t>
        <a:bodyPr/>
        <a:lstStyle/>
        <a:p>
          <a:endParaRPr lang="ru-RU"/>
        </a:p>
      </dgm:t>
    </dgm:pt>
    <dgm:pt modelId="{BA3DF3D3-B741-4F15-B249-341D857A035E}" type="sibTrans" cxnId="{48F24034-4575-422F-9303-0A1C8D364BB3}">
      <dgm:prSet/>
      <dgm:spPr/>
      <dgm:t>
        <a:bodyPr/>
        <a:lstStyle/>
        <a:p>
          <a:endParaRPr lang="ru-RU"/>
        </a:p>
      </dgm:t>
    </dgm:pt>
    <dgm:pt modelId="{BFBF6AA9-8E49-4141-9FE4-2ECE2B470A2C}" type="pres">
      <dgm:prSet presAssocID="{5D9C57EA-1C1D-4D65-95B6-237EBBD2CD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7EC72-474F-45DB-A93C-7782657A76AC}" type="pres">
      <dgm:prSet presAssocID="{9AC15742-EDFC-4D93-B28B-687FF2CEB3A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FDD01-1535-4812-8D82-21D491E5576D}" type="pres">
      <dgm:prSet presAssocID="{1C077E3B-3483-44AB-B60C-5E0F7CFE3FD4}" presName="sibTrans" presStyleCnt="0"/>
      <dgm:spPr/>
      <dgm:t>
        <a:bodyPr/>
        <a:lstStyle/>
        <a:p>
          <a:endParaRPr lang="ru-RU"/>
        </a:p>
      </dgm:t>
    </dgm:pt>
    <dgm:pt modelId="{E8BD9CD0-B35A-4D43-B51D-1BC190EEF9AF}" type="pres">
      <dgm:prSet presAssocID="{D6C30419-0490-496E-BB61-6FD3695180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BA430-D97C-4408-B19A-30AEE5545C4D}" type="pres">
      <dgm:prSet presAssocID="{0414DE36-FF8F-4BDC-BBFC-01F53357B083}" presName="sibTrans" presStyleCnt="0"/>
      <dgm:spPr/>
      <dgm:t>
        <a:bodyPr/>
        <a:lstStyle/>
        <a:p>
          <a:endParaRPr lang="ru-RU"/>
        </a:p>
      </dgm:t>
    </dgm:pt>
    <dgm:pt modelId="{81C34716-41E5-4E20-8A24-41969F8842B2}" type="pres">
      <dgm:prSet presAssocID="{D9D284A9-337F-458E-B73A-FBCB84DC58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F9049-385E-4833-940E-368086244B08}" type="pres">
      <dgm:prSet presAssocID="{A3BD755F-04A9-408B-9BFF-288ADA1154AF}" presName="sibTrans" presStyleCnt="0"/>
      <dgm:spPr/>
      <dgm:t>
        <a:bodyPr/>
        <a:lstStyle/>
        <a:p>
          <a:endParaRPr lang="ru-RU"/>
        </a:p>
      </dgm:t>
    </dgm:pt>
    <dgm:pt modelId="{E09C7D98-484D-43B9-B2FE-1093DB27CFEA}" type="pres">
      <dgm:prSet presAssocID="{1E40AECE-766E-4439-A31D-BEE36F4DDE2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3FF60-04C3-4EDC-96D0-1DDB7B0093C1}" type="pres">
      <dgm:prSet presAssocID="{7090E680-085E-4A79-A863-22A8CF19BD25}" presName="sibTrans" presStyleCnt="0"/>
      <dgm:spPr/>
      <dgm:t>
        <a:bodyPr/>
        <a:lstStyle/>
        <a:p>
          <a:endParaRPr lang="ru-RU"/>
        </a:p>
      </dgm:t>
    </dgm:pt>
    <dgm:pt modelId="{9364A74A-2F93-4AFE-A8C6-B64D2E3D0E78}" type="pres">
      <dgm:prSet presAssocID="{B41CAA13-3B60-43F4-8568-CCB643FEA9D2}" presName="node" presStyleLbl="node1" presStyleIdx="4" presStyleCnt="7" custLinFactNeighborY="6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CFE04-5189-4426-9683-F3ED691AA44C}" type="pres">
      <dgm:prSet presAssocID="{545F48D8-91EA-4793-A4D9-A1BE5949A072}" presName="sibTrans" presStyleCnt="0"/>
      <dgm:spPr/>
      <dgm:t>
        <a:bodyPr/>
        <a:lstStyle/>
        <a:p>
          <a:endParaRPr lang="ru-RU"/>
        </a:p>
      </dgm:t>
    </dgm:pt>
    <dgm:pt modelId="{7C63CE2E-044F-471A-B0B6-C239CD88A45A}" type="pres">
      <dgm:prSet presAssocID="{F20D85EB-D84B-4B08-ACAC-595514FB544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8393C-60B2-4F6E-A2F2-A5FBE94ACF84}" type="pres">
      <dgm:prSet presAssocID="{04230A15-60F1-44D4-97E2-B9724C0B93A8}" presName="sibTrans" presStyleCnt="0"/>
      <dgm:spPr/>
      <dgm:t>
        <a:bodyPr/>
        <a:lstStyle/>
        <a:p>
          <a:endParaRPr lang="ru-RU"/>
        </a:p>
      </dgm:t>
    </dgm:pt>
    <dgm:pt modelId="{30DD01B8-4EA2-4D37-811A-9FDE3B7E9C5A}" type="pres">
      <dgm:prSet presAssocID="{185CDABA-E090-4732-8C7B-7DD4816F311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D4842-9818-4048-8FA6-8055023EE676}" type="presOf" srcId="{F20D85EB-D84B-4B08-ACAC-595514FB5446}" destId="{7C63CE2E-044F-471A-B0B6-C239CD88A45A}" srcOrd="0" destOrd="0" presId="urn:microsoft.com/office/officeart/2005/8/layout/default#1"/>
    <dgm:cxn modelId="{A24E0F9E-10CF-4ADE-B0D0-EA9CA1525C2A}" srcId="{5D9C57EA-1C1D-4D65-95B6-237EBBD2CDA5}" destId="{B41CAA13-3B60-43F4-8568-CCB643FEA9D2}" srcOrd="4" destOrd="0" parTransId="{EA52AE9E-3C97-4FF5-A176-FE61A56BB575}" sibTransId="{545F48D8-91EA-4793-A4D9-A1BE5949A072}"/>
    <dgm:cxn modelId="{3592F09A-2B65-440B-8DA0-2B9CBC383A5F}" srcId="{5D9C57EA-1C1D-4D65-95B6-237EBBD2CDA5}" destId="{D9D284A9-337F-458E-B73A-FBCB84DC5824}" srcOrd="2" destOrd="0" parTransId="{250A7C23-7B5A-4C80-B37F-C2483FAF1AE1}" sibTransId="{A3BD755F-04A9-408B-9BFF-288ADA1154AF}"/>
    <dgm:cxn modelId="{5E07D3FC-2657-4C4F-8B4A-3228BCE9C6CE}" srcId="{5D9C57EA-1C1D-4D65-95B6-237EBBD2CDA5}" destId="{9AC15742-EDFC-4D93-B28B-687FF2CEB3AB}" srcOrd="0" destOrd="0" parTransId="{06966ED4-076A-4FC5-8BD2-7332B2CCD182}" sibTransId="{1C077E3B-3483-44AB-B60C-5E0F7CFE3FD4}"/>
    <dgm:cxn modelId="{EBDAE4E5-EADE-4B25-8CC1-329970F7E6EC}" type="presOf" srcId="{D9D284A9-337F-458E-B73A-FBCB84DC5824}" destId="{81C34716-41E5-4E20-8A24-41969F8842B2}" srcOrd="0" destOrd="0" presId="urn:microsoft.com/office/officeart/2005/8/layout/default#1"/>
    <dgm:cxn modelId="{536B5779-95C7-4CDC-B6A7-8F38B7026C92}" type="presOf" srcId="{185CDABA-E090-4732-8C7B-7DD4816F3119}" destId="{30DD01B8-4EA2-4D37-811A-9FDE3B7E9C5A}" srcOrd="0" destOrd="0" presId="urn:microsoft.com/office/officeart/2005/8/layout/default#1"/>
    <dgm:cxn modelId="{33B7793D-2DE2-41D1-B121-E7BDB8C95798}" srcId="{5D9C57EA-1C1D-4D65-95B6-237EBBD2CDA5}" destId="{F20D85EB-D84B-4B08-ACAC-595514FB5446}" srcOrd="5" destOrd="0" parTransId="{F832D1F3-8BC7-4659-8377-05B908C22D8B}" sibTransId="{04230A15-60F1-44D4-97E2-B9724C0B93A8}"/>
    <dgm:cxn modelId="{48F24034-4575-422F-9303-0A1C8D364BB3}" srcId="{5D9C57EA-1C1D-4D65-95B6-237EBBD2CDA5}" destId="{185CDABA-E090-4732-8C7B-7DD4816F3119}" srcOrd="6" destOrd="0" parTransId="{2C3032B6-A39D-4A20-B584-8638787D6FE0}" sibTransId="{BA3DF3D3-B741-4F15-B249-341D857A035E}"/>
    <dgm:cxn modelId="{5ED00D85-716D-43D0-A324-30E8B42D9ECB}" type="presOf" srcId="{1E40AECE-766E-4439-A31D-BEE36F4DDE22}" destId="{E09C7D98-484D-43B9-B2FE-1093DB27CFEA}" srcOrd="0" destOrd="0" presId="urn:microsoft.com/office/officeart/2005/8/layout/default#1"/>
    <dgm:cxn modelId="{D4A59C22-B8D1-4E04-8626-A9C70FDE900F}" srcId="{5D9C57EA-1C1D-4D65-95B6-237EBBD2CDA5}" destId="{D6C30419-0490-496E-BB61-6FD36951806E}" srcOrd="1" destOrd="0" parTransId="{BCB49714-5448-46E6-B196-40E4C9BD5765}" sibTransId="{0414DE36-FF8F-4BDC-BBFC-01F53357B083}"/>
    <dgm:cxn modelId="{841BBEBA-1C64-4F09-BC6C-C56CFB796DD1}" type="presOf" srcId="{D6C30419-0490-496E-BB61-6FD36951806E}" destId="{E8BD9CD0-B35A-4D43-B51D-1BC190EEF9AF}" srcOrd="0" destOrd="0" presId="urn:microsoft.com/office/officeart/2005/8/layout/default#1"/>
    <dgm:cxn modelId="{BD4F6A33-323E-4F8C-B149-9F85E8AC97FA}" type="presOf" srcId="{B41CAA13-3B60-43F4-8568-CCB643FEA9D2}" destId="{9364A74A-2F93-4AFE-A8C6-B64D2E3D0E78}" srcOrd="0" destOrd="0" presId="urn:microsoft.com/office/officeart/2005/8/layout/default#1"/>
    <dgm:cxn modelId="{1CCDDC5A-D463-4F2F-AFBD-AC586E2E4169}" type="presOf" srcId="{5D9C57EA-1C1D-4D65-95B6-237EBBD2CDA5}" destId="{BFBF6AA9-8E49-4141-9FE4-2ECE2B470A2C}" srcOrd="0" destOrd="0" presId="urn:microsoft.com/office/officeart/2005/8/layout/default#1"/>
    <dgm:cxn modelId="{C8A19A61-B49A-42EE-BD27-A7390ADD8416}" type="presOf" srcId="{9AC15742-EDFC-4D93-B28B-687FF2CEB3AB}" destId="{5937EC72-474F-45DB-A93C-7782657A76AC}" srcOrd="0" destOrd="0" presId="urn:microsoft.com/office/officeart/2005/8/layout/default#1"/>
    <dgm:cxn modelId="{ACA05B8F-277E-47C1-A9FC-ABB2150E09A8}" srcId="{5D9C57EA-1C1D-4D65-95B6-237EBBD2CDA5}" destId="{1E40AECE-766E-4439-A31D-BEE36F4DDE22}" srcOrd="3" destOrd="0" parTransId="{223660C1-87C4-47CC-9AEF-E507D16B7F7F}" sibTransId="{7090E680-085E-4A79-A863-22A8CF19BD25}"/>
    <dgm:cxn modelId="{F56FEF65-7BF1-4B16-82E2-3E8E1B86EE04}" type="presParOf" srcId="{BFBF6AA9-8E49-4141-9FE4-2ECE2B470A2C}" destId="{5937EC72-474F-45DB-A93C-7782657A76AC}" srcOrd="0" destOrd="0" presId="urn:microsoft.com/office/officeart/2005/8/layout/default#1"/>
    <dgm:cxn modelId="{0178965C-A33F-4940-A4E2-7D895763D630}" type="presParOf" srcId="{BFBF6AA9-8E49-4141-9FE4-2ECE2B470A2C}" destId="{127FDD01-1535-4812-8D82-21D491E5576D}" srcOrd="1" destOrd="0" presId="urn:microsoft.com/office/officeart/2005/8/layout/default#1"/>
    <dgm:cxn modelId="{1944FEAA-B21F-4F1F-9290-F831D31A9165}" type="presParOf" srcId="{BFBF6AA9-8E49-4141-9FE4-2ECE2B470A2C}" destId="{E8BD9CD0-B35A-4D43-B51D-1BC190EEF9AF}" srcOrd="2" destOrd="0" presId="urn:microsoft.com/office/officeart/2005/8/layout/default#1"/>
    <dgm:cxn modelId="{592DE7A8-B753-49B8-AF68-3AB5DBD27A38}" type="presParOf" srcId="{BFBF6AA9-8E49-4141-9FE4-2ECE2B470A2C}" destId="{BBFBA430-D97C-4408-B19A-30AEE5545C4D}" srcOrd="3" destOrd="0" presId="urn:microsoft.com/office/officeart/2005/8/layout/default#1"/>
    <dgm:cxn modelId="{2B8A7DC2-16FB-4FA9-9372-281575F4FF07}" type="presParOf" srcId="{BFBF6AA9-8E49-4141-9FE4-2ECE2B470A2C}" destId="{81C34716-41E5-4E20-8A24-41969F8842B2}" srcOrd="4" destOrd="0" presId="urn:microsoft.com/office/officeart/2005/8/layout/default#1"/>
    <dgm:cxn modelId="{443EC640-9DD8-4C78-9BBE-83721C65A938}" type="presParOf" srcId="{BFBF6AA9-8E49-4141-9FE4-2ECE2B470A2C}" destId="{1FFF9049-385E-4833-940E-368086244B08}" srcOrd="5" destOrd="0" presId="urn:microsoft.com/office/officeart/2005/8/layout/default#1"/>
    <dgm:cxn modelId="{8595D232-BEBB-4E93-A5C8-9E6EBE844BAC}" type="presParOf" srcId="{BFBF6AA9-8E49-4141-9FE4-2ECE2B470A2C}" destId="{E09C7D98-484D-43B9-B2FE-1093DB27CFEA}" srcOrd="6" destOrd="0" presId="urn:microsoft.com/office/officeart/2005/8/layout/default#1"/>
    <dgm:cxn modelId="{6A2125B6-BD98-4E81-9BA1-EFFC103B694D}" type="presParOf" srcId="{BFBF6AA9-8E49-4141-9FE4-2ECE2B470A2C}" destId="{D5E3FF60-04C3-4EDC-96D0-1DDB7B0093C1}" srcOrd="7" destOrd="0" presId="urn:microsoft.com/office/officeart/2005/8/layout/default#1"/>
    <dgm:cxn modelId="{4ED07521-C159-490D-BBD0-662C3F4B6B58}" type="presParOf" srcId="{BFBF6AA9-8E49-4141-9FE4-2ECE2B470A2C}" destId="{9364A74A-2F93-4AFE-A8C6-B64D2E3D0E78}" srcOrd="8" destOrd="0" presId="urn:microsoft.com/office/officeart/2005/8/layout/default#1"/>
    <dgm:cxn modelId="{86D920C0-96F7-4AAB-A1B6-645A68D5ED1B}" type="presParOf" srcId="{BFBF6AA9-8E49-4141-9FE4-2ECE2B470A2C}" destId="{7BCCFE04-5189-4426-9683-F3ED691AA44C}" srcOrd="9" destOrd="0" presId="urn:microsoft.com/office/officeart/2005/8/layout/default#1"/>
    <dgm:cxn modelId="{4BF36759-5956-4D41-95DE-14167A8A67DC}" type="presParOf" srcId="{BFBF6AA9-8E49-4141-9FE4-2ECE2B470A2C}" destId="{7C63CE2E-044F-471A-B0B6-C239CD88A45A}" srcOrd="10" destOrd="0" presId="urn:microsoft.com/office/officeart/2005/8/layout/default#1"/>
    <dgm:cxn modelId="{4CAE8CBF-9EDE-4090-BF71-7E0D744EBC55}" type="presParOf" srcId="{BFBF6AA9-8E49-4141-9FE4-2ECE2B470A2C}" destId="{F358393C-60B2-4F6E-A2F2-A5FBE94ACF84}" srcOrd="11" destOrd="0" presId="urn:microsoft.com/office/officeart/2005/8/layout/default#1"/>
    <dgm:cxn modelId="{C91D61C0-E236-47E6-9DCD-B6559E98551B}" type="presParOf" srcId="{BFBF6AA9-8E49-4141-9FE4-2ECE2B470A2C}" destId="{30DD01B8-4EA2-4D37-811A-9FDE3B7E9C5A}" srcOrd="12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C6AC65-3F74-4FF9-BF88-4A7642BE65DE}" type="doc">
      <dgm:prSet loTypeId="urn:microsoft.com/office/officeart/2005/8/layout/radial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E6E2F30-3B92-43E6-809F-6AACD488CCC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B6627BB-2240-48B6-9A53-9CCF48623D0B}" type="parTrans" cxnId="{8C6BCC08-6DAA-4160-962B-E187C1F467B6}">
      <dgm:prSet/>
      <dgm:spPr/>
      <dgm:t>
        <a:bodyPr/>
        <a:lstStyle/>
        <a:p>
          <a:endParaRPr lang="ru-RU"/>
        </a:p>
      </dgm:t>
    </dgm:pt>
    <dgm:pt modelId="{77D4101D-CA5A-4E5C-9BFD-443554C7453C}" type="sibTrans" cxnId="{8C6BCC08-6DAA-4160-962B-E187C1F467B6}">
      <dgm:prSet/>
      <dgm:spPr/>
      <dgm:t>
        <a:bodyPr/>
        <a:lstStyle/>
        <a:p>
          <a:endParaRPr lang="ru-RU"/>
        </a:p>
      </dgm:t>
    </dgm:pt>
    <dgm:pt modelId="{0F561404-1E4E-4A1A-9502-69818989213D}">
      <dgm:prSet phldrT="[Текст]" phldr="1"/>
      <dgm:spPr/>
      <dgm:t>
        <a:bodyPr/>
        <a:lstStyle/>
        <a:p>
          <a:endParaRPr lang="ru-RU" dirty="0"/>
        </a:p>
      </dgm:t>
    </dgm:pt>
    <dgm:pt modelId="{2626A7F1-7807-428E-B5F4-AEE998995423}" type="parTrans" cxnId="{9967CCE0-36C1-478E-8301-403DF7AC8130}">
      <dgm:prSet/>
      <dgm:spPr/>
      <dgm:t>
        <a:bodyPr/>
        <a:lstStyle/>
        <a:p>
          <a:endParaRPr lang="ru-RU"/>
        </a:p>
      </dgm:t>
    </dgm:pt>
    <dgm:pt modelId="{82B67A61-C84B-4EC4-85C2-F004A5F7193E}" type="sibTrans" cxnId="{9967CCE0-36C1-478E-8301-403DF7AC8130}">
      <dgm:prSet/>
      <dgm:spPr/>
      <dgm:t>
        <a:bodyPr/>
        <a:lstStyle/>
        <a:p>
          <a:endParaRPr lang="ru-RU" dirty="0"/>
        </a:p>
      </dgm:t>
    </dgm:pt>
    <dgm:pt modelId="{73EF6D8E-101E-4B6F-8E8A-936F7C99170D}">
      <dgm:prSet phldrT="[Текст]" phldr="1"/>
      <dgm:spPr/>
      <dgm:t>
        <a:bodyPr/>
        <a:lstStyle/>
        <a:p>
          <a:endParaRPr lang="ru-RU" dirty="0"/>
        </a:p>
      </dgm:t>
    </dgm:pt>
    <dgm:pt modelId="{279A23B4-A956-42B3-B06C-5480221DAB30}" type="parTrans" cxnId="{89F83E63-0481-4277-910A-5133651B8D53}">
      <dgm:prSet/>
      <dgm:spPr/>
      <dgm:t>
        <a:bodyPr/>
        <a:lstStyle/>
        <a:p>
          <a:endParaRPr lang="ru-RU"/>
        </a:p>
      </dgm:t>
    </dgm:pt>
    <dgm:pt modelId="{6780E952-3117-446F-9CD9-50CED0BCB357}" type="sibTrans" cxnId="{89F83E63-0481-4277-910A-5133651B8D53}">
      <dgm:prSet/>
      <dgm:spPr/>
      <dgm:t>
        <a:bodyPr/>
        <a:lstStyle/>
        <a:p>
          <a:endParaRPr lang="ru-RU" dirty="0"/>
        </a:p>
      </dgm:t>
    </dgm:pt>
    <dgm:pt modelId="{A75E0F0B-6E08-45A1-9878-38D9F6ABFF7C}">
      <dgm:prSet phldrT="[Текст]" phldr="1"/>
      <dgm:spPr/>
      <dgm:t>
        <a:bodyPr/>
        <a:lstStyle/>
        <a:p>
          <a:endParaRPr lang="ru-RU" dirty="0"/>
        </a:p>
      </dgm:t>
    </dgm:pt>
    <dgm:pt modelId="{BE60B1F1-D59A-4817-A8BF-379155F00E3D}" type="parTrans" cxnId="{2AFC38C9-AB04-4885-83BF-BD8A489741CE}">
      <dgm:prSet/>
      <dgm:spPr/>
      <dgm:t>
        <a:bodyPr/>
        <a:lstStyle/>
        <a:p>
          <a:endParaRPr lang="ru-RU"/>
        </a:p>
      </dgm:t>
    </dgm:pt>
    <dgm:pt modelId="{901B10EC-10A9-4A9E-A8F9-E42C09F3FD11}" type="sibTrans" cxnId="{2AFC38C9-AB04-4885-83BF-BD8A489741CE}">
      <dgm:prSet/>
      <dgm:spPr/>
      <dgm:t>
        <a:bodyPr/>
        <a:lstStyle/>
        <a:p>
          <a:endParaRPr lang="ru-RU" dirty="0"/>
        </a:p>
      </dgm:t>
    </dgm:pt>
    <dgm:pt modelId="{CB88C408-99D5-436A-B4D6-6F670560B833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03118E71-1464-4CE5-9201-009173BB5E59}" type="parTrans" cxnId="{18A763FB-B648-4D3E-A627-B66BF7ED00B9}">
      <dgm:prSet/>
      <dgm:spPr/>
      <dgm:t>
        <a:bodyPr/>
        <a:lstStyle/>
        <a:p>
          <a:endParaRPr lang="ru-RU"/>
        </a:p>
      </dgm:t>
    </dgm:pt>
    <dgm:pt modelId="{C4FABAF3-93A4-4545-A53C-DDA5130481DD}" type="sibTrans" cxnId="{18A763FB-B648-4D3E-A627-B66BF7ED00B9}">
      <dgm:prSet/>
      <dgm:spPr/>
      <dgm:t>
        <a:bodyPr/>
        <a:lstStyle/>
        <a:p>
          <a:endParaRPr lang="ru-RU" dirty="0"/>
        </a:p>
      </dgm:t>
    </dgm:pt>
    <dgm:pt modelId="{5DF11702-14E5-40D2-8DA6-9E7A75E7ED6E}">
      <dgm:prSet phldrT="[Текст]"/>
      <dgm:spPr/>
      <dgm:t>
        <a:bodyPr/>
        <a:lstStyle/>
        <a:p>
          <a:endParaRPr lang="ru-RU" dirty="0"/>
        </a:p>
      </dgm:t>
    </dgm:pt>
    <dgm:pt modelId="{410C65C2-01CD-40FD-A0B2-A0D62CD08541}" type="parTrans" cxnId="{67D20A09-5F33-450A-AEAD-AAB986646F0C}">
      <dgm:prSet/>
      <dgm:spPr/>
      <dgm:t>
        <a:bodyPr/>
        <a:lstStyle/>
        <a:p>
          <a:endParaRPr lang="ru-RU"/>
        </a:p>
      </dgm:t>
    </dgm:pt>
    <dgm:pt modelId="{4FC066B9-FFB9-4A40-A252-F48B37EB1583}" type="sibTrans" cxnId="{67D20A09-5F33-450A-AEAD-AAB986646F0C}">
      <dgm:prSet/>
      <dgm:spPr/>
      <dgm:t>
        <a:bodyPr/>
        <a:lstStyle/>
        <a:p>
          <a:endParaRPr lang="ru-RU" dirty="0"/>
        </a:p>
      </dgm:t>
    </dgm:pt>
    <dgm:pt modelId="{EEC2D72C-C93C-4382-BBD5-C935F84AC7BC}">
      <dgm:prSet phldrT="[Текст]"/>
      <dgm:spPr/>
      <dgm:t>
        <a:bodyPr/>
        <a:lstStyle/>
        <a:p>
          <a:endParaRPr lang="ru-RU" dirty="0"/>
        </a:p>
      </dgm:t>
    </dgm:pt>
    <dgm:pt modelId="{1004BA3D-100B-49D3-B08A-6FD75C827B9E}" type="parTrans" cxnId="{B7DDA3CB-D24C-4750-B82B-12AEABEACCFC}">
      <dgm:prSet/>
      <dgm:spPr/>
      <dgm:t>
        <a:bodyPr/>
        <a:lstStyle/>
        <a:p>
          <a:endParaRPr lang="ru-RU"/>
        </a:p>
      </dgm:t>
    </dgm:pt>
    <dgm:pt modelId="{7D670029-C60F-4CB5-8566-428BA55316E5}" type="sibTrans" cxnId="{B7DDA3CB-D24C-4750-B82B-12AEABEACCFC}">
      <dgm:prSet/>
      <dgm:spPr/>
      <dgm:t>
        <a:bodyPr/>
        <a:lstStyle/>
        <a:p>
          <a:endParaRPr lang="ru-RU" dirty="0"/>
        </a:p>
      </dgm:t>
    </dgm:pt>
    <dgm:pt modelId="{D63FFB2D-5A65-4BAD-8484-5073BA886828}" type="pres">
      <dgm:prSet presAssocID="{ECC6AC65-3F74-4FF9-BF88-4A7642BE65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67F62-9785-488B-94D7-A32CC1BB7D2F}" type="pres">
      <dgm:prSet presAssocID="{1E6E2F30-3B92-43E6-809F-6AACD488CCCE}" presName="centerShape" presStyleLbl="node0" presStyleIdx="0" presStyleCnt="1"/>
      <dgm:spPr/>
      <dgm:t>
        <a:bodyPr/>
        <a:lstStyle/>
        <a:p>
          <a:endParaRPr lang="ru-RU"/>
        </a:p>
      </dgm:t>
    </dgm:pt>
    <dgm:pt modelId="{93D86336-F4A4-4D33-BF4D-305B4D4B0F7F}" type="pres">
      <dgm:prSet presAssocID="{0F561404-1E4E-4A1A-9502-6981898921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4890B-F8E5-45D7-B588-02B4C381E932}" type="pres">
      <dgm:prSet presAssocID="{0F561404-1E4E-4A1A-9502-69818989213D}" presName="dummy" presStyleCnt="0"/>
      <dgm:spPr/>
    </dgm:pt>
    <dgm:pt modelId="{487B40B9-262A-41DE-A5EC-6211786585D4}" type="pres">
      <dgm:prSet presAssocID="{82B67A61-C84B-4EC4-85C2-F004A5F7193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66437B0-BF2F-4C7D-B546-814462AA49AF}" type="pres">
      <dgm:prSet presAssocID="{73EF6D8E-101E-4B6F-8E8A-936F7C99170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EE74D-8425-4393-8DB1-6CD5C539641E}" type="pres">
      <dgm:prSet presAssocID="{73EF6D8E-101E-4B6F-8E8A-936F7C99170D}" presName="dummy" presStyleCnt="0"/>
      <dgm:spPr/>
    </dgm:pt>
    <dgm:pt modelId="{7F8482DF-F421-48D7-8442-D81A199C5668}" type="pres">
      <dgm:prSet presAssocID="{6780E952-3117-446F-9CD9-50CED0BCB357}" presName="sibTrans" presStyleLbl="sibTrans2D1" presStyleIdx="1" presStyleCnt="6"/>
      <dgm:spPr/>
      <dgm:t>
        <a:bodyPr/>
        <a:lstStyle/>
        <a:p>
          <a:endParaRPr lang="ru-RU"/>
        </a:p>
      </dgm:t>
    </dgm:pt>
    <dgm:pt modelId="{20F60A86-28F4-41E8-AB8B-D737873F2FF8}" type="pres">
      <dgm:prSet presAssocID="{A75E0F0B-6E08-45A1-9878-38D9F6ABFF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5C60D-537C-450B-BEB2-3AB9B9DDBDE7}" type="pres">
      <dgm:prSet presAssocID="{A75E0F0B-6E08-45A1-9878-38D9F6ABFF7C}" presName="dummy" presStyleCnt="0"/>
      <dgm:spPr/>
    </dgm:pt>
    <dgm:pt modelId="{FE3714E4-D115-4DD7-8AF2-D916CA1E3248}" type="pres">
      <dgm:prSet presAssocID="{901B10EC-10A9-4A9E-A8F9-E42C09F3FD1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F1C6E4D-51E1-45B6-9B08-EE47B922E468}" type="pres">
      <dgm:prSet presAssocID="{5DF11702-14E5-40D2-8DA6-9E7A75E7ED6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5CCDD-F155-4F56-8E14-86D88815120D}" type="pres">
      <dgm:prSet presAssocID="{5DF11702-14E5-40D2-8DA6-9E7A75E7ED6E}" presName="dummy" presStyleCnt="0"/>
      <dgm:spPr/>
    </dgm:pt>
    <dgm:pt modelId="{6BE99AB2-7A57-4147-A479-9C0B1EE3D872}" type="pres">
      <dgm:prSet presAssocID="{4FC066B9-FFB9-4A40-A252-F48B37EB158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1B43C63-560E-4BFF-9C9A-165F583DE92F}" type="pres">
      <dgm:prSet presAssocID="{EEC2D72C-C93C-4382-BBD5-C935F84AC7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134BE-DFC5-476A-B877-0A3E150392B0}" type="pres">
      <dgm:prSet presAssocID="{EEC2D72C-C93C-4382-BBD5-C935F84AC7BC}" presName="dummy" presStyleCnt="0"/>
      <dgm:spPr/>
    </dgm:pt>
    <dgm:pt modelId="{066508A7-E7FE-4446-9AB7-DC6DF855BB81}" type="pres">
      <dgm:prSet presAssocID="{7D670029-C60F-4CB5-8566-428BA55316E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65FAFDB9-E116-4CE3-88F5-C74F5489FF04}" type="pres">
      <dgm:prSet presAssocID="{CB88C408-99D5-436A-B4D6-6F670560B8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42D1B-BD3A-43D0-B9BF-35A6DD932403}" type="pres">
      <dgm:prSet presAssocID="{CB88C408-99D5-436A-B4D6-6F670560B833}" presName="dummy" presStyleCnt="0"/>
      <dgm:spPr/>
    </dgm:pt>
    <dgm:pt modelId="{BF1E9DBB-B985-4A3E-85A5-668A92A5FF17}" type="pres">
      <dgm:prSet presAssocID="{C4FABAF3-93A4-4545-A53C-DDA5130481DD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4448993-5F67-42BE-BD1B-FC6E8541B73B}" type="presOf" srcId="{82B67A61-C84B-4EC4-85C2-F004A5F7193E}" destId="{487B40B9-262A-41DE-A5EC-6211786585D4}" srcOrd="0" destOrd="0" presId="urn:microsoft.com/office/officeart/2005/8/layout/radial6"/>
    <dgm:cxn modelId="{9967CCE0-36C1-478E-8301-403DF7AC8130}" srcId="{1E6E2F30-3B92-43E6-809F-6AACD488CCCE}" destId="{0F561404-1E4E-4A1A-9502-69818989213D}" srcOrd="0" destOrd="0" parTransId="{2626A7F1-7807-428E-B5F4-AEE998995423}" sibTransId="{82B67A61-C84B-4EC4-85C2-F004A5F7193E}"/>
    <dgm:cxn modelId="{18A763FB-B648-4D3E-A627-B66BF7ED00B9}" srcId="{1E6E2F30-3B92-43E6-809F-6AACD488CCCE}" destId="{CB88C408-99D5-436A-B4D6-6F670560B833}" srcOrd="5" destOrd="0" parTransId="{03118E71-1464-4CE5-9201-009173BB5E59}" sibTransId="{C4FABAF3-93A4-4545-A53C-DDA5130481DD}"/>
    <dgm:cxn modelId="{67D20A09-5F33-450A-AEAD-AAB986646F0C}" srcId="{1E6E2F30-3B92-43E6-809F-6AACD488CCCE}" destId="{5DF11702-14E5-40D2-8DA6-9E7A75E7ED6E}" srcOrd="3" destOrd="0" parTransId="{410C65C2-01CD-40FD-A0B2-A0D62CD08541}" sibTransId="{4FC066B9-FFB9-4A40-A252-F48B37EB1583}"/>
    <dgm:cxn modelId="{EB7D78EA-9ED1-4297-B9A1-9EA6F6777FB4}" type="presOf" srcId="{73EF6D8E-101E-4B6F-8E8A-936F7C99170D}" destId="{D66437B0-BF2F-4C7D-B546-814462AA49AF}" srcOrd="0" destOrd="0" presId="urn:microsoft.com/office/officeart/2005/8/layout/radial6"/>
    <dgm:cxn modelId="{2EBCFA15-D0F9-483E-8C40-43423A850748}" type="presOf" srcId="{5DF11702-14E5-40D2-8DA6-9E7A75E7ED6E}" destId="{4F1C6E4D-51E1-45B6-9B08-EE47B922E468}" srcOrd="0" destOrd="0" presId="urn:microsoft.com/office/officeart/2005/8/layout/radial6"/>
    <dgm:cxn modelId="{73A11A39-662E-4515-BE07-0C9FD6260634}" type="presOf" srcId="{6780E952-3117-446F-9CD9-50CED0BCB357}" destId="{7F8482DF-F421-48D7-8442-D81A199C5668}" srcOrd="0" destOrd="0" presId="urn:microsoft.com/office/officeart/2005/8/layout/radial6"/>
    <dgm:cxn modelId="{89F83E63-0481-4277-910A-5133651B8D53}" srcId="{1E6E2F30-3B92-43E6-809F-6AACD488CCCE}" destId="{73EF6D8E-101E-4B6F-8E8A-936F7C99170D}" srcOrd="1" destOrd="0" parTransId="{279A23B4-A956-42B3-B06C-5480221DAB30}" sibTransId="{6780E952-3117-446F-9CD9-50CED0BCB357}"/>
    <dgm:cxn modelId="{1CC5996B-141E-4735-AB1D-B7F814D24561}" type="presOf" srcId="{0F561404-1E4E-4A1A-9502-69818989213D}" destId="{93D86336-F4A4-4D33-BF4D-305B4D4B0F7F}" srcOrd="0" destOrd="0" presId="urn:microsoft.com/office/officeart/2005/8/layout/radial6"/>
    <dgm:cxn modelId="{B7DDA3CB-D24C-4750-B82B-12AEABEACCFC}" srcId="{1E6E2F30-3B92-43E6-809F-6AACD488CCCE}" destId="{EEC2D72C-C93C-4382-BBD5-C935F84AC7BC}" srcOrd="4" destOrd="0" parTransId="{1004BA3D-100B-49D3-B08A-6FD75C827B9E}" sibTransId="{7D670029-C60F-4CB5-8566-428BA55316E5}"/>
    <dgm:cxn modelId="{1477969D-B222-4BE7-9B08-D13933349084}" type="presOf" srcId="{4FC066B9-FFB9-4A40-A252-F48B37EB1583}" destId="{6BE99AB2-7A57-4147-A479-9C0B1EE3D872}" srcOrd="0" destOrd="0" presId="urn:microsoft.com/office/officeart/2005/8/layout/radial6"/>
    <dgm:cxn modelId="{EB59B098-7177-42A5-8432-99F2C30106F8}" type="presOf" srcId="{7D670029-C60F-4CB5-8566-428BA55316E5}" destId="{066508A7-E7FE-4446-9AB7-DC6DF855BB81}" srcOrd="0" destOrd="0" presId="urn:microsoft.com/office/officeart/2005/8/layout/radial6"/>
    <dgm:cxn modelId="{1425243A-F7AD-49E8-BE83-CDC525BD7D64}" type="presOf" srcId="{CB88C408-99D5-436A-B4D6-6F670560B833}" destId="{65FAFDB9-E116-4CE3-88F5-C74F5489FF04}" srcOrd="0" destOrd="0" presId="urn:microsoft.com/office/officeart/2005/8/layout/radial6"/>
    <dgm:cxn modelId="{8C6BCC08-6DAA-4160-962B-E187C1F467B6}" srcId="{ECC6AC65-3F74-4FF9-BF88-4A7642BE65DE}" destId="{1E6E2F30-3B92-43E6-809F-6AACD488CCCE}" srcOrd="0" destOrd="0" parTransId="{7B6627BB-2240-48B6-9A53-9CCF48623D0B}" sibTransId="{77D4101D-CA5A-4E5C-9BFD-443554C7453C}"/>
    <dgm:cxn modelId="{9D7067E2-07D0-42B4-B669-BBD0AF0627EC}" type="presOf" srcId="{EEC2D72C-C93C-4382-BBD5-C935F84AC7BC}" destId="{61B43C63-560E-4BFF-9C9A-165F583DE92F}" srcOrd="0" destOrd="0" presId="urn:microsoft.com/office/officeart/2005/8/layout/radial6"/>
    <dgm:cxn modelId="{6765A67B-AED7-485A-9A8D-FF3FDB15BE92}" type="presOf" srcId="{ECC6AC65-3F74-4FF9-BF88-4A7642BE65DE}" destId="{D63FFB2D-5A65-4BAD-8484-5073BA886828}" srcOrd="0" destOrd="0" presId="urn:microsoft.com/office/officeart/2005/8/layout/radial6"/>
    <dgm:cxn modelId="{F04C0ED2-6EDD-4089-9935-0ECAC5842025}" type="presOf" srcId="{1E6E2F30-3B92-43E6-809F-6AACD488CCCE}" destId="{DFD67F62-9785-488B-94D7-A32CC1BB7D2F}" srcOrd="0" destOrd="0" presId="urn:microsoft.com/office/officeart/2005/8/layout/radial6"/>
    <dgm:cxn modelId="{2AFC38C9-AB04-4885-83BF-BD8A489741CE}" srcId="{1E6E2F30-3B92-43E6-809F-6AACD488CCCE}" destId="{A75E0F0B-6E08-45A1-9878-38D9F6ABFF7C}" srcOrd="2" destOrd="0" parTransId="{BE60B1F1-D59A-4817-A8BF-379155F00E3D}" sibTransId="{901B10EC-10A9-4A9E-A8F9-E42C09F3FD11}"/>
    <dgm:cxn modelId="{65A71F66-710E-418D-BFE1-D7357E9436EF}" type="presOf" srcId="{901B10EC-10A9-4A9E-A8F9-E42C09F3FD11}" destId="{FE3714E4-D115-4DD7-8AF2-D916CA1E3248}" srcOrd="0" destOrd="0" presId="urn:microsoft.com/office/officeart/2005/8/layout/radial6"/>
    <dgm:cxn modelId="{21A0F917-05E0-4E6C-8FB3-BBBDC6B6C65C}" type="presOf" srcId="{A75E0F0B-6E08-45A1-9878-38D9F6ABFF7C}" destId="{20F60A86-28F4-41E8-AB8B-D737873F2FF8}" srcOrd="0" destOrd="0" presId="urn:microsoft.com/office/officeart/2005/8/layout/radial6"/>
    <dgm:cxn modelId="{8A9FA1D3-2395-4B4F-BE2A-827DD8530BD4}" type="presOf" srcId="{C4FABAF3-93A4-4545-A53C-DDA5130481DD}" destId="{BF1E9DBB-B985-4A3E-85A5-668A92A5FF17}" srcOrd="0" destOrd="0" presId="urn:microsoft.com/office/officeart/2005/8/layout/radial6"/>
    <dgm:cxn modelId="{92C93A32-E605-4019-8A07-BD2BB6507B06}" type="presParOf" srcId="{D63FFB2D-5A65-4BAD-8484-5073BA886828}" destId="{DFD67F62-9785-488B-94D7-A32CC1BB7D2F}" srcOrd="0" destOrd="0" presId="urn:microsoft.com/office/officeart/2005/8/layout/radial6"/>
    <dgm:cxn modelId="{E2BCF1D8-E031-4C73-8E7C-A83C4370D6B3}" type="presParOf" srcId="{D63FFB2D-5A65-4BAD-8484-5073BA886828}" destId="{93D86336-F4A4-4D33-BF4D-305B4D4B0F7F}" srcOrd="1" destOrd="0" presId="urn:microsoft.com/office/officeart/2005/8/layout/radial6"/>
    <dgm:cxn modelId="{3094D1C5-7BA2-4E99-BE0E-E75AA795A3FF}" type="presParOf" srcId="{D63FFB2D-5A65-4BAD-8484-5073BA886828}" destId="{8184890B-F8E5-45D7-B588-02B4C381E932}" srcOrd="2" destOrd="0" presId="urn:microsoft.com/office/officeart/2005/8/layout/radial6"/>
    <dgm:cxn modelId="{591913F1-5A23-43EF-A771-2C3650B97BAC}" type="presParOf" srcId="{D63FFB2D-5A65-4BAD-8484-5073BA886828}" destId="{487B40B9-262A-41DE-A5EC-6211786585D4}" srcOrd="3" destOrd="0" presId="urn:microsoft.com/office/officeart/2005/8/layout/radial6"/>
    <dgm:cxn modelId="{43EE19AE-0D7C-4D03-B81A-3572FBEEA19F}" type="presParOf" srcId="{D63FFB2D-5A65-4BAD-8484-5073BA886828}" destId="{D66437B0-BF2F-4C7D-B546-814462AA49AF}" srcOrd="4" destOrd="0" presId="urn:microsoft.com/office/officeart/2005/8/layout/radial6"/>
    <dgm:cxn modelId="{0C22D3AF-32C4-4ADF-962A-EFE9251A5C35}" type="presParOf" srcId="{D63FFB2D-5A65-4BAD-8484-5073BA886828}" destId="{0DFEE74D-8425-4393-8DB1-6CD5C539641E}" srcOrd="5" destOrd="0" presId="urn:microsoft.com/office/officeart/2005/8/layout/radial6"/>
    <dgm:cxn modelId="{28778A05-A973-4710-9880-5DD3F223A813}" type="presParOf" srcId="{D63FFB2D-5A65-4BAD-8484-5073BA886828}" destId="{7F8482DF-F421-48D7-8442-D81A199C5668}" srcOrd="6" destOrd="0" presId="urn:microsoft.com/office/officeart/2005/8/layout/radial6"/>
    <dgm:cxn modelId="{96EB7E57-A92D-467F-AA33-83056218981F}" type="presParOf" srcId="{D63FFB2D-5A65-4BAD-8484-5073BA886828}" destId="{20F60A86-28F4-41E8-AB8B-D737873F2FF8}" srcOrd="7" destOrd="0" presId="urn:microsoft.com/office/officeart/2005/8/layout/radial6"/>
    <dgm:cxn modelId="{57B5954B-3208-47CD-AFBF-1D0C712C177F}" type="presParOf" srcId="{D63FFB2D-5A65-4BAD-8484-5073BA886828}" destId="{5515C60D-537C-450B-BEB2-3AB9B9DDBDE7}" srcOrd="8" destOrd="0" presId="urn:microsoft.com/office/officeart/2005/8/layout/radial6"/>
    <dgm:cxn modelId="{BB4D3F75-194C-4B6E-BDA1-9ECE4502F145}" type="presParOf" srcId="{D63FFB2D-5A65-4BAD-8484-5073BA886828}" destId="{FE3714E4-D115-4DD7-8AF2-D916CA1E3248}" srcOrd="9" destOrd="0" presId="urn:microsoft.com/office/officeart/2005/8/layout/radial6"/>
    <dgm:cxn modelId="{0371F8B0-647C-4FDE-9DC5-CF29E8ACB164}" type="presParOf" srcId="{D63FFB2D-5A65-4BAD-8484-5073BA886828}" destId="{4F1C6E4D-51E1-45B6-9B08-EE47B922E468}" srcOrd="10" destOrd="0" presId="urn:microsoft.com/office/officeart/2005/8/layout/radial6"/>
    <dgm:cxn modelId="{D1FD992F-9DF0-400A-AE46-0CCD2E77A4A3}" type="presParOf" srcId="{D63FFB2D-5A65-4BAD-8484-5073BA886828}" destId="{3A85CCDD-F155-4F56-8E14-86D88815120D}" srcOrd="11" destOrd="0" presId="urn:microsoft.com/office/officeart/2005/8/layout/radial6"/>
    <dgm:cxn modelId="{32CF51BF-C077-412F-90C3-D570C1B661AA}" type="presParOf" srcId="{D63FFB2D-5A65-4BAD-8484-5073BA886828}" destId="{6BE99AB2-7A57-4147-A479-9C0B1EE3D872}" srcOrd="12" destOrd="0" presId="urn:microsoft.com/office/officeart/2005/8/layout/radial6"/>
    <dgm:cxn modelId="{0FDF20C4-E5E9-4441-9960-6ADAB02DAFA9}" type="presParOf" srcId="{D63FFB2D-5A65-4BAD-8484-5073BA886828}" destId="{61B43C63-560E-4BFF-9C9A-165F583DE92F}" srcOrd="13" destOrd="0" presId="urn:microsoft.com/office/officeart/2005/8/layout/radial6"/>
    <dgm:cxn modelId="{68678B59-B3A9-4DC6-89AC-F8C579F309CB}" type="presParOf" srcId="{D63FFB2D-5A65-4BAD-8484-5073BA886828}" destId="{BAE134BE-DFC5-476A-B877-0A3E150392B0}" srcOrd="14" destOrd="0" presId="urn:microsoft.com/office/officeart/2005/8/layout/radial6"/>
    <dgm:cxn modelId="{A807E198-2805-4BAC-A050-551C5426D353}" type="presParOf" srcId="{D63FFB2D-5A65-4BAD-8484-5073BA886828}" destId="{066508A7-E7FE-4446-9AB7-DC6DF855BB81}" srcOrd="15" destOrd="0" presId="urn:microsoft.com/office/officeart/2005/8/layout/radial6"/>
    <dgm:cxn modelId="{E934D95F-943B-4270-8BFF-976B473915F3}" type="presParOf" srcId="{D63FFB2D-5A65-4BAD-8484-5073BA886828}" destId="{65FAFDB9-E116-4CE3-88F5-C74F5489FF04}" srcOrd="16" destOrd="0" presId="urn:microsoft.com/office/officeart/2005/8/layout/radial6"/>
    <dgm:cxn modelId="{D74AE3BC-B18A-4746-BDC8-0DDD722F81A5}" type="presParOf" srcId="{D63FFB2D-5A65-4BAD-8484-5073BA886828}" destId="{11842D1B-BD3A-43D0-B9BF-35A6DD932403}" srcOrd="17" destOrd="0" presId="urn:microsoft.com/office/officeart/2005/8/layout/radial6"/>
    <dgm:cxn modelId="{2944D9CD-A20B-4A1D-BEDA-94EADDB8D34B}" type="presParOf" srcId="{D63FFB2D-5A65-4BAD-8484-5073BA886828}" destId="{BF1E9DBB-B985-4A3E-85A5-668A92A5FF1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F9EF7-89F9-4887-906C-60DC86D598CB}">
      <dsp:nvSpPr>
        <dsp:cNvPr id="0" name=""/>
        <dsp:cNvSpPr/>
      </dsp:nvSpPr>
      <dsp:spPr>
        <a:xfrm rot="10800000">
          <a:off x="117091" y="63779"/>
          <a:ext cx="6723668" cy="95330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Працює в системі навчання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«1С: Підприємство 8» 15 років</a:t>
          </a:r>
          <a:endParaRPr lang="ru-RU" sz="2600" b="1" kern="1200" baseline="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55417" y="63779"/>
        <a:ext cx="6485342" cy="953306"/>
      </dsp:txXfrm>
    </dsp:sp>
    <dsp:sp modelId="{3416C164-87F8-46AF-A12B-5282BF882C49}">
      <dsp:nvSpPr>
        <dsp:cNvPr id="0" name=""/>
        <dsp:cNvSpPr/>
      </dsp:nvSpPr>
      <dsp:spPr>
        <a:xfrm>
          <a:off x="0" y="260896"/>
          <a:ext cx="533190" cy="5331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14CA7-8A1C-4B51-98DA-29F0AB627E12}">
      <dsp:nvSpPr>
        <dsp:cNvPr id="0" name=""/>
        <dsp:cNvSpPr/>
      </dsp:nvSpPr>
      <dsp:spPr>
        <a:xfrm rot="10800000">
          <a:off x="99895" y="1114247"/>
          <a:ext cx="6740864" cy="110789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2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Працівники центру є атестованими викладачами і мають досвід реального впровадження</a:t>
          </a:r>
          <a:endParaRPr lang="ru-RU" sz="24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76868" y="1114247"/>
        <a:ext cx="6463891" cy="1107894"/>
      </dsp:txXfrm>
    </dsp:sp>
    <dsp:sp modelId="{302D0C48-2328-4BA2-88FF-7CE52EAE4E8F}">
      <dsp:nvSpPr>
        <dsp:cNvPr id="0" name=""/>
        <dsp:cNvSpPr/>
      </dsp:nvSpPr>
      <dsp:spPr>
        <a:xfrm>
          <a:off x="0" y="1410637"/>
          <a:ext cx="533190" cy="5331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46B0E-EBA7-498A-BE30-D3E10252F81E}">
      <dsp:nvSpPr>
        <dsp:cNvPr id="0" name=""/>
        <dsp:cNvSpPr/>
      </dsp:nvSpPr>
      <dsp:spPr>
        <a:xfrm rot="10800000">
          <a:off x="160216" y="2382647"/>
          <a:ext cx="6680543" cy="872986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2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Щорічно в центрі проходять навчання понад 500 слухачів курсів та семінарів</a:t>
          </a:r>
          <a:endParaRPr lang="ru-RU" sz="2600" b="1" kern="1200" baseline="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78462" y="2382647"/>
        <a:ext cx="6462297" cy="872986"/>
      </dsp:txXfrm>
    </dsp:sp>
    <dsp:sp modelId="{A6D792AE-2759-454F-906E-1A4BD59DB34A}">
      <dsp:nvSpPr>
        <dsp:cNvPr id="0" name=""/>
        <dsp:cNvSpPr/>
      </dsp:nvSpPr>
      <dsp:spPr>
        <a:xfrm>
          <a:off x="0" y="2522068"/>
          <a:ext cx="533190" cy="5331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32C32-B598-465C-A3F9-2496E07ECF0A}">
      <dsp:nvSpPr>
        <dsp:cNvPr id="0" name=""/>
        <dsp:cNvSpPr/>
      </dsp:nvSpPr>
      <dsp:spPr>
        <a:xfrm rot="10800000">
          <a:off x="-1" y="3413451"/>
          <a:ext cx="6840762" cy="9772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12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noProof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Учбові центри локалізовані 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baseline="0" noProof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м. </a:t>
          </a:r>
          <a:r>
            <a:rPr lang="uk-UA" sz="2400" b="1" kern="1200" baseline="0" noProof="0" dirty="0" err="1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Київі</a:t>
          </a:r>
          <a:r>
            <a:rPr lang="uk-UA" sz="2400" b="1" kern="1200" baseline="0" noProof="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(3 локації) та м.Запоріжжі </a:t>
          </a:r>
          <a:endParaRPr lang="ru-RU" sz="2400" b="1" kern="1200" baseline="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44313" y="3413451"/>
        <a:ext cx="6596448" cy="977257"/>
      </dsp:txXfrm>
    </dsp:sp>
    <dsp:sp modelId="{62F53FE2-4653-442E-B55B-B8D68F717F03}">
      <dsp:nvSpPr>
        <dsp:cNvPr id="0" name=""/>
        <dsp:cNvSpPr/>
      </dsp:nvSpPr>
      <dsp:spPr>
        <a:xfrm>
          <a:off x="0" y="3612611"/>
          <a:ext cx="533190" cy="5331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7EC72-474F-45DB-A93C-7782657A76AC}">
      <dsp:nvSpPr>
        <dsp:cNvPr id="0" name=""/>
        <dsp:cNvSpPr/>
      </dsp:nvSpPr>
      <dsp:spPr>
        <a:xfrm>
          <a:off x="0" y="427083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baseline="0" dirty="0" smtClean="0">
              <a:effectLst/>
              <a:latin typeface="Times New Roman" pitchFamily="18" charset="0"/>
              <a:cs typeface="Times New Roman" pitchFamily="18" charset="0"/>
            </a:rPr>
            <a:t>курси з підготовки програмістів</a:t>
          </a:r>
          <a:endParaRPr lang="ru-RU" sz="2100" b="1" kern="1200" baseline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427083"/>
        <a:ext cx="2362762" cy="1417657"/>
      </dsp:txXfrm>
    </dsp:sp>
    <dsp:sp modelId="{E8BD9CD0-B35A-4D43-B51D-1BC190EEF9AF}">
      <dsp:nvSpPr>
        <dsp:cNvPr id="0" name=""/>
        <dsp:cNvSpPr/>
      </dsp:nvSpPr>
      <dsp:spPr>
        <a:xfrm>
          <a:off x="2599038" y="427083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baseline="0" dirty="0" smtClean="0">
              <a:latin typeface="Times New Roman" pitchFamily="18" charset="0"/>
              <a:cs typeface="Times New Roman" pitchFamily="18" charset="0"/>
            </a:rPr>
            <a:t>курси навчання користув</a:t>
          </a:r>
          <a:r>
            <a:rPr lang="uk-UA" sz="2100" b="1" kern="1200" dirty="0" smtClean="0">
              <a:latin typeface="Times New Roman" pitchFamily="18" charset="0"/>
              <a:cs typeface="Times New Roman" pitchFamily="18" charset="0"/>
            </a:rPr>
            <a:t>ачів</a:t>
          </a:r>
          <a:endParaRPr lang="ru-RU" sz="21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99038" y="427083"/>
        <a:ext cx="2362762" cy="1417657"/>
      </dsp:txXfrm>
    </dsp:sp>
    <dsp:sp modelId="{81C34716-41E5-4E20-8A24-41969F8842B2}">
      <dsp:nvSpPr>
        <dsp:cNvPr id="0" name=""/>
        <dsp:cNvSpPr/>
      </dsp:nvSpPr>
      <dsp:spPr>
        <a:xfrm>
          <a:off x="5198077" y="427083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baseline="0" dirty="0" smtClean="0">
              <a:latin typeface="Times New Roman" pitchFamily="18" charset="0"/>
              <a:cs typeface="Times New Roman" pitchFamily="18" charset="0"/>
            </a:rPr>
            <a:t>проведення семінарів і майстер-класів</a:t>
          </a:r>
          <a:endParaRPr lang="ru-RU" sz="2100" b="1" kern="1200" baseline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198077" y="427083"/>
        <a:ext cx="2362762" cy="1417657"/>
      </dsp:txXfrm>
    </dsp:sp>
    <dsp:sp modelId="{E09C7D98-484D-43B9-B2FE-1093DB27CFEA}">
      <dsp:nvSpPr>
        <dsp:cNvPr id="0" name=""/>
        <dsp:cNvSpPr/>
      </dsp:nvSpPr>
      <dsp:spPr>
        <a:xfrm>
          <a:off x="0" y="2081017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baseline="0" dirty="0" smtClean="0">
              <a:latin typeface="Times New Roman" pitchFamily="18" charset="0"/>
              <a:cs typeface="Times New Roman" pitchFamily="18" charset="0"/>
            </a:rPr>
            <a:t>тестування з видачею сертифіката</a:t>
          </a:r>
          <a:endParaRPr lang="ru-RU" sz="2100" b="1" kern="1200" baseline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2081017"/>
        <a:ext cx="2362762" cy="1417657"/>
      </dsp:txXfrm>
    </dsp:sp>
    <dsp:sp modelId="{9364A74A-2F93-4AFE-A8C6-B64D2E3D0E78}">
      <dsp:nvSpPr>
        <dsp:cNvPr id="0" name=""/>
        <dsp:cNvSpPr/>
      </dsp:nvSpPr>
      <dsp:spPr>
        <a:xfrm>
          <a:off x="2599038" y="2166275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baseline="0" dirty="0" smtClean="0">
              <a:latin typeface="Times New Roman" pitchFamily="18" charset="0"/>
              <a:cs typeface="Times New Roman" pitchFamily="18" charset="0"/>
            </a:rPr>
            <a:t>моделювання обліку замовника на типовій конфігурації</a:t>
          </a:r>
          <a:endParaRPr lang="ru-RU" sz="2100" b="1" kern="1200" baseline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99038" y="2166275"/>
        <a:ext cx="2362762" cy="1417657"/>
      </dsp:txXfrm>
    </dsp:sp>
    <dsp:sp modelId="{7C63CE2E-044F-471A-B0B6-C239CD88A45A}">
      <dsp:nvSpPr>
        <dsp:cNvPr id="0" name=""/>
        <dsp:cNvSpPr/>
      </dsp:nvSpPr>
      <dsp:spPr>
        <a:xfrm>
          <a:off x="5198077" y="2081017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  <a:t>практика, стажування, </a:t>
          </a:r>
          <a:br>
            <a:rPr lang="uk-UA" sz="2000" b="1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uk-UA" sz="2000" b="1" kern="1200" spc="-100" baseline="0" dirty="0" smtClean="0">
              <a:latin typeface="Times New Roman" pitchFamily="18" charset="0"/>
              <a:cs typeface="Times New Roman" pitchFamily="18" charset="0"/>
            </a:rPr>
            <a:t>працевлаштування</a:t>
          </a:r>
          <a:endParaRPr lang="ru-RU" sz="2000" b="1" kern="1200" spc="-100" baseline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198077" y="2081017"/>
        <a:ext cx="2362762" cy="1417657"/>
      </dsp:txXfrm>
    </dsp:sp>
    <dsp:sp modelId="{30DD01B8-4EA2-4D37-811A-9FDE3B7E9C5A}">
      <dsp:nvSpPr>
        <dsp:cNvPr id="0" name=""/>
        <dsp:cNvSpPr/>
      </dsp:nvSpPr>
      <dsp:spPr>
        <a:xfrm>
          <a:off x="2599038" y="3734950"/>
          <a:ext cx="2362762" cy="1417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baseline="0" dirty="0" smtClean="0">
              <a:latin typeface="Times New Roman" pitchFamily="18" charset="0"/>
              <a:cs typeface="Times New Roman" pitchFamily="18" charset="0"/>
            </a:rPr>
            <a:t>курси програмування </a:t>
          </a:r>
          <a:r>
            <a:rPr lang="en-US" sz="2100" b="1" kern="1200" baseline="0" dirty="0" smtClean="0">
              <a:latin typeface="Times New Roman" pitchFamily="18" charset="0"/>
              <a:cs typeface="Times New Roman" pitchFamily="18" charset="0"/>
            </a:rPr>
            <a:t>JAVA </a:t>
          </a:r>
          <a:r>
            <a:rPr lang="uk-UA" sz="2100" b="1" kern="1200" baseline="0" dirty="0" smtClean="0">
              <a:latin typeface="Times New Roman" pitchFamily="18" charset="0"/>
              <a:cs typeface="Times New Roman" pitchFamily="18" charset="0"/>
            </a:rPr>
            <a:t>для школярів</a:t>
          </a:r>
          <a:endParaRPr lang="ru-RU" sz="2100" b="1" kern="1200" baseline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99038" y="3734950"/>
        <a:ext cx="2362762" cy="1417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E9DBB-B985-4A3E-85A5-668A92A5FF17}">
      <dsp:nvSpPr>
        <dsp:cNvPr id="0" name=""/>
        <dsp:cNvSpPr/>
      </dsp:nvSpPr>
      <dsp:spPr>
        <a:xfrm>
          <a:off x="1630115" y="559992"/>
          <a:ext cx="3836460" cy="3836460"/>
        </a:xfrm>
        <a:prstGeom prst="blockArc">
          <a:avLst>
            <a:gd name="adj1" fmla="val 12600000"/>
            <a:gd name="adj2" fmla="val 16200000"/>
            <a:gd name="adj3" fmla="val 45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08A7-E7FE-4446-9AB7-DC6DF855BB81}">
      <dsp:nvSpPr>
        <dsp:cNvPr id="0" name=""/>
        <dsp:cNvSpPr/>
      </dsp:nvSpPr>
      <dsp:spPr>
        <a:xfrm>
          <a:off x="1630115" y="559992"/>
          <a:ext cx="3836460" cy="3836460"/>
        </a:xfrm>
        <a:prstGeom prst="blockArc">
          <a:avLst>
            <a:gd name="adj1" fmla="val 9000000"/>
            <a:gd name="adj2" fmla="val 12600000"/>
            <a:gd name="adj3" fmla="val 45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99AB2-7A57-4147-A479-9C0B1EE3D872}">
      <dsp:nvSpPr>
        <dsp:cNvPr id="0" name=""/>
        <dsp:cNvSpPr/>
      </dsp:nvSpPr>
      <dsp:spPr>
        <a:xfrm>
          <a:off x="1630115" y="559992"/>
          <a:ext cx="3836460" cy="3836460"/>
        </a:xfrm>
        <a:prstGeom prst="blockArc">
          <a:avLst>
            <a:gd name="adj1" fmla="val 5400000"/>
            <a:gd name="adj2" fmla="val 9000000"/>
            <a:gd name="adj3" fmla="val 45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714E4-D115-4DD7-8AF2-D916CA1E3248}">
      <dsp:nvSpPr>
        <dsp:cNvPr id="0" name=""/>
        <dsp:cNvSpPr/>
      </dsp:nvSpPr>
      <dsp:spPr>
        <a:xfrm>
          <a:off x="1630115" y="559992"/>
          <a:ext cx="3836460" cy="3836460"/>
        </a:xfrm>
        <a:prstGeom prst="blockArc">
          <a:avLst>
            <a:gd name="adj1" fmla="val 1800000"/>
            <a:gd name="adj2" fmla="val 5400000"/>
            <a:gd name="adj3" fmla="val 45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482DF-F421-48D7-8442-D81A199C5668}">
      <dsp:nvSpPr>
        <dsp:cNvPr id="0" name=""/>
        <dsp:cNvSpPr/>
      </dsp:nvSpPr>
      <dsp:spPr>
        <a:xfrm>
          <a:off x="1630115" y="559992"/>
          <a:ext cx="3836460" cy="3836460"/>
        </a:xfrm>
        <a:prstGeom prst="blockArc">
          <a:avLst>
            <a:gd name="adj1" fmla="val 19800000"/>
            <a:gd name="adj2" fmla="val 1800000"/>
            <a:gd name="adj3" fmla="val 45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B40B9-262A-41DE-A5EC-6211786585D4}">
      <dsp:nvSpPr>
        <dsp:cNvPr id="0" name=""/>
        <dsp:cNvSpPr/>
      </dsp:nvSpPr>
      <dsp:spPr>
        <a:xfrm>
          <a:off x="1630115" y="559992"/>
          <a:ext cx="3836460" cy="3836460"/>
        </a:xfrm>
        <a:prstGeom prst="blockArc">
          <a:avLst>
            <a:gd name="adj1" fmla="val 16200000"/>
            <a:gd name="adj2" fmla="val 19800000"/>
            <a:gd name="adj3" fmla="val 451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67F62-9785-488B-94D7-A32CC1BB7D2F}">
      <dsp:nvSpPr>
        <dsp:cNvPr id="0" name=""/>
        <dsp:cNvSpPr/>
      </dsp:nvSpPr>
      <dsp:spPr>
        <a:xfrm>
          <a:off x="2688980" y="1618857"/>
          <a:ext cx="1718730" cy="171873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940682" y="1870559"/>
        <a:ext cx="1215326" cy="1215326"/>
      </dsp:txXfrm>
    </dsp:sp>
    <dsp:sp modelId="{93D86336-F4A4-4D33-BF4D-305B4D4B0F7F}">
      <dsp:nvSpPr>
        <dsp:cNvPr id="0" name=""/>
        <dsp:cNvSpPr/>
      </dsp:nvSpPr>
      <dsp:spPr>
        <a:xfrm>
          <a:off x="2946790" y="1748"/>
          <a:ext cx="1203111" cy="1203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122982" y="177940"/>
        <a:ext cx="850727" cy="850727"/>
      </dsp:txXfrm>
    </dsp:sp>
    <dsp:sp modelId="{D66437B0-BF2F-4C7D-B546-814462AA49AF}">
      <dsp:nvSpPr>
        <dsp:cNvPr id="0" name=""/>
        <dsp:cNvSpPr/>
      </dsp:nvSpPr>
      <dsp:spPr>
        <a:xfrm>
          <a:off x="4570517" y="939207"/>
          <a:ext cx="1203111" cy="1203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746709" y="1115399"/>
        <a:ext cx="850727" cy="850727"/>
      </dsp:txXfrm>
    </dsp:sp>
    <dsp:sp modelId="{20F60A86-28F4-41E8-AB8B-D737873F2FF8}">
      <dsp:nvSpPr>
        <dsp:cNvPr id="0" name=""/>
        <dsp:cNvSpPr/>
      </dsp:nvSpPr>
      <dsp:spPr>
        <a:xfrm>
          <a:off x="4570517" y="2814126"/>
          <a:ext cx="1203111" cy="1203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746709" y="2990318"/>
        <a:ext cx="850727" cy="850727"/>
      </dsp:txXfrm>
    </dsp:sp>
    <dsp:sp modelId="{4F1C6E4D-51E1-45B6-9B08-EE47B922E468}">
      <dsp:nvSpPr>
        <dsp:cNvPr id="0" name=""/>
        <dsp:cNvSpPr/>
      </dsp:nvSpPr>
      <dsp:spPr>
        <a:xfrm>
          <a:off x="2946790" y="3751585"/>
          <a:ext cx="1203111" cy="1203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3122982" y="3927777"/>
        <a:ext cx="850727" cy="850727"/>
      </dsp:txXfrm>
    </dsp:sp>
    <dsp:sp modelId="{61B43C63-560E-4BFF-9C9A-165F583DE92F}">
      <dsp:nvSpPr>
        <dsp:cNvPr id="0" name=""/>
        <dsp:cNvSpPr/>
      </dsp:nvSpPr>
      <dsp:spPr>
        <a:xfrm>
          <a:off x="1323063" y="2814126"/>
          <a:ext cx="1203111" cy="1203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1499255" y="2990318"/>
        <a:ext cx="850727" cy="850727"/>
      </dsp:txXfrm>
    </dsp:sp>
    <dsp:sp modelId="{65FAFDB9-E116-4CE3-88F5-C74F5489FF04}">
      <dsp:nvSpPr>
        <dsp:cNvPr id="0" name=""/>
        <dsp:cNvSpPr/>
      </dsp:nvSpPr>
      <dsp:spPr>
        <a:xfrm>
          <a:off x="1323063" y="939207"/>
          <a:ext cx="1203111" cy="120311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1499255" y="1115399"/>
        <a:ext cx="850727" cy="85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55797D-1CBC-47F3-83EE-D34034A5B55A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4ADA4E-81D4-4901-B07D-4B1093E7A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4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A2EB3A-ABAE-45C1-B553-D009B590E957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C19FAA-8CC7-40E6-92F4-D34BF5A6DA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210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D2AA2-2B07-44A9-85FB-6337F8E91D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530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19FAA-8CC7-40E6-92F4-D34BF5A6DA5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15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19FAA-8CC7-40E6-92F4-D34BF5A6DA5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2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19FAA-8CC7-40E6-92F4-D34BF5A6DA5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60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0CF53-6C1C-4A6B-8580-859152980E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0CF53-6C1C-4A6B-8580-859152980E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CA2A2-5642-49B3-A6AB-D7C8E78828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C19FAA-8CC7-40E6-92F4-D34BF5A6DA5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84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13E1-EEC9-4B05-A1F5-8452E8D13661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E28B-CB1E-47D0-99BE-EAEE5EFBEA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9225-666D-4A1D-A9EC-3A2102140C79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4EF9-565D-4094-9F50-D2D3790A5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C443-ED1E-4AFC-AD10-744566969F47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82D5D-3F99-4AA7-B608-2AB420783A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BA7-00AB-4D8D-8481-D5AF76C9C45D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1284-9504-4027-B3B7-8D15E55B2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8604-0B60-4624-B3B1-DA470EC46BBD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D6FF-0614-4C45-9FA1-E7A1B8CA4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C7E5-37BC-4854-81B0-B3D0CEE5C8BF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1278-3E0D-450B-86C0-C87E03E784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E45-FFE4-4EE8-A580-393FE935F8C8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E71B-1162-4CB4-8A81-4767D0E235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5B8B-D515-40F7-B8D9-23DA36D50267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82BE-252F-4DCE-A20F-A78AF73C1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1B58-2902-4D17-9999-2FA0D60E74CD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C982-17D6-44FE-BDAD-51C085614D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CCC8-CF97-4631-8403-23FC49661901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2F3F-3609-4E16-B8F1-9F61A28EC8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533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8288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3" y="6154738"/>
            <a:ext cx="1371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226D3E-4421-4D14-A15B-FC99B3149D46}" type="datetimeFigureOut">
              <a:rPr lang="ru-RU"/>
              <a:pPr>
                <a:defRPr/>
              </a:pPr>
              <a:t>14.04.2018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4738"/>
            <a:ext cx="56530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3" y="6154738"/>
            <a:ext cx="1219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488E19-25D8-45AA-8ABD-BCFCD13CD3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55" r:id="rId10"/>
    <p:sldLayoutId id="214748365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7762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1096963" indent="-1365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595959"/>
        </a:buClr>
        <a:buSzPct val="80000"/>
        <a:buFont typeface="Arial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1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diagramData" Target="../diagrams/data3.xml"/><Relationship Id="rId9" Type="http://schemas.openxmlformats.org/officeDocument/2006/relationships/image" Target="../media/image36.jpeg"/><Relationship Id="rId1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7.pn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4149080"/>
            <a:ext cx="11304588" cy="1368425"/>
          </a:xfrm>
        </p:spPr>
        <p:txBody>
          <a:bodyPr rtlCol="0">
            <a:noAutofit/>
          </a:bodyPr>
          <a:lstStyle/>
          <a:p>
            <a:r>
              <a:rPr lang="uk-UA" sz="32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Доповідач: </a:t>
            </a:r>
            <a:br>
              <a:rPr lang="uk-UA" sz="32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uk-UA" sz="32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І.А. Столярчук - к.ф.-м.н., керівник 1С:ЦСН ТОВ «Проком»</a:t>
            </a:r>
            <a:endParaRPr lang="uk-UA" sz="3200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7828" y="1772816"/>
            <a:ext cx="9864725" cy="1368425"/>
          </a:xfrm>
        </p:spPr>
        <p:txBody>
          <a:bodyPr rtlCol="0">
            <a:noAutofit/>
          </a:bodyPr>
          <a:lstStyle/>
          <a:p>
            <a:pPr algn="ctr"/>
            <a:r>
              <a:rPr lang="uk-UA" sz="4400" i="1" dirty="0" smtClean="0">
                <a:solidFill>
                  <a:srgbClr val="C00000"/>
                </a:solidFill>
              </a:rPr>
              <a:t>Можливості для працевлаштування</a:t>
            </a:r>
          </a:p>
          <a:p>
            <a:pPr algn="ctr"/>
            <a:r>
              <a:rPr lang="uk-UA" sz="4400" i="1" dirty="0" smtClean="0">
                <a:solidFill>
                  <a:srgbClr val="C00000"/>
                </a:solidFill>
              </a:rPr>
              <a:t>в сфері автоматизації управління та обліку</a:t>
            </a:r>
            <a:r>
              <a:rPr lang="ru-RU" sz="4400" i="1" dirty="0">
                <a:solidFill>
                  <a:srgbClr val="FF0000"/>
                </a:solidFill>
              </a:rPr>
              <a:t/>
            </a:r>
            <a:br>
              <a:rPr lang="ru-RU" sz="4400" i="1" dirty="0">
                <a:solidFill>
                  <a:srgbClr val="FF0000"/>
                </a:solidFill>
              </a:rPr>
            </a:b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15363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 cstate="print"/>
          <a:srcRect l="21187" t="20859" r="-11015" b="18729"/>
          <a:stretch>
            <a:fillRect/>
          </a:stretch>
        </p:blipFill>
        <p:spPr bwMode="auto">
          <a:xfrm>
            <a:off x="0" y="0"/>
            <a:ext cx="242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54550" y="6092825"/>
            <a:ext cx="262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Картинки по запросу спілка автоматизаторів україн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2804" y="-60960"/>
            <a:ext cx="2392794" cy="140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84" y="2348880"/>
            <a:ext cx="5576957" cy="411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4626" y="899428"/>
            <a:ext cx="1125904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 управління та обліку;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 магазини, та сервіси інтеграції з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маркетплейсами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(PROM, OLX, тощо);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 електронного документообігу, та обміну документами з зовнішніми системами (Клієнт-банк, </a:t>
            </a:r>
            <a:r>
              <a:rPr lang="uk-UA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MeDOC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Нова Пошта);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CAD, CAM системи;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Особові кабінети;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Мобільні додатки;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Сервіси розсилання  електронної пошти;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Call-центри, Чат-боти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Telegram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Viber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тощо)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051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196" y="188640"/>
            <a:ext cx="10533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«Середній» проект автоматизації сьогодні може виглядати так: 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6638" y="630872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cso.procom.zp.ua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284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1438" y="2349500"/>
            <a:ext cx="9361487" cy="12954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Взаємодія роботодавця та випускника</a:t>
            </a:r>
            <a:endParaRPr lang="uk-UA" sz="44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0" y="76200"/>
            <a:ext cx="1440968" cy="7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846638" y="630872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cso.procom.zp.ua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325990" y="230905"/>
            <a:ext cx="1249320" cy="8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430116" y="-81955"/>
            <a:ext cx="6087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Бізнес та Освіта: разом чи окремо?</a:t>
            </a:r>
            <a:endParaRPr lang="uk-UA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://www.5.ua/media/pictures/400x270/x72010.jpg.pagespeed.ic._D7xTyXHW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://www.5.ua/media/pictures/400x270/x72010.jpg.pagespeed.ic._D7xTyXHWr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://www.5.ua/media/pictures/400x270/x72010.jpg.pagespeed.ic._D7xTyXHWr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2" name="Picture 6" descr="Картинки по запросу современный вокзал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82" y="555297"/>
            <a:ext cx="2385838" cy="14314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60034" y="2780928"/>
            <a:ext cx="2232893" cy="1754728"/>
            <a:chOff x="765175" y="3861048"/>
            <a:chExt cx="2232893" cy="1950854"/>
          </a:xfrm>
        </p:grpSpPr>
        <p:pic>
          <p:nvPicPr>
            <p:cNvPr id="4100" name="Picture 4" descr="Вокзал. Аркады старого вокзала, Краковский желехнодорожный вокзал. Старое здание вокзала&#10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3861048"/>
              <a:ext cx="2232893" cy="19442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D:\Каталог для 1С\Курсы_80\ДЕНЬ КАРЬЕРЫ 1С\фото\1\смешные_истории_из_жизни_студентов_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0" t="-2643" r="19195" b="2193"/>
            <a:stretch/>
          </p:blipFill>
          <p:spPr bwMode="auto">
            <a:xfrm>
              <a:off x="917689" y="4447461"/>
              <a:ext cx="1927863" cy="13644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Стрелка вниз 4"/>
          <p:cNvSpPr/>
          <p:nvPr/>
        </p:nvSpPr>
        <p:spPr>
          <a:xfrm>
            <a:off x="1924265" y="2352591"/>
            <a:ext cx="1192647" cy="1565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12548" y="4552608"/>
            <a:ext cx="1844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Станція А: «ОСВІТА»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74271" y="851607"/>
            <a:ext cx="184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Станція Б: «РОБОТА ТА БІЗНЕС»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318">
            <a:off x="2142390" y="357116"/>
            <a:ext cx="4157504" cy="3406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бизнес и вузы картин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3" y="3389961"/>
            <a:ext cx="2747100" cy="1863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>
            <a:cxnSpLocks/>
            <a:endCxn id="6146" idx="2"/>
          </p:cNvCxnSpPr>
          <p:nvPr/>
        </p:nvCxnSpPr>
        <p:spPr>
          <a:xfrm>
            <a:off x="2596415" y="4149181"/>
            <a:ext cx="2086078" cy="1723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6146" idx="0"/>
          </p:cNvCxnSpPr>
          <p:nvPr/>
        </p:nvCxnSpPr>
        <p:spPr>
          <a:xfrm flipH="1">
            <a:off x="6056043" y="1705810"/>
            <a:ext cx="1229532" cy="168415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60903">
            <a:off x="2533616" y="4314965"/>
            <a:ext cx="232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Теоретична база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294216">
            <a:off x="5824862" y="2463066"/>
            <a:ext cx="278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Практичний досвід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5980" y="501317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Основна мета взаємодії: </a:t>
            </a:r>
          </a:p>
          <a:p>
            <a:pPr algn="ctr"/>
            <a:r>
              <a:rPr lang="uk-UA" sz="2400" b="1" dirty="0">
                <a:solidFill>
                  <a:srgbClr val="C00000"/>
                </a:solidFill>
              </a:rPr>
              <a:t>підготовка якісного випускника = фахівця з базовим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практичним</a:t>
            </a:r>
            <a:r>
              <a:rPr lang="uk-UA" sz="2400" b="1" dirty="0">
                <a:solidFill>
                  <a:srgbClr val="C00000"/>
                </a:solidFill>
              </a:rPr>
              <a:t> рівнем підготовки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обраному напрямку діяльності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4"/>
          <p:cNvSpPr/>
          <p:nvPr/>
        </p:nvSpPr>
        <p:spPr>
          <a:xfrm flipH="1">
            <a:off x="11152533" y="6406091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05183" y="6456363"/>
            <a:ext cx="2216150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csoprocom.com.ua</a:t>
            </a:r>
            <a:endParaRPr lang="ru-RU" sz="20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866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25860" y="-10024"/>
            <a:ext cx="10523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Основний результат студента – успішне працевлаштування та кар’єра</a:t>
            </a:r>
            <a:endParaRPr lang="uk-UA" sz="2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 flipH="1">
            <a:off x="11141683" y="6329568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13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0" y="69320"/>
            <a:ext cx="1249320" cy="8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3609722" y="1067194"/>
            <a:ext cx="2400254" cy="2003186"/>
            <a:chOff x="2768890" y="2732"/>
            <a:chExt cx="1637321" cy="138817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Овал 10"/>
            <p:cNvSpPr/>
            <p:nvPr/>
          </p:nvSpPr>
          <p:spPr>
            <a:xfrm>
              <a:off x="2768890" y="2732"/>
              <a:ext cx="1637321" cy="1388172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fillRef>
            <a:effect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2992333" y="206025"/>
              <a:ext cx="1155353" cy="981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uk-UA" dirty="0" smtClean="0">
                  <a:solidFill>
                    <a:srgbClr val="C00000"/>
                  </a:solidFill>
                </a:rPr>
                <a:t>Комунікація з потенційними роботодавцями</a:t>
              </a:r>
              <a:endParaRPr lang="uk-UA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966566" y="3870512"/>
            <a:ext cx="2422318" cy="2222783"/>
            <a:chOff x="2785226" y="2732"/>
            <a:chExt cx="1637321" cy="138817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" name="Овал 13"/>
            <p:cNvSpPr/>
            <p:nvPr/>
          </p:nvSpPr>
          <p:spPr>
            <a:xfrm>
              <a:off x="2785226" y="2732"/>
              <a:ext cx="1637321" cy="1388172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fillRef>
            <a:effect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3008670" y="206025"/>
              <a:ext cx="1157761" cy="981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645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0" kern="1200" baseline="0" dirty="0">
                  <a:solidFill>
                    <a:srgbClr val="C00000"/>
                  </a:solidFill>
                </a:rPr>
                <a:t>Мотивація </a:t>
              </a:r>
              <a:r>
                <a:rPr lang="uk-UA" b="0" kern="1200" baseline="0" dirty="0" smtClean="0">
                  <a:solidFill>
                    <a:srgbClr val="C00000"/>
                  </a:solidFill>
                </a:rPr>
                <a:t>до </a:t>
              </a:r>
              <a:r>
                <a:rPr lang="uk-UA" b="0" kern="1200" baseline="0" dirty="0">
                  <a:solidFill>
                    <a:srgbClr val="C00000"/>
                  </a:solidFill>
                </a:rPr>
                <a:t>формування професійних компетенцій</a:t>
              </a:r>
              <a:endParaRPr lang="uk-UA" b="0" kern="1200" baseline="0" noProof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22679" y="1067195"/>
            <a:ext cx="2301433" cy="2178698"/>
            <a:chOff x="2768890" y="2732"/>
            <a:chExt cx="1637321" cy="138817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" name="Овал 17"/>
            <p:cNvSpPr/>
            <p:nvPr/>
          </p:nvSpPr>
          <p:spPr>
            <a:xfrm>
              <a:off x="2768890" y="2732"/>
              <a:ext cx="1637321" cy="1388172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fillRef>
            <a:effect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008670" y="206025"/>
              <a:ext cx="1157761" cy="9815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645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0" kern="1200" baseline="0" dirty="0">
                  <a:solidFill>
                    <a:srgbClr val="C00000"/>
                  </a:solidFill>
                </a:rPr>
                <a:t>Робота роботодавця </a:t>
              </a:r>
              <a:r>
                <a:rPr lang="uk-UA" sz="1600" b="0" kern="1200" baseline="0" dirty="0" smtClean="0">
                  <a:solidFill>
                    <a:srgbClr val="C00000"/>
                  </a:solidFill>
                </a:rPr>
                <a:t>зі </a:t>
              </a:r>
              <a:r>
                <a:rPr lang="uk-UA" sz="1600" b="0" kern="1200" baseline="0" dirty="0">
                  <a:solidFill>
                    <a:srgbClr val="C00000"/>
                  </a:solidFill>
                </a:rPr>
                <a:t>студентом на стадії</a:t>
              </a:r>
              <a:r>
                <a:rPr lang="uk-UA" sz="1600" b="0" kern="1200" dirty="0">
                  <a:solidFill>
                    <a:srgbClr val="C00000"/>
                  </a:solidFill>
                </a:rPr>
                <a:t> навчання</a:t>
              </a:r>
              <a:r>
                <a:rPr lang="uk-UA" sz="1600" b="0" kern="1200" baseline="0" dirty="0">
                  <a:solidFill>
                    <a:srgbClr val="C00000"/>
                  </a:solidFill>
                </a:rPr>
                <a:t> </a:t>
              </a:r>
              <a:endParaRPr lang="uk-UA" sz="1600" b="0" kern="1200" baseline="0" noProof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84128" y="3879933"/>
            <a:ext cx="2404242" cy="2213362"/>
            <a:chOff x="2846369" y="2732"/>
            <a:chExt cx="1559842" cy="13398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1" name="Овал 20"/>
            <p:cNvSpPr/>
            <p:nvPr/>
          </p:nvSpPr>
          <p:spPr>
            <a:xfrm>
              <a:off x="2846369" y="2732"/>
              <a:ext cx="1559842" cy="1339867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fillRef>
            <a:effectRef idx="3">
              <a:schemeClr val="accent1">
                <a:shade val="50000"/>
                <a:hueOff val="259900"/>
                <a:satOff val="-8144"/>
                <a:lumOff val="19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3041414" y="206025"/>
              <a:ext cx="1177925" cy="9127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645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0" kern="1200" baseline="0" noProof="0" dirty="0" smtClean="0">
                  <a:solidFill>
                    <a:srgbClr val="C00000"/>
                  </a:solidFill>
                </a:rPr>
                <a:t>Вміння системно працювати з проф. ресурсами та ресурсами для пошуку вакансій </a:t>
              </a:r>
              <a:endParaRPr lang="uk-UA" sz="1600" b="0" kern="1200" baseline="0" noProof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7353" y="1335062"/>
            <a:ext cx="3512369" cy="1951220"/>
            <a:chOff x="4233592" y="-76222"/>
            <a:chExt cx="2586796" cy="146712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33592" y="2732"/>
              <a:ext cx="2455981" cy="13881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4233592" y="-76222"/>
              <a:ext cx="2586796" cy="138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dirty="0" smtClean="0">
                  <a:solidFill>
                    <a:schemeClr val="tx1"/>
                  </a:solidFill>
                </a:rPr>
                <a:t>з’ясувати </a:t>
              </a:r>
              <a:r>
                <a:rPr lang="uk-UA" dirty="0">
                  <a:solidFill>
                    <a:schemeClr val="tx1"/>
                  </a:solidFill>
                </a:rPr>
                <a:t>які саме компетенції потребує </a:t>
              </a:r>
              <a:r>
                <a:rPr lang="uk-UA" dirty="0" smtClean="0">
                  <a:solidFill>
                    <a:schemeClr val="tx1"/>
                  </a:solidFill>
                </a:rPr>
                <a:t>роботодавець та як </a:t>
              </a:r>
              <a:r>
                <a:rPr lang="uk-UA" dirty="0">
                  <a:solidFill>
                    <a:schemeClr val="tx1"/>
                  </a:solidFill>
                </a:rPr>
                <a:t>їх може отримати студент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dirty="0" smtClean="0">
                  <a:solidFill>
                    <a:srgbClr val="C00000"/>
                  </a:solidFill>
                </a:rPr>
                <a:t>!!!подальша </a:t>
              </a:r>
              <a:r>
                <a:rPr lang="uk-UA" dirty="0">
                  <a:solidFill>
                    <a:srgbClr val="C00000"/>
                  </a:solidFill>
                </a:rPr>
                <a:t>реакція на ці </a:t>
              </a:r>
              <a:r>
                <a:rPr lang="uk-UA" dirty="0" smtClean="0">
                  <a:solidFill>
                    <a:srgbClr val="C00000"/>
                  </a:solidFill>
                </a:rPr>
                <a:t>вимоги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dirty="0" smtClean="0">
                  <a:solidFill>
                    <a:schemeClr val="tx1"/>
                  </a:solidFill>
                </a:rPr>
                <a:t>вміння скласти резюме, пройти співбесіду, вхідне тестування</a:t>
              </a:r>
              <a:endParaRPr lang="uk-U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824112" y="1308223"/>
            <a:ext cx="3168353" cy="1747351"/>
            <a:chOff x="5035181" y="1553012"/>
            <a:chExt cx="2668376" cy="129518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338406" y="1553012"/>
              <a:ext cx="1942773" cy="12951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5035181" y="1553012"/>
              <a:ext cx="2668376" cy="12951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uk-UA" dirty="0"/>
                <a:t>якомога більше інформації </a:t>
              </a:r>
              <a:r>
                <a:rPr lang="uk-UA" dirty="0">
                  <a:solidFill>
                    <a:srgbClr val="C00000"/>
                  </a:solidFill>
                </a:rPr>
                <a:t>(зсередини) </a:t>
              </a:r>
              <a:r>
                <a:rPr lang="uk-UA" dirty="0"/>
                <a:t>про особливості роботи різних компаній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uk-UA" dirty="0"/>
                <a:t>можливість студента спробувати себе в різних сферах діяльності (спеціалізоване навчання, практика)</a:t>
              </a:r>
              <a:endParaRPr lang="ru-RU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30180" y="3861048"/>
            <a:ext cx="4094518" cy="1862472"/>
            <a:chOff x="4781085" y="3356705"/>
            <a:chExt cx="3453522" cy="186247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5346717" y="3356705"/>
              <a:ext cx="2225582" cy="12951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4781085" y="3603865"/>
              <a:ext cx="3453522" cy="161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dirty="0">
                  <a:solidFill>
                    <a:schemeClr val="tx1"/>
                  </a:solidFill>
                </a:rPr>
                <a:t>з</a:t>
              </a:r>
              <a:r>
                <a:rPr lang="uk-UA" kern="1200" dirty="0">
                  <a:solidFill>
                    <a:schemeClr val="tx1"/>
                  </a:solidFill>
                </a:rPr>
                <a:t>міна пріоритетів в навчанні</a:t>
              </a:r>
            </a:p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dirty="0">
                  <a:solidFill>
                    <a:srgbClr val="C00000"/>
                  </a:solidFill>
                </a:rPr>
                <a:t> (не оцінка, а конкурентоспроможність на ринку праці)</a:t>
              </a:r>
              <a:endParaRPr lang="uk-UA" kern="1200" dirty="0">
                <a:solidFill>
                  <a:srgbClr val="C00000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kern="1200" dirty="0" smtClean="0"/>
                <a:t>самоосвіта та спеціалізоване навчання 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uk-UA" kern="1200" dirty="0" smtClean="0">
                  <a:solidFill>
                    <a:srgbClr val="C00000"/>
                  </a:solidFill>
                </a:rPr>
                <a:t>формування проф. навичок </a:t>
              </a:r>
              <a:r>
                <a:rPr lang="uk-UA" dirty="0">
                  <a:solidFill>
                    <a:srgbClr val="C00000"/>
                  </a:solidFill>
                </a:rPr>
                <a:t>та навичок командної </a:t>
              </a:r>
              <a:r>
                <a:rPr lang="uk-UA" dirty="0" smtClean="0">
                  <a:solidFill>
                    <a:srgbClr val="C00000"/>
                  </a:solidFill>
                </a:rPr>
                <a:t>роботи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uk-UA" dirty="0">
                  <a:solidFill>
                    <a:schemeClr val="tx1"/>
                  </a:solidFill>
                </a:rPr>
                <a:t>а</a:t>
              </a:r>
              <a:r>
                <a:rPr lang="uk-UA" kern="1200" dirty="0" smtClean="0">
                  <a:solidFill>
                    <a:schemeClr val="tx1"/>
                  </a:solidFill>
                </a:rPr>
                <a:t>ктивне «тестування» можливих напрямів діяльності </a:t>
              </a:r>
              <a:endParaRPr lang="ru-RU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8888370" y="4108208"/>
            <a:ext cx="2712892" cy="1495722"/>
            <a:chOff x="4451598" y="4746722"/>
            <a:chExt cx="2082258" cy="138817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451598" y="4746722"/>
              <a:ext cx="2082258" cy="138817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4451598" y="4746722"/>
              <a:ext cx="2082258" cy="1388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uk-UA" kern="1200" dirty="0" err="1" smtClean="0"/>
                <a:t>Регістрація</a:t>
              </a:r>
              <a:r>
                <a:rPr lang="uk-UA" kern="1200" dirty="0" smtClean="0"/>
                <a:t> та просування особистої інформації на проф. ресурсах (</a:t>
              </a:r>
              <a:r>
                <a:rPr lang="en-US" dirty="0" smtClean="0"/>
                <a:t>LinkedIn</a:t>
              </a:r>
              <a:r>
                <a:rPr lang="uk-UA" dirty="0" smtClean="0"/>
                <a:t> тощо)</a:t>
              </a:r>
              <a:r>
                <a:rPr lang="uk-UA" kern="1200" dirty="0" smtClean="0"/>
                <a:t> </a:t>
              </a:r>
              <a:endParaRPr lang="ru-RU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kern="1200" dirty="0" smtClean="0"/>
                <a:t>Робота з пошуковими системами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kern="1200" dirty="0"/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6388884" y="2876711"/>
            <a:ext cx="395874" cy="379632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585530" y="2876711"/>
            <a:ext cx="338571" cy="349801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48698" y="3635232"/>
            <a:ext cx="366879" cy="47297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422653" y="3605787"/>
            <a:ext cx="360040" cy="447287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88221" y="3245893"/>
            <a:ext cx="702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641637"/>
                </a:solidFill>
              </a:rPr>
              <a:t>Роботодавець – випускник: як знайти один одного?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05183" y="6456363"/>
            <a:ext cx="2216150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csoprocom.com.ua</a:t>
            </a:r>
            <a:endParaRPr lang="ru-RU" sz="20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2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699" y="1268760"/>
            <a:ext cx="102232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•</a:t>
            </a:r>
            <a:r>
              <a:rPr lang="uk-UA" dirty="0" smtClean="0"/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керівник проектів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менеджер по роботі з клієнтами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економіст-консультант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програміст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інженер-установник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викладач навчального центру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співробітник лінії консультацій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сервіс-інженер з супроводу користувачів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продавець-консультант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Web-програміст</a:t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• інші фахівці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9916" y="7741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Типові вакансії партнерів «Спілки автоматизаторів України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325990" y="230905"/>
            <a:ext cx="1249320" cy="8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6089" y="6354764"/>
            <a:ext cx="221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csoprocom.com.ua</a:t>
            </a:r>
            <a:endParaRPr lang="ru-RU" sz="20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958508" y="1796583"/>
            <a:ext cx="1427175" cy="127237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8686700" y="3356992"/>
            <a:ext cx="1233709" cy="1152128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8686700" y="836712"/>
            <a:ext cx="1055997" cy="962951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8863361" y="2060848"/>
            <a:ext cx="1057048" cy="1008112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10342884" y="1971211"/>
            <a:ext cx="1152128" cy="1097749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Скругленный прямоугольник 4"/>
          <p:cNvSpPr/>
          <p:nvPr/>
        </p:nvSpPr>
        <p:spPr>
          <a:xfrm flipH="1">
            <a:off x="11141683" y="6329568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8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180" y="116632"/>
            <a:ext cx="4235081" cy="411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Професійні компетенції</a:t>
            </a:r>
            <a:endParaRPr lang="uk-UA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38200"/>
            <a:ext cx="12087251" cy="6324600"/>
          </a:xfrm>
        </p:spPr>
        <p:txBody>
          <a:bodyPr/>
          <a:lstStyle/>
          <a:p>
            <a:pPr marL="136525" indent="0" algn="ctr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Спеціаліст лінії підтримки</a:t>
            </a:r>
          </a:p>
          <a:p>
            <a:pPr marL="136525" indent="0" algn="just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його обов'язки входить: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консультування клієнтів по роботі в </a:t>
            </a: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типових прикладних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рішеннях 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 на базі «ВА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Automation Software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«1С: Підприємство 8» та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розробка внутрішньої бази знань компанії;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в тестуванні доробок програмних продуктів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endParaRPr lang="uk-UA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indent="0" algn="ctr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Фахівці – консультанти</a:t>
            </a:r>
          </a:p>
          <a:p>
            <a:pPr marL="136525" indent="0" algn="ctr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uk-UA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indent="0" algn="just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його обов'язки входить: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проведенні досліджень та аналізі бізнес-процесів підприємства, що автоматизується;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в проектах по впровадженню комплексних інформаційних систем на базі «ВА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 Automation Software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«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1С: Підприємство 8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та інших</a:t>
            </a:r>
            <a:endParaRPr lang="uk-UA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адаптації та налаштування типових прикладних рішень під специфіку роботи фірми-замовника;</a:t>
            </a:r>
          </a:p>
          <a:p>
            <a:pPr marL="479425" indent="-3429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постановці завдань для програмістів та тестування доробок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0251" y="6365875"/>
            <a:ext cx="221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csoprocom.com.ua</a:t>
            </a:r>
            <a:endParaRPr lang="ru-RU" sz="20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1274663" y="6324601"/>
            <a:ext cx="790378" cy="3729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spcCol="1270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300" b="1" dirty="0">
                <a:solidFill>
                  <a:srgbClr val="8E002F"/>
                </a:solidFill>
              </a:rPr>
              <a:t> </a:t>
            </a:r>
            <a:r>
              <a:rPr lang="ru-RU" sz="28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28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728" y="0"/>
            <a:ext cx="1249320" cy="85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416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787" y="33338"/>
            <a:ext cx="12087251" cy="6672262"/>
          </a:xfrm>
        </p:spPr>
        <p:txBody>
          <a:bodyPr/>
          <a:lstStyle/>
          <a:p>
            <a:pPr marL="4445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Програміст «1С»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Обов'язки: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програмування і конфігурація прикладних продуктів в середовищі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«1С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Підприємство»;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 завдань;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оцінка трудомісткості;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впровадження типових, галузевих та доопрацьованих конфігурацій систем «ВА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Automation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та «1С: Підприємство 8»;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консультування користувачів.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Обов'язково: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впевнене програмування в середовищі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«1С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Бажано: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знання типових конфігурацій систем «ВА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Automation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та «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1С:Підприємство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8»;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базові знання в області бухгалтерського та управлінського обліку;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досвід роботи;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наявність сертифікатів.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4"/>
          <p:cNvSpPr/>
          <p:nvPr/>
        </p:nvSpPr>
        <p:spPr>
          <a:xfrm flipH="1">
            <a:off x="11141683" y="6329568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16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01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8249" r="34844" b="3394"/>
          <a:stretch/>
        </p:blipFill>
        <p:spPr bwMode="auto">
          <a:xfrm>
            <a:off x="268449" y="-27384"/>
            <a:ext cx="5302324" cy="684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7599" r="34404" b="4618"/>
          <a:stretch/>
        </p:blipFill>
        <p:spPr bwMode="auto">
          <a:xfrm>
            <a:off x="5669766" y="-41478"/>
            <a:ext cx="5398206" cy="689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840140">
            <a:off x="3670449" y="2475054"/>
            <a:ext cx="331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Вакансії в Києві</a:t>
            </a:r>
            <a:endParaRPr lang="uk-UA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4"/>
          <p:cNvSpPr/>
          <p:nvPr/>
        </p:nvSpPr>
        <p:spPr>
          <a:xfrm flipH="1">
            <a:off x="11141683" y="6329568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17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61931" y="548680"/>
            <a:ext cx="1014823" cy="288032"/>
          </a:xfrm>
          <a:prstGeom prst="round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184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8542" r="67159" b="23208"/>
          <a:stretch/>
        </p:blipFill>
        <p:spPr bwMode="auto">
          <a:xfrm>
            <a:off x="0" y="201161"/>
            <a:ext cx="2695698" cy="665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1725" y="1983331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Headhunter</a:t>
            </a:r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32920" r="25532" b="12656"/>
          <a:stretch/>
        </p:blipFill>
        <p:spPr bwMode="auto">
          <a:xfrm>
            <a:off x="6310436" y="3289220"/>
            <a:ext cx="5868128" cy="356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9367355">
            <a:off x="4440306" y="4287199"/>
            <a:ext cx="1939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trud.com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22641" r="24368" b="20378"/>
          <a:stretch/>
        </p:blipFill>
        <p:spPr bwMode="auto">
          <a:xfrm>
            <a:off x="2566020" y="116632"/>
            <a:ext cx="5820699" cy="364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659800" y="77411"/>
            <a:ext cx="4518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Кількість вакансій та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рівень зарплати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4"/>
          <p:cNvSpPr/>
          <p:nvPr/>
        </p:nvSpPr>
        <p:spPr>
          <a:xfrm flipH="1">
            <a:off x="11141683" y="6329568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6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E:\УЦ_Фото\студенты\Студентам вариант 2\Копия Кнопка студентам 4.JPG"/>
          <p:cNvPicPr>
            <a:picLocks noChangeAspect="1" noChangeArrowheads="1"/>
          </p:cNvPicPr>
          <p:nvPr/>
        </p:nvPicPr>
        <p:blipFill>
          <a:blip r:embed="rId2" cstate="print"/>
          <a:srcRect l="5704" t="622" r="4965"/>
          <a:stretch>
            <a:fillRect/>
          </a:stretch>
        </p:blipFill>
        <p:spPr bwMode="auto">
          <a:xfrm>
            <a:off x="2133972" y="2594557"/>
            <a:ext cx="8136904" cy="392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 cstate="print"/>
          <a:srcRect l="20061" t="20226" r="18423" b="17809"/>
          <a:stretch>
            <a:fillRect/>
          </a:stretch>
        </p:blipFill>
        <p:spPr bwMode="auto">
          <a:xfrm>
            <a:off x="22226" y="44451"/>
            <a:ext cx="1298504" cy="7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41883" y="37915"/>
            <a:ext cx="10656075" cy="2887029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ЦЕНТР 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СЕРТИФІКОВАНОГО </a:t>
            </a: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НАВЧАННЯ «ПРОКОМ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» </a:t>
            </a: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структурний підрозділ </a:t>
            </a:r>
            <a:endParaRPr lang="uk-UA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1С:Франчайзі </a:t>
            </a:r>
            <a:r>
              <a:rPr lang="uk-UA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 «ПРОКОМ»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</a:br>
            <a:endParaRPr lang="ru-RU" sz="3600" b="1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4252" y="6396334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>
          <a:xfrm flipH="1">
            <a:off x="11141683" y="6329568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19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0" y="0"/>
            <a:ext cx="18700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226" y="6396335"/>
            <a:ext cx="1216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3058" y="234888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ПРО КОМПАНІЮ</a:t>
            </a:r>
            <a:endParaRPr lang="uk-UA" sz="4000" dirty="0"/>
          </a:p>
        </p:txBody>
      </p:sp>
      <p:sp>
        <p:nvSpPr>
          <p:cNvPr id="9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7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фото\1c\бух\_DSC7946-2.jpg"/>
          <p:cNvPicPr>
            <a:picLocks noChangeAspect="1" noChangeArrowheads="1"/>
          </p:cNvPicPr>
          <p:nvPr/>
        </p:nvPicPr>
        <p:blipFill>
          <a:blip r:embed="rId3" cstate="print"/>
          <a:srcRect t="5340" r="3153"/>
          <a:stretch>
            <a:fillRect/>
          </a:stretch>
        </p:blipFill>
        <p:spPr bwMode="auto">
          <a:xfrm>
            <a:off x="777080" y="3689569"/>
            <a:ext cx="3373115" cy="2996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9681337"/>
              </p:ext>
            </p:extLst>
          </p:nvPr>
        </p:nvGraphicFramePr>
        <p:xfrm>
          <a:off x="4870276" y="1340768"/>
          <a:ext cx="6840760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327105" y="44451"/>
            <a:ext cx="4897437" cy="115093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ЦСН «ПРОКОМ»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1509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9" cstate="print"/>
          <a:srcRect l="20061" t="20226" r="18423" b="17809"/>
          <a:stretch>
            <a:fillRect/>
          </a:stretch>
        </p:blipFill>
        <p:spPr bwMode="auto">
          <a:xfrm>
            <a:off x="-26988" y="44451"/>
            <a:ext cx="1296864" cy="75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225" y="6396038"/>
            <a:ext cx="12166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Picture 11" descr="E:\фото\1c\123\1\_DSC81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5780" y="799781"/>
            <a:ext cx="3600400" cy="2845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488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 cstate="print"/>
          <a:srcRect l="20061" t="20226" r="18423" b="17809"/>
          <a:stretch>
            <a:fillRect/>
          </a:stretch>
        </p:blipFill>
        <p:spPr bwMode="auto">
          <a:xfrm>
            <a:off x="-26988" y="44451"/>
            <a:ext cx="1296864" cy="75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21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1031995"/>
              </p:ext>
            </p:extLst>
          </p:nvPr>
        </p:nvGraphicFramePr>
        <p:xfrm>
          <a:off x="2215130" y="620688"/>
          <a:ext cx="7560840" cy="557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782217" y="-11963"/>
            <a:ext cx="7200800" cy="89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ЦСН «ПРОКОМ»: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види послуг</a:t>
            </a:r>
            <a:endParaRPr lang="ru-RU" sz="105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69876" y="5814894"/>
            <a:ext cx="945134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uk-UA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Перелік </a:t>
            </a:r>
            <a:r>
              <a:rPr lang="uk-UA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uk-UA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семінарів та </a:t>
            </a:r>
            <a:r>
              <a:rPr lang="uk-UA" sz="28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інша інформація - </a:t>
            </a:r>
            <a:r>
              <a:rPr lang="uk-UA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сайті: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95052" y="6237313"/>
            <a:ext cx="360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8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8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8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9766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УЦ_Фото\111\IMG_1990.JPG"/>
          <p:cNvPicPr>
            <a:picLocks noChangeAspect="1" noChangeArrowheads="1"/>
          </p:cNvPicPr>
          <p:nvPr/>
        </p:nvPicPr>
        <p:blipFill>
          <a:blip r:embed="rId2" cstate="print"/>
          <a:srcRect t="20657" r="2829" b="5107"/>
          <a:stretch>
            <a:fillRect/>
          </a:stretch>
        </p:blipFill>
        <p:spPr bwMode="auto">
          <a:xfrm>
            <a:off x="716448" y="4149080"/>
            <a:ext cx="4945916" cy="25202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2" name="Picture 4" descr="D:\УЦ_Фото\кнопка\IMG_2238.JPG"/>
          <p:cNvPicPr>
            <a:picLocks noChangeAspect="1" noChangeArrowheads="1"/>
          </p:cNvPicPr>
          <p:nvPr/>
        </p:nvPicPr>
        <p:blipFill>
          <a:blip r:embed="rId3" cstate="print"/>
          <a:srcRect t="2214" r="12884" b="19797"/>
          <a:stretch>
            <a:fillRect/>
          </a:stretch>
        </p:blipFill>
        <p:spPr bwMode="auto">
          <a:xfrm>
            <a:off x="7102524" y="1052736"/>
            <a:ext cx="4392487" cy="23762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3" name="Picture 5" descr="D:\УЦ_Фото\прог\Программист 1.JPG"/>
          <p:cNvPicPr>
            <a:picLocks noChangeAspect="1" noChangeArrowheads="1"/>
          </p:cNvPicPr>
          <p:nvPr/>
        </p:nvPicPr>
        <p:blipFill>
          <a:blip r:embed="rId4" cstate="print"/>
          <a:srcRect b="8610"/>
          <a:stretch>
            <a:fillRect/>
          </a:stretch>
        </p:blipFill>
        <p:spPr bwMode="auto">
          <a:xfrm>
            <a:off x="837828" y="1052736"/>
            <a:ext cx="4805284" cy="237626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5" name="Picture 7" descr="E:\УЦ_Фото\2\Копия IMG_2611.JPG"/>
          <p:cNvPicPr>
            <a:picLocks noChangeAspect="1" noChangeArrowheads="1"/>
          </p:cNvPicPr>
          <p:nvPr/>
        </p:nvPicPr>
        <p:blipFill>
          <a:blip r:embed="rId5" cstate="print"/>
          <a:srcRect b="7401"/>
          <a:stretch>
            <a:fillRect/>
          </a:stretch>
        </p:blipFill>
        <p:spPr bwMode="auto">
          <a:xfrm>
            <a:off x="7174532" y="4293096"/>
            <a:ext cx="4382545" cy="25202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7110" name="Прямоугольник 13"/>
          <p:cNvSpPr>
            <a:spLocks noChangeArrowheads="1"/>
          </p:cNvSpPr>
          <p:nvPr/>
        </p:nvSpPr>
        <p:spPr bwMode="auto">
          <a:xfrm>
            <a:off x="1812925" y="3789363"/>
            <a:ext cx="276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C00000"/>
                </a:solidFill>
                <a:latin typeface="+mj-lt"/>
              </a:rPr>
              <a:t>навчання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606" name="Прямоугольник 14"/>
          <p:cNvSpPr>
            <a:spLocks noChangeArrowheads="1"/>
          </p:cNvSpPr>
          <p:nvPr/>
        </p:nvSpPr>
        <p:spPr bwMode="auto">
          <a:xfrm>
            <a:off x="7462838" y="3908425"/>
            <a:ext cx="383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Franklin Gothic Medium" pitchFamily="34" charset="0"/>
              </a:rPr>
              <a:t>працевлаштування</a:t>
            </a:r>
            <a:endParaRPr lang="uk-UA" sz="2400" b="1" dirty="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25607" name="Прямоугольник 15"/>
          <p:cNvSpPr>
            <a:spLocks noChangeArrowheads="1"/>
          </p:cNvSpPr>
          <p:nvPr/>
        </p:nvSpPr>
        <p:spPr bwMode="auto">
          <a:xfrm>
            <a:off x="885825" y="692150"/>
            <a:ext cx="4703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Franklin Gothic Medium" pitchFamily="34" charset="0"/>
              </a:rPr>
              <a:t>практика / стажування</a:t>
            </a:r>
            <a:endParaRPr lang="uk-UA" sz="2400" b="1" dirty="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25608" name="Прямоугольник 16"/>
          <p:cNvSpPr>
            <a:spLocks noChangeArrowheads="1"/>
          </p:cNvSpPr>
          <p:nvPr/>
        </p:nvSpPr>
        <p:spPr bwMode="auto">
          <a:xfrm>
            <a:off x="8255000" y="620713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Franklin Gothic Medium" pitchFamily="34" charset="0"/>
              </a:rPr>
              <a:t>сертифікація</a:t>
            </a:r>
            <a:r>
              <a:rPr lang="ru-RU" sz="2400" b="1" dirty="0">
                <a:solidFill>
                  <a:srgbClr val="C00000"/>
                </a:solidFill>
                <a:latin typeface="Franklin Gothic Medium" pitchFamily="34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2927350" y="3213100"/>
            <a:ext cx="646113" cy="6477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 rot="5400000">
            <a:off x="6100763" y="1419225"/>
            <a:ext cx="612775" cy="8159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9190038" y="3357563"/>
            <a:ext cx="625475" cy="6477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5612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6" cstate="print"/>
          <a:srcRect l="20061" t="20226" r="18423" b="17809"/>
          <a:stretch>
            <a:fillRect/>
          </a:stretch>
        </p:blipFill>
        <p:spPr bwMode="auto">
          <a:xfrm>
            <a:off x="-26988" y="-26988"/>
            <a:ext cx="136842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2133600" y="0"/>
            <a:ext cx="9432925" cy="1196975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ЦИКЛ НАВЧАННЯ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IT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-ФАХІВЦ</a:t>
            </a:r>
            <a:r>
              <a:rPr lang="uk-U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І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В В ЦСН «ПРОКОМ» </a:t>
            </a:r>
          </a:p>
        </p:txBody>
      </p:sp>
      <p:sp>
        <p:nvSpPr>
          <p:cNvPr id="23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226" y="6396335"/>
            <a:ext cx="1216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/>
          <a:srcRect l="21187" t="20859" r="-11015" b="18729"/>
          <a:stretch>
            <a:fillRect/>
          </a:stretch>
        </p:blipFill>
        <p:spPr bwMode="auto">
          <a:xfrm>
            <a:off x="0" y="0"/>
            <a:ext cx="2079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56369012"/>
              </p:ext>
            </p:extLst>
          </p:nvPr>
        </p:nvGraphicFramePr>
        <p:xfrm>
          <a:off x="557" y="1341552"/>
          <a:ext cx="7096692" cy="4956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825" name="Picture 12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 bwMode="auto">
          <a:xfrm>
            <a:off x="2845248" y="1290951"/>
            <a:ext cx="1451192" cy="1425902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4828" name="Picture 14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 bwMode="auto">
          <a:xfrm>
            <a:off x="979244" y="2096724"/>
            <a:ext cx="1866004" cy="1472945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5610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11"/>
          <a:srcRect l="20061" t="20226" r="18423" b="17809"/>
          <a:stretch>
            <a:fillRect/>
          </a:stretch>
        </p:blipFill>
        <p:spPr bwMode="auto">
          <a:xfrm>
            <a:off x="2854325" y="3429000"/>
            <a:ext cx="1295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225" y="6396038"/>
            <a:ext cx="12166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7438" y="166688"/>
            <a:ext cx="10947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Деякі ЗВО -  партнери</a:t>
            </a:r>
            <a:endParaRPr lang="uk-UA" sz="32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1963" y="1876425"/>
            <a:ext cx="46863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ЦСН як представник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компанії </a:t>
            </a:r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ПРОКОМ при </a:t>
            </a:r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організації сумісного співробітництва в галузі освіті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19" name="Picture 19" descr="ДУТ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2670" y="3927138"/>
            <a:ext cx="1618035" cy="164566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5620" name="Picture 20" descr="К-М Академия"/>
          <p:cNvPicPr>
            <a:picLocks noChangeAspect="1" noChangeArrowheads="1"/>
          </p:cNvPicPr>
          <p:nvPr/>
        </p:nvPicPr>
        <p:blipFill rotWithShape="1">
          <a:blip r:embed="rId13"/>
          <a:srcRect l="5324" t="-10456" b="-1"/>
          <a:stretch/>
        </p:blipFill>
        <p:spPr bwMode="auto">
          <a:xfrm>
            <a:off x="4438649" y="1951344"/>
            <a:ext cx="1592049" cy="1622119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5621" name="Picture 21" descr="КНТЕУ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9244" y="4108450"/>
            <a:ext cx="1729183" cy="1440683"/>
          </a:xfrm>
          <a:prstGeom prst="rect">
            <a:avLst/>
          </a:prstGeom>
          <a:noFill/>
          <a:effectLst/>
        </p:spPr>
      </p:pic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487862" y="2987674"/>
            <a:ext cx="1512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Києво-Могилянська академія</a:t>
            </a:r>
            <a:endParaRPr lang="ru-RU" sz="1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483472" y="5380383"/>
            <a:ext cx="720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200" b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КНТЕУ</a:t>
            </a:r>
            <a:endParaRPr lang="ru-RU" sz="1200" b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2" y="4953757"/>
            <a:ext cx="12096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8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0" y="0"/>
            <a:ext cx="18700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24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226" y="6396335"/>
            <a:ext cx="1216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5980" y="155679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Програма ТОВ ПРОКОМ </a:t>
            </a:r>
            <a:r>
              <a:rPr lang="uk-UA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працевлаштування студентів </a:t>
            </a:r>
            <a:endParaRPr lang="uk-UA" sz="3600" b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lvl="0" algn="ctr"/>
            <a:r>
              <a:rPr lang="uk-UA" sz="36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uk-UA" sz="3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ВЗО-партнерів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6800" y="3645024"/>
            <a:ext cx="9864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Програма призначена для студентів-«кандидатів», що пройшли навчання/практику в ЦСН ПРОКОМ,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або залучені до сумісних проектів з ВЗО-партнером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454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 cstate="print"/>
          <a:srcRect l="20061" t="20226" r="18423" b="17809"/>
          <a:stretch>
            <a:fillRect/>
          </a:stretch>
        </p:blipFill>
        <p:spPr bwMode="auto">
          <a:xfrm>
            <a:off x="0" y="1"/>
            <a:ext cx="981844" cy="6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17"/>
          <p:cNvSpPr>
            <a:spLocks noChangeArrowheads="1"/>
          </p:cNvSpPr>
          <p:nvPr/>
        </p:nvSpPr>
        <p:spPr bwMode="auto">
          <a:xfrm>
            <a:off x="-16247" y="419209"/>
            <a:ext cx="1244736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ЦСН «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ПРОКОМ» має власну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базу даних роботодавців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що складається з: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членів «Спілки автоматизаторів бізнесу», з якими має місце домовленість про направлення випускників ЦСН ПРОКОМ на співбесіди за заявленими вакансіями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клієнтів фірми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ПРОКОМ» та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корпоративних слухачів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ЦСН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«ПРОКОМ», які потребують фахівців, що володіють навичками роботи у впроваджених прикладних рішеннях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всі зацікавлені організації, що звертаються до нас з питань підбору кадрів і співпрацюють з нами в соціальних мережах та інших інформаційних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просторах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ЦСН «ПРОКОМ» зберігає інформацію про «кандидатів» на обрані вакансії у власній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базі «кандидатів»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ЦСН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«ПРОКОМ»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постійно оновлює бази працевлаштування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забезпечує зв’язок між роботодавцями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кандидатами»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ЦСН «ПРОКОМ»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бажанні «кандидатів» розміщує їх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резюме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сайті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ЦСН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Успішному працевлаштуванню сприяють також: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сертифікація та видача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свідоцтв про проходження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практики;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стажування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реальних проектах автоматизації з документальним підтвердженням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092" y="-10360"/>
            <a:ext cx="6448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Програма працевлаштування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47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D:\Каталог для 1С\Курсы_80\Галерея\111.jpg"/>
          <p:cNvPicPr>
            <a:picLocks noChangeAspect="1" noChangeArrowheads="1"/>
          </p:cNvPicPr>
          <p:nvPr/>
        </p:nvPicPr>
        <p:blipFill>
          <a:blip r:embed="rId2" cstate="print"/>
          <a:srcRect t="2167" b="15501"/>
          <a:stretch>
            <a:fillRect/>
          </a:stretch>
        </p:blipFill>
        <p:spPr bwMode="auto">
          <a:xfrm>
            <a:off x="7246540" y="836712"/>
            <a:ext cx="1728192" cy="2193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 cstate="print"/>
          <a:srcRect l="20061" t="20226" r="18423" b="17809"/>
          <a:stretch>
            <a:fillRect/>
          </a:stretch>
        </p:blipFill>
        <p:spPr bwMode="auto">
          <a:xfrm>
            <a:off x="0" y="1"/>
            <a:ext cx="117273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Прямоугольник 15"/>
          <p:cNvSpPr>
            <a:spLocks noChangeArrowheads="1"/>
          </p:cNvSpPr>
          <p:nvPr/>
        </p:nvSpPr>
        <p:spPr bwMode="auto">
          <a:xfrm>
            <a:off x="0" y="2997200"/>
            <a:ext cx="3024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Бізнес-аналітик</a:t>
            </a: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«Аптека низьких цін» </a:t>
            </a:r>
            <a:br>
              <a:rPr lang="uk-UA" dirty="0" smtClean="0">
                <a:latin typeface="+mn-lt"/>
              </a:rPr>
            </a:br>
            <a:endParaRPr lang="ru-RU" dirty="0">
              <a:latin typeface="Constantia" pitchFamily="18" charset="0"/>
            </a:endParaRPr>
          </a:p>
        </p:txBody>
      </p:sp>
      <p:pic>
        <p:nvPicPr>
          <p:cNvPr id="54282" name="Picture 11" descr="_DSC8218"/>
          <p:cNvPicPr>
            <a:picLocks noChangeAspect="1" noChangeArrowheads="1"/>
          </p:cNvPicPr>
          <p:nvPr/>
        </p:nvPicPr>
        <p:blipFill>
          <a:blip r:embed="rId4" cstate="print"/>
          <a:srcRect l="10840" t="8998" r="5420" b="15498"/>
          <a:stretch>
            <a:fillRect/>
          </a:stretch>
        </p:blipFill>
        <p:spPr bwMode="auto">
          <a:xfrm>
            <a:off x="257310" y="836712"/>
            <a:ext cx="18985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4" name="Picture 14" descr="IvanovSergei_Otzyv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276" y="764704"/>
            <a:ext cx="199727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82" name="Прямоугольник 21"/>
          <p:cNvSpPr>
            <a:spLocks noChangeArrowheads="1"/>
          </p:cNvSpPr>
          <p:nvPr/>
        </p:nvSpPr>
        <p:spPr bwMode="auto">
          <a:xfrm>
            <a:off x="4870450" y="2997200"/>
            <a:ext cx="18112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latin typeface="Franklin Gothic Medium" pitchFamily="34" charset="0"/>
              </a:rPr>
              <a:t>Програміст </a:t>
            </a:r>
            <a:endParaRPr lang="uk-UA" dirty="0" smtClean="0">
              <a:latin typeface="Franklin Gothic Medium" pitchFamily="34" charset="0"/>
            </a:endParaRPr>
          </a:p>
          <a:p>
            <a:r>
              <a:rPr lang="uk-UA" dirty="0" smtClean="0">
                <a:latin typeface="Franklin Gothic Medium" pitchFamily="34" charset="0"/>
              </a:rPr>
              <a:t>(</a:t>
            </a:r>
            <a:r>
              <a:rPr lang="uk-UA" dirty="0">
                <a:latin typeface="Franklin Gothic Medium" pitchFamily="34" charset="0"/>
              </a:rPr>
              <a:t>мережа аптек</a:t>
            </a:r>
            <a:r>
              <a:rPr lang="uk-UA" dirty="0" smtClean="0">
                <a:latin typeface="Franklin Gothic Medium" pitchFamily="34" charset="0"/>
              </a:rPr>
              <a:t>) </a:t>
            </a:r>
            <a:r>
              <a:rPr lang="uk-UA" dirty="0">
                <a:latin typeface="Franklin Gothic Medium" pitchFamily="34" charset="0"/>
              </a:rPr>
              <a:t/>
            </a:r>
            <a:br>
              <a:rPr lang="uk-UA" dirty="0">
                <a:latin typeface="Franklin Gothic Medium" pitchFamily="34" charset="0"/>
              </a:rPr>
            </a:br>
            <a:endParaRPr lang="ru-RU" dirty="0">
              <a:latin typeface="Constantia" pitchFamily="18" charset="0"/>
            </a:endParaRPr>
          </a:p>
        </p:txBody>
      </p:sp>
      <p:sp>
        <p:nvSpPr>
          <p:cNvPr id="49172" name="Прямоугольник 15"/>
          <p:cNvSpPr>
            <a:spLocks noChangeArrowheads="1"/>
          </p:cNvSpPr>
          <p:nvPr/>
        </p:nvSpPr>
        <p:spPr bwMode="auto">
          <a:xfrm>
            <a:off x="2704199" y="2996952"/>
            <a:ext cx="18497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Програміст </a:t>
            </a: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 smtClean="0">
                <a:latin typeface="+mn-lt"/>
              </a:rPr>
              <a:t>компанія «Ельфа» Україна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246540" y="2997200"/>
            <a:ext cx="20881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Бухгалтер </a:t>
            </a:r>
            <a:endParaRPr lang="uk-UA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latin typeface="+mn-lt"/>
              </a:rPr>
              <a:t>ТОВ </a:t>
            </a:r>
            <a:r>
              <a:rPr lang="uk-UA" dirty="0">
                <a:latin typeface="+mn-lt"/>
              </a:rPr>
              <a:t>«Соціальні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 </a:t>
            </a:r>
            <a:r>
              <a:rPr lang="uk-UA" dirty="0" smtClean="0">
                <a:latin typeface="+mn-lt"/>
              </a:rPr>
              <a:t>ініціативи»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4399" y="0"/>
            <a:ext cx="11044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Приклади працевлаштування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випускників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ЦСН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ПРОКОМ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Загрузки\DSCN8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40" y="3933056"/>
            <a:ext cx="1944216" cy="213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5" descr="D:\Каталог для 1С\Курсы_80\Галерея\111\2-е место.JPG"/>
          <p:cNvPicPr>
            <a:picLocks noChangeAspect="1" noChangeArrowheads="1"/>
          </p:cNvPicPr>
          <p:nvPr/>
        </p:nvPicPr>
        <p:blipFill>
          <a:blip r:embed="rId7" cstate="print"/>
          <a:srcRect r="11210"/>
          <a:stretch>
            <a:fillRect/>
          </a:stretch>
        </p:blipFill>
        <p:spPr bwMode="auto">
          <a:xfrm>
            <a:off x="9838828" y="4005064"/>
            <a:ext cx="1800200" cy="196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D:\Каталог для 1С\Курсы_80\Галерея\стажировка\1\IMG_7170.JPG"/>
          <p:cNvPicPr>
            <a:picLocks noChangeAspect="1" noChangeArrowheads="1"/>
          </p:cNvPicPr>
          <p:nvPr/>
        </p:nvPicPr>
        <p:blipFill rotWithShape="1">
          <a:blip r:embed="rId8" cstate="print"/>
          <a:srcRect l="14473" r="16597" b="18219"/>
          <a:stretch/>
        </p:blipFill>
        <p:spPr bwMode="auto">
          <a:xfrm>
            <a:off x="2240850" y="3933056"/>
            <a:ext cx="178488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фото\1c\прог\_DSC8226.jpg"/>
          <p:cNvPicPr>
            <a:picLocks noChangeAspect="1" noChangeArrowheads="1"/>
          </p:cNvPicPr>
          <p:nvPr/>
        </p:nvPicPr>
        <p:blipFill>
          <a:blip r:embed="rId9" cstate="print"/>
          <a:srcRect l="1974" t="7383" r="1307"/>
          <a:stretch>
            <a:fillRect/>
          </a:stretch>
        </p:blipFill>
        <p:spPr bwMode="auto">
          <a:xfrm>
            <a:off x="7966620" y="4077072"/>
            <a:ext cx="15750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Каталог для 1С\Курсы_80\Проекты\2014\groups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66820" y="764704"/>
            <a:ext cx="1879710" cy="229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УЦ_Фото\1\IMG_21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4412" y="4113323"/>
            <a:ext cx="1521318" cy="190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УЦ_Фото\1\IMG_218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38228" y="4005064"/>
            <a:ext cx="15211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94" name="Прямоугольник 21"/>
          <p:cNvSpPr>
            <a:spLocks noChangeArrowheads="1"/>
          </p:cNvSpPr>
          <p:nvPr/>
        </p:nvSpPr>
        <p:spPr bwMode="auto">
          <a:xfrm>
            <a:off x="9550400" y="2997200"/>
            <a:ext cx="2397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>
                <a:latin typeface="Franklin Gothic Medium" pitchFamily="34" charset="0"/>
              </a:rPr>
              <a:t>Програміст </a:t>
            </a:r>
            <a:r>
              <a:rPr lang="uk-UA" dirty="0">
                <a:latin typeface="Franklin Gothic Medium" pitchFamily="34" charset="0"/>
              </a:rPr>
              <a:t>компанія </a:t>
            </a:r>
            <a:endParaRPr lang="uk-UA" dirty="0" smtClean="0">
              <a:latin typeface="Franklin Gothic Medium" pitchFamily="34" charset="0"/>
            </a:endParaRPr>
          </a:p>
          <a:p>
            <a:r>
              <a:rPr lang="uk-UA" dirty="0" smtClean="0">
                <a:latin typeface="Franklin Gothic Medium" pitchFamily="34" charset="0"/>
              </a:rPr>
              <a:t>«</a:t>
            </a:r>
            <a:r>
              <a:rPr lang="uk-UA" dirty="0">
                <a:latin typeface="Franklin Gothic Medium" pitchFamily="34" charset="0"/>
              </a:rPr>
              <a:t>К</a:t>
            </a:r>
            <a:r>
              <a:rPr lang="en-US" dirty="0">
                <a:latin typeface="Franklin Gothic Medium" pitchFamily="34" charset="0"/>
              </a:rPr>
              <a:t>lion</a:t>
            </a:r>
            <a:r>
              <a:rPr lang="uk-UA" dirty="0">
                <a:latin typeface="Franklin Gothic Medium" pitchFamily="34" charset="0"/>
              </a:rPr>
              <a:t> </a:t>
            </a:r>
            <a:r>
              <a:rPr lang="en-US" dirty="0">
                <a:latin typeface="Franklin Gothic Medium" pitchFamily="34" charset="0"/>
              </a:rPr>
              <a:t>group</a:t>
            </a:r>
            <a:r>
              <a:rPr lang="uk-UA" dirty="0">
                <a:latin typeface="Franklin Gothic Medium" pitchFamily="34" charset="0"/>
              </a:rPr>
              <a:t>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0" name="Прямоугольник 15"/>
          <p:cNvSpPr>
            <a:spLocks noChangeArrowheads="1"/>
          </p:cNvSpPr>
          <p:nvPr/>
        </p:nvSpPr>
        <p:spPr bwMode="auto">
          <a:xfrm>
            <a:off x="2111777" y="6063354"/>
            <a:ext cx="2232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Інженер-програміст</a:t>
            </a:r>
            <a:br>
              <a:rPr lang="uk-UA" dirty="0">
                <a:latin typeface="+mn-lt"/>
              </a:rPr>
            </a:br>
            <a:r>
              <a:rPr lang="uk-UA" dirty="0" smtClean="0">
                <a:latin typeface="+mn-lt"/>
              </a:rPr>
              <a:t>ТОВ </a:t>
            </a:r>
            <a:r>
              <a:rPr lang="uk-UA" dirty="0">
                <a:latin typeface="+mn-lt"/>
              </a:rPr>
              <a:t>«Проком»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0196" name="Прямоугольник 21"/>
          <p:cNvSpPr>
            <a:spLocks noChangeArrowheads="1"/>
          </p:cNvSpPr>
          <p:nvPr/>
        </p:nvSpPr>
        <p:spPr bwMode="auto">
          <a:xfrm>
            <a:off x="6165850" y="6094413"/>
            <a:ext cx="1401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>
                <a:latin typeface="Franklin Gothic Medium" pitchFamily="34" charset="0"/>
              </a:rPr>
              <a:t>Програміст</a:t>
            </a:r>
            <a:r>
              <a:rPr lang="uk-UA" dirty="0">
                <a:latin typeface="Franklin Gothic Medium" pitchFamily="34" charset="0"/>
              </a:rPr>
              <a:t/>
            </a:r>
            <a:br>
              <a:rPr lang="uk-UA" dirty="0">
                <a:latin typeface="Franklin Gothic Medium" pitchFamily="34" charset="0"/>
              </a:rPr>
            </a:br>
            <a:r>
              <a:rPr lang="uk-UA" dirty="0">
                <a:latin typeface="Franklin Gothic Medium" pitchFamily="34" charset="0"/>
              </a:rPr>
              <a:t> ТОВ «</a:t>
            </a:r>
            <a:r>
              <a:rPr lang="en-US" dirty="0">
                <a:latin typeface="Franklin Gothic Medium" pitchFamily="34" charset="0"/>
              </a:rPr>
              <a:t>ZTMC</a:t>
            </a:r>
            <a:r>
              <a:rPr lang="uk-UA" dirty="0">
                <a:latin typeface="Franklin Gothic Medium" pitchFamily="34" charset="0"/>
              </a:rPr>
              <a:t>»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3" name="Прямоугольник 15"/>
          <p:cNvSpPr>
            <a:spLocks noChangeArrowheads="1"/>
          </p:cNvSpPr>
          <p:nvPr/>
        </p:nvSpPr>
        <p:spPr bwMode="auto">
          <a:xfrm>
            <a:off x="7678738" y="6094413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Інженер-програміст</a:t>
            </a:r>
            <a:br>
              <a:rPr lang="uk-UA" dirty="0">
                <a:latin typeface="+mn-lt"/>
              </a:rPr>
            </a:br>
            <a:r>
              <a:rPr lang="uk-UA" dirty="0">
                <a:latin typeface="+mn-lt"/>
              </a:rPr>
              <a:t>ПП «Лібра-Лайн»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0198" name="Прямоугольник 33"/>
          <p:cNvSpPr>
            <a:spLocks noChangeArrowheads="1"/>
          </p:cNvSpPr>
          <p:nvPr/>
        </p:nvSpPr>
        <p:spPr bwMode="auto">
          <a:xfrm>
            <a:off x="9766300" y="5876925"/>
            <a:ext cx="2509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>
                <a:latin typeface="Franklin Gothic Medium" pitchFamily="34" charset="0"/>
              </a:rPr>
              <a:t>Відкрив ПП,</a:t>
            </a:r>
          </a:p>
          <a:p>
            <a:r>
              <a:rPr lang="uk-UA" dirty="0">
                <a:latin typeface="Franklin Gothic Medium" pitchFamily="34" charset="0"/>
              </a:rPr>
              <a:t>автоматизував свій </a:t>
            </a:r>
          </a:p>
          <a:p>
            <a:r>
              <a:rPr lang="uk-UA" dirty="0">
                <a:latin typeface="Franklin Gothic Medium" pitchFamily="34" charset="0"/>
              </a:rPr>
              <a:t>бізнес на «1С: Роздріб»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35" name="Прямоугольник 15"/>
          <p:cNvSpPr>
            <a:spLocks noChangeArrowheads="1"/>
          </p:cNvSpPr>
          <p:nvPr/>
        </p:nvSpPr>
        <p:spPr bwMode="auto">
          <a:xfrm>
            <a:off x="0" y="5934075"/>
            <a:ext cx="201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Консультант, </a:t>
            </a:r>
            <a:r>
              <a:rPr lang="uk-UA" dirty="0">
                <a:latin typeface="+mn-lt"/>
              </a:rPr>
              <a:t/>
            </a:r>
            <a:br>
              <a:rPr lang="uk-UA" dirty="0">
                <a:latin typeface="+mn-lt"/>
              </a:rPr>
            </a:br>
            <a:r>
              <a:rPr lang="uk-UA" dirty="0" smtClean="0">
                <a:latin typeface="+mn-lt"/>
              </a:rPr>
              <a:t>викладач </a:t>
            </a:r>
            <a:endParaRPr lang="uk-UA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</a:rPr>
              <a:t>ТОВ «Проком»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0200" name="Прямоугольник 21"/>
          <p:cNvSpPr>
            <a:spLocks noChangeArrowheads="1"/>
          </p:cNvSpPr>
          <p:nvPr/>
        </p:nvSpPr>
        <p:spPr bwMode="auto">
          <a:xfrm>
            <a:off x="4438650" y="6092825"/>
            <a:ext cx="1401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 smtClean="0">
                <a:latin typeface="Franklin Gothic Medium" pitchFamily="34" charset="0"/>
              </a:rPr>
              <a:t>Програміст</a:t>
            </a:r>
            <a:r>
              <a:rPr lang="uk-UA" dirty="0">
                <a:latin typeface="Franklin Gothic Medium" pitchFamily="34" charset="0"/>
              </a:rPr>
              <a:t/>
            </a:r>
            <a:br>
              <a:rPr lang="uk-UA" dirty="0">
                <a:latin typeface="Franklin Gothic Medium" pitchFamily="34" charset="0"/>
              </a:rPr>
            </a:br>
            <a:r>
              <a:rPr lang="uk-UA" dirty="0">
                <a:latin typeface="Franklin Gothic Medium" pitchFamily="34" charset="0"/>
              </a:rPr>
              <a:t> ТОВ «</a:t>
            </a:r>
            <a:r>
              <a:rPr lang="en-US" dirty="0">
                <a:latin typeface="Franklin Gothic Medium" pitchFamily="34" charset="0"/>
              </a:rPr>
              <a:t>ZTMC</a:t>
            </a:r>
            <a:r>
              <a:rPr lang="uk-UA" dirty="0">
                <a:latin typeface="Franklin Gothic Medium" pitchFamily="34" charset="0"/>
              </a:rPr>
              <a:t>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1026" name="Picture 2" descr="C:\Users\User\Documents\2018\fd5e09796c610e8d1a6441e4fcb67a2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61" y="786052"/>
            <a:ext cx="1618267" cy="2268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43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261938" y="188913"/>
            <a:ext cx="1550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17700" y="4149080"/>
            <a:ext cx="849788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641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website:</a:t>
            </a:r>
            <a:r>
              <a:rPr lang="en-US" sz="4000" dirty="0">
                <a:latin typeface="+mn-lt"/>
              </a:rPr>
              <a:t> </a:t>
            </a:r>
            <a:r>
              <a:rPr lang="uk-UA" sz="4000" dirty="0">
                <a:latin typeface="+mn-lt"/>
              </a:rPr>
              <a:t> </a:t>
            </a:r>
            <a:r>
              <a:rPr lang="en-US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csoprocom.com.ua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641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</a:t>
            </a:r>
            <a:r>
              <a:rPr lang="uk-UA" sz="4000" b="1" dirty="0" smtClean="0">
                <a:solidFill>
                  <a:srgbClr val="641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099) 30-099-50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067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067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5185" y="2204864"/>
            <a:ext cx="830214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Дякуємо за увагу!</a:t>
            </a:r>
            <a:endParaRPr lang="ru-RU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/>
          <a:srcRect l="20061" t="20226" r="18423" b="17809"/>
          <a:stretch>
            <a:fillRect/>
          </a:stretch>
        </p:blipFill>
        <p:spPr bwMode="auto">
          <a:xfrm>
            <a:off x="2" y="2"/>
            <a:ext cx="1485900" cy="9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205831" y="475539"/>
            <a:ext cx="842486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«ПРОКОМ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центр компетенцій з виробництва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6400" y="1844675"/>
            <a:ext cx="11233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82549" y="1795197"/>
            <a:ext cx="11880851" cy="37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lvl="0" indent="-342900" algn="just">
              <a:buFont typeface="Arial" charset="0"/>
              <a:buChar char="•"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ТОВ «ПРОКОМ» працює на ринку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послуг з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1991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років)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постачання ліцензійного програмного забезпечення, доробка ПЗ, супровід, консультаційні послуги, навчання програмістів та користувачів, великі проекти автоматизації «під ключ» та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інше</a:t>
            </a:r>
          </a:p>
          <a:p>
            <a:pPr marL="342900" lvl="0" indent="-342900" algn="just">
              <a:buFont typeface="Arial" charset="0"/>
              <a:buChar char="•"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Основна спеціалізація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– автоматизація виробничих підприємств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Співробітники підприємства – сертифіковані фахівці з безперервним, багаторічним успішним досвідом роботи</a:t>
            </a:r>
          </a:p>
          <a:p>
            <a:pPr marL="342900" indent="-342900" algn="just">
              <a:buFont typeface="Arial" charset="0"/>
              <a:buChar char="•"/>
            </a:pPr>
            <a:endParaRPr lang="uk-UA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ТОВ «ПРОКОМ» накопичено успішний досвід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автоматизації підприємств різних галузей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: машинобудування, харчова промисловість, телекомунікації, комунальні підприємства, транспортні послуги, порти тощо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54550" y="6280152"/>
            <a:ext cx="3527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23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3"/>
          <a:srcRect l="20061" t="20226" r="18423" b="17809"/>
          <a:stretch>
            <a:fillRect/>
          </a:stretch>
        </p:blipFill>
        <p:spPr bwMode="auto">
          <a:xfrm>
            <a:off x="10989683" y="116632"/>
            <a:ext cx="1125858" cy="72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54549" y="6356352"/>
            <a:ext cx="3527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2" descr="C:\Users\User\Documents\2018\27858202_1001191483352605_7798469130877500947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t="9050" b="10670"/>
          <a:stretch/>
        </p:blipFill>
        <p:spPr bwMode="auto">
          <a:xfrm>
            <a:off x="7911787" y="980728"/>
            <a:ext cx="4325710" cy="396044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972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НАШІ КЛІЄНТИ</a:t>
            </a:r>
            <a:endParaRPr lang="uk-UA" sz="3600" dirty="0"/>
          </a:p>
        </p:txBody>
      </p:sp>
      <p:sp>
        <p:nvSpPr>
          <p:cNvPr id="6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6" y="476672"/>
            <a:ext cx="8162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АСК «УКРРІЧФЛОТ»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(Портова діяльність, судноремонт, вантажні перевезення, логістика та експедирування вантажів); </a:t>
            </a:r>
            <a:endParaRPr lang="uk-UA" dirty="0">
              <a:solidFill>
                <a:srgbClr val="6416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ВАТ «КИЇВХЛІБ»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(Виготовлення хлібобулочних і кондитерських виробів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Tx/>
              <a:buChar char="•"/>
            </a:pPr>
            <a:r>
              <a:rPr lang="uk-UA" b="1" dirty="0" smtClean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Державна </a:t>
            </a: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акціонерна холдингова компанія «АРТЕМ»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rgbClr val="6416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ВАТ «УКРТЕЛЕКОМ» Запорізька філія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(Телекомунікації);</a:t>
            </a:r>
          </a:p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Міжнародна група «KONECRANES»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Машинобудівництво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Виробництво мостових і портових кранів);</a:t>
            </a:r>
          </a:p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ПАТ «КИЇВ-ДНІПРОВСЬКЕ МІЖГАЛУЗЕВЕ ПІДПРИЄМСТВО ПРОМИСЛОВОГО ЗАЛІЗНИЧНОГО ТРАНСПОРТУ»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(Перевезення вантажів залізничним транспортом і виконання маневрової роботи) </a:t>
            </a:r>
          </a:p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ТОВ «</a:t>
            </a:r>
            <a:r>
              <a:rPr lang="uk-UA" b="1" dirty="0" smtClean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КВАС-БЕВЕРІДЖИС»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(Харчова промисловість. Виробництво прохолодних напоїв ТМ «ЯРИЛО»);</a:t>
            </a:r>
          </a:p>
          <a:p>
            <a:pPr algn="just"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НПФ «</a:t>
            </a:r>
            <a:r>
              <a:rPr lang="uk-UA" b="1" dirty="0" err="1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Міда</a:t>
            </a: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, ЛТД»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(Виробництво взуття);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ВАТ «НОВОКАХОВСЬКИЙ ЕЛЕКТРОМЕХАНІЧНИЙ ЗАВОД»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(Виробництво електротехнічного обладнання для підприємств паливно-енергетичного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комплексу);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16" y="4869160"/>
            <a:ext cx="119270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ДП «ХЕРСОНСЬКИЙ МОРСЬКИЙ ТОРГОВЕЛЬНИЙ ПОРТ»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(Обробка вантажів: перевалка, транспортування, зберігання);</a:t>
            </a:r>
          </a:p>
          <a:p>
            <a:pPr>
              <a:buFontTx/>
              <a:buChar char="•"/>
            </a:pPr>
            <a:r>
              <a:rPr lang="uk-UA" sz="2000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Група компаній «Ельфа»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(Виробництво та торгівля косметичною продукцією);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БУДИНОК МЕБЛІВ «</a:t>
            </a:r>
            <a:r>
              <a:rPr lang="ru-RU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ЛЕПЕН</a:t>
            </a: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(Торгівля та виробництво меблів);</a:t>
            </a:r>
          </a:p>
          <a:p>
            <a:pPr>
              <a:buFontTx/>
              <a:buChar char="•"/>
            </a:pPr>
            <a:r>
              <a:rPr lang="uk-UA" b="1" dirty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ПАТ «ЗАПОРІЗЬКИЙ СТАЛЕПРОКАТНИЙ ЗАВОД»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(Виробництво та реалізація металовиробів) </a:t>
            </a:r>
          </a:p>
          <a:p>
            <a:pPr>
              <a:buFontTx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тощо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53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3024" y="1423478"/>
            <a:ext cx="11612393" cy="543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Управлінський та регламентований облік для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виробничих, торгівельних та сервісних підприємств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тому числі вирішення задач планування, бюджетування і фінансового аналізу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Управлінський та регламентований облік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сільскогосподарських підприємств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Управлінський облік </a:t>
            </a: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малого бізнесу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Кадровий облік і розрахунок заробітної плати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Керування інженерними даними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Документообіг бюджетних установ та госпрозрахункових підприємств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Інше</a:t>
            </a:r>
          </a:p>
          <a:p>
            <a:pPr algn="ctr">
              <a:defRPr/>
            </a:pPr>
            <a:endParaRPr lang="uk-UA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/>
          <a:srcRect l="20061" t="20226" r="18423" b="17809"/>
          <a:stretch>
            <a:fillRect/>
          </a:stretch>
        </p:blipFill>
        <p:spPr bwMode="auto">
          <a:xfrm>
            <a:off x="1" y="2"/>
            <a:ext cx="1419724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6400" y="1844675"/>
            <a:ext cx="11233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4550" y="6280152"/>
            <a:ext cx="3527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92088" y="0"/>
            <a:ext cx="10990957" cy="1295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Деякі напрямки автоматизації та навчання індивідуальних та корпоративних клієнтів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що автоматизуємо</a:t>
            </a:r>
            <a:r>
              <a:rPr lang="ru-RU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4795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37" y="1049777"/>
            <a:ext cx="116799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Деякі наші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компанії-партнери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з якими співпрацює Центр Сертифікованого Навчання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при ТОВ «ПРОКОМ»: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Група компаній «1С РАРУС УКРАЇНА»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(більш 30 000 організацій є клієнтами)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Форт-БиТуБи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(серед клієнтів: NOKIA, INDESIT, ELEKTROLUX, телекомпанії ICTV, TNT тощо);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«T.Q.M.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(серед клієнтів: UKRAVIT, KRAFT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Deckensysteme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Abbott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Bayer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ін.);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«CONTO»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(серед клієнтів: ТОВ «ДЦ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Україна»-член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міжнародної корпорації A.S.WATSON GROUP, Міжнародний аеропорт «Бориспіль», ТОВ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Нікомед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Україна», ТОВ «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АТБ-маркет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McDonald's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Ukraine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LTD та ін.)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Умный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кубик»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(серед клієнтів підприємства машинобудування і приладобудування, будівництва,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торівлі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 реклами)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тощо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sz="1600" b="1" dirty="0" smtClean="0"/>
          </a:p>
          <a:p>
            <a:pPr marL="285750" lvl="0" indent="-285750" algn="just">
              <a:buFont typeface="Arial" pitchFamily="34" charset="0"/>
              <a:buChar char="•"/>
            </a:pP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/>
          <a:srcRect l="20061" t="20226" r="18423" b="17809"/>
          <a:stretch>
            <a:fillRect/>
          </a:stretch>
        </p:blipFill>
        <p:spPr bwMode="auto">
          <a:xfrm>
            <a:off x="2" y="2"/>
            <a:ext cx="1485900" cy="95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2205831" y="475539"/>
            <a:ext cx="8424861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«ПРОКОМ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- член «Спілки автоматизаторів бізнесу» України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6400" y="1844675"/>
            <a:ext cx="11233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80000"/>
              </a:lnSpc>
              <a:defRPr/>
            </a:pP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82549" y="1795197"/>
            <a:ext cx="11880851" cy="37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lvl="0" indent="-342900" algn="just">
              <a:buFont typeface="Arial" charset="0"/>
              <a:buChar char="•"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4550" y="6280152"/>
            <a:ext cx="35274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csoprocom.</a:t>
            </a:r>
            <a:r>
              <a:rPr lang="en-US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</a:t>
            </a: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 descr="Картинки по запросу спілка автоматизаторів україн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2844" y="-113566"/>
            <a:ext cx="2104538" cy="119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7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1438" y="2349500"/>
            <a:ext cx="9361487" cy="129540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Сучасні тенденції розвитку </a:t>
            </a:r>
            <a:br>
              <a:rPr lang="uk-UA" sz="44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систем автоматизації </a:t>
            </a:r>
            <a:endParaRPr lang="uk-UA" sz="44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prepod\Pictures\Эмблема прокома маленькая.png"/>
          <p:cNvPicPr>
            <a:picLocks noChangeAspect="1" noChangeArrowheads="1"/>
          </p:cNvPicPr>
          <p:nvPr/>
        </p:nvPicPr>
        <p:blipFill>
          <a:blip r:embed="rId2" cstate="print"/>
          <a:srcRect l="20061" t="20226" r="18423" b="17809"/>
          <a:stretch>
            <a:fillRect/>
          </a:stretch>
        </p:blipFill>
        <p:spPr bwMode="auto">
          <a:xfrm>
            <a:off x="0" y="76200"/>
            <a:ext cx="1440968" cy="7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846638" y="630872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cso.procom.zp.ua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 flipH="1">
            <a:off x="10989682" y="6237313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uk-UA" sz="4000" b="1" dirty="0" smtClean="0">
                <a:solidFill>
                  <a:srgbClr val="8E002F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isturbo.ru/images/myimages/%D0%A1%D1%82%D1%80%D1%83%D0%BA%D1%82%D1%83%D1%80%D0%B0%20ERP%20edit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/>
        </p:blipFill>
        <p:spPr bwMode="auto">
          <a:xfrm>
            <a:off x="2708805" y="4359028"/>
            <a:ext cx="6927073" cy="2359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0" y="26922"/>
            <a:ext cx="8335725" cy="457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ERP системи – вимога сучасного бізнесу</a:t>
            </a:r>
            <a:endParaRPr lang="uk-UA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574" y="457200"/>
            <a:ext cx="12290399" cy="47244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ERP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Enterprise Resource Planning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планування ресурсів підприємства) - організаційна стратегія інтеграції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операцій управління трудовими ресурсами, фінансового менеджменту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управління активами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орієнтована на безперервну оптимізацію ресурсів підприємства за допомогою інтегрованого пакета прикладного ПЗ, яке забезпечує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загальну модель даних і процесів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всіх сфер діяльності.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rgbClr val="641637"/>
                </a:solidFill>
                <a:latin typeface="Times New Roman" pitchFamily="18" charset="0"/>
                <a:cs typeface="Times New Roman" pitchFamily="18" charset="0"/>
              </a:rPr>
              <a:t>ERP-система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конкретний програмний пакет, який реалізує стратегію ERP.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Впровадження ERP-системи вважається необхідною умовою для публічної компанії. ERP-системи, що спочатку впроваджувалися тільки промисловими підприємствами, експлуатуються більшістю великих організацій незалежно від країни, форми власності, галузі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8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8108" y="116632"/>
            <a:ext cx="6480720" cy="361528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Кооперація замість конкуренції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764704"/>
            <a:ext cx="3994878" cy="27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529410" y="764704"/>
            <a:ext cx="672925" cy="504825"/>
          </a:xfrm>
          <a:prstGeom prst="roundRect">
            <a:avLst/>
          </a:prstGeom>
          <a:solidFill>
            <a:srgbClr val="FFD85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9410" y="1340966"/>
            <a:ext cx="672925" cy="504825"/>
          </a:xfrm>
          <a:prstGeom prst="roundRect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29410" y="1917229"/>
            <a:ext cx="672925" cy="504825"/>
          </a:xfrm>
          <a:prstGeom prst="roundRect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29410" y="2493492"/>
            <a:ext cx="672925" cy="503237"/>
          </a:xfrm>
          <a:prstGeom prst="roundRect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9410" y="3076867"/>
            <a:ext cx="672925" cy="50323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706" name="TextBox 14"/>
          <p:cNvSpPr txBox="1">
            <a:spLocks noChangeArrowheads="1"/>
          </p:cNvSpPr>
          <p:nvPr/>
        </p:nvSpPr>
        <p:spPr bwMode="auto">
          <a:xfrm>
            <a:off x="6297561" y="764704"/>
            <a:ext cx="12485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00000"/>
                </a:solidFill>
                <a:latin typeface="Arial" charset="0"/>
                <a:cs typeface="Arial" charset="0"/>
              </a:rPr>
              <a:t>1С</a:t>
            </a:r>
            <a:endParaRPr lang="uk-UA" altLang="ru-RU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07" name="TextBox 15"/>
          <p:cNvSpPr txBox="1">
            <a:spLocks noChangeArrowheads="1"/>
          </p:cNvSpPr>
          <p:nvPr/>
        </p:nvSpPr>
        <p:spPr bwMode="auto">
          <a:xfrm>
            <a:off x="6297561" y="1340967"/>
            <a:ext cx="124850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rgbClr val="C00000"/>
                </a:solidFill>
                <a:latin typeface="Arial" charset="0"/>
                <a:cs typeface="Arial" charset="0"/>
              </a:rPr>
              <a:t>SAP</a:t>
            </a:r>
            <a:endParaRPr lang="uk-UA" altLang="ru-RU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6202335" y="1917229"/>
            <a:ext cx="1780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rgbClr val="C00000"/>
                </a:solidFill>
                <a:latin typeface="Arial" charset="0"/>
                <a:cs typeface="Arial" charset="0"/>
              </a:rPr>
              <a:t>ORACLE</a:t>
            </a:r>
            <a:endParaRPr lang="uk-UA" altLang="ru-RU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6236017" y="3077878"/>
            <a:ext cx="249489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ІНШІ</a:t>
            </a:r>
            <a:endParaRPr lang="uk-UA" altLang="ru-RU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10" name="TextBox 18"/>
          <p:cNvSpPr txBox="1">
            <a:spLocks noChangeArrowheads="1"/>
          </p:cNvSpPr>
          <p:nvPr/>
        </p:nvSpPr>
        <p:spPr bwMode="auto">
          <a:xfrm>
            <a:off x="6202335" y="2492896"/>
            <a:ext cx="325162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IT-Enterprises</a:t>
            </a:r>
            <a:endParaRPr lang="uk-UA" altLang="ru-RU" sz="1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764" y="548680"/>
            <a:ext cx="50518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На ринку України сьогодні існує кілька (4-5) крупних гравців, кожен з яких займає свою галузеву / регіональну нішу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має своїх прихильників. </a:t>
            </a:r>
          </a:p>
          <a:p>
            <a:pPr marL="342900" indent="-342900">
              <a:buFont typeface="Arial" pitchFamily="34" charset="0"/>
              <a:buChar char="•"/>
            </a:pPr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великим рахунком для клієнта в Україні є вибір із таких варіантів:  «1С:Підприємство 8»,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«ВА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Business Automation Software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), «IT-Enterprises», «SAP», ІС-ПРО.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347" y="4369733"/>
            <a:ext cx="11467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Дуже часто на реальному підприємстві доводиться бачити одночасно декілька різних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систем, наприклад, бухгалтерія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ведеться в системі «1С:Підприємство», для планування виробництва використовують «IT-Enterprises», а для контролінга та підготовки звітності інвесторам – SAР.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часі не розділеність,  а інтегрованість.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 flipH="1">
            <a:off x="10989683" y="6237315"/>
            <a:ext cx="1015735" cy="4491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7630" tIns="43815" rIns="87630" bIns="43815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8E00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ru-RU" sz="4000" b="1" dirty="0">
              <a:solidFill>
                <a:srgbClr val="8E00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46638" y="6308725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8E0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cso.procom.zp.ua</a:t>
            </a:r>
            <a:endParaRPr lang="ru-RU" sz="2400" b="1" dirty="0">
              <a:solidFill>
                <a:srgbClr val="8E0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898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1588</Words>
  <Application>Microsoft Office PowerPoint</Application>
  <PresentationFormat>Произвольный</PresentationFormat>
  <Paragraphs>256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TS102895266</vt:lpstr>
      <vt:lpstr>Доповідач:  І.А. Столярчук - к.ф.-м.н., керівник 1С:ЦСН ТОВ «Проком»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Сучасні тенденції розвитку  систем автоматизації </vt:lpstr>
      <vt:lpstr>ERP системи – вимога сучасного бізнесу</vt:lpstr>
      <vt:lpstr>Кооперація замість конкуренції</vt:lpstr>
      <vt:lpstr>Презентация PowerPoint</vt:lpstr>
      <vt:lpstr>Взаємодія роботодавця та випускника</vt:lpstr>
      <vt:lpstr>Презентация PowerPoint</vt:lpstr>
      <vt:lpstr>Презентация PowerPoint</vt:lpstr>
      <vt:lpstr>Презентация PowerPoint</vt:lpstr>
      <vt:lpstr>Професійні компетенції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ЦСН «ПРОКОМ» ТА СФЕРИ ОСВІТИ</dc:title>
  <dc:creator/>
  <cp:lastModifiedBy/>
  <cp:revision>4</cp:revision>
  <dcterms:created xsi:type="dcterms:W3CDTF">2013-09-14T21:51:11Z</dcterms:created>
  <dcterms:modified xsi:type="dcterms:W3CDTF">2018-04-14T20:33:35Z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