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1" r:id="rId2"/>
    <p:sldId id="328" r:id="rId3"/>
    <p:sldId id="269" r:id="rId4"/>
    <p:sldId id="329" r:id="rId5"/>
    <p:sldId id="330" r:id="rId6"/>
    <p:sldId id="332" r:id="rId7"/>
    <p:sldId id="333" r:id="rId8"/>
    <p:sldId id="331" r:id="rId9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Futura PT Book" panose="020B0604020202020204" charset="-5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PT Demi" panose="020B0604020202020204" charset="0"/>
      <p:regular r:id="rId21"/>
    </p:embeddedFont>
    <p:embeddedFont>
      <p:font typeface="Helvetica Neue" panose="020B0604020202020204" charset="-52"/>
      <p:bold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Source Sans Pro" panose="020B0604020202020204" charset="0"/>
      <p:regular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1pPr>
    <a:lvl2pPr marL="0" marR="0" indent="85725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2pPr>
    <a:lvl3pPr marL="0" marR="0" indent="17145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3pPr>
    <a:lvl4pPr marL="0" marR="0" indent="257175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4pPr>
    <a:lvl5pPr marL="0" marR="0" indent="3429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5pPr>
    <a:lvl6pPr marL="0" marR="0" indent="428625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6pPr>
    <a:lvl7pPr marL="0" marR="0" indent="51435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7pPr>
    <a:lvl8pPr marL="0" marR="0" indent="600075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8pPr>
    <a:lvl9pPr marL="0" marR="0" indent="6858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0" b="1" i="0" u="none" strike="noStrike" cap="none" spc="0" normalizeH="0" baseline="21428">
        <a:ln>
          <a:noFill/>
        </a:ln>
        <a:solidFill>
          <a:srgbClr val="1C1C1C"/>
        </a:solidFill>
        <a:effectLst/>
        <a:uFillTx/>
        <a:latin typeface="+mn-lt"/>
        <a:ea typeface="+mn-ea"/>
        <a:cs typeface="+mn-cs"/>
        <a:sym typeface="Source Sans Pro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495" userDrawn="1">
          <p15:clr>
            <a:srgbClr val="A4A3A4"/>
          </p15:clr>
        </p15:guide>
        <p15:guide id="3" pos="719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991" userDrawn="1">
          <p15:clr>
            <a:srgbClr val="A4A3A4"/>
          </p15:clr>
        </p15:guide>
        <p15:guide id="6" pos="3689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52E"/>
    <a:srgbClr val="DE8610"/>
    <a:srgbClr val="E49C54"/>
    <a:srgbClr val="E1A657"/>
    <a:srgbClr val="D47C64"/>
    <a:srgbClr val="F3BE69"/>
    <a:srgbClr val="F9B96B"/>
    <a:srgbClr val="FFD700"/>
    <a:srgbClr val="B175D9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3979" autoAdjust="0"/>
  </p:normalViewPr>
  <p:slideViewPr>
    <p:cSldViewPr snapToGrid="0" snapToObjects="1" showGuides="1">
      <p:cViewPr varScale="1">
        <p:scale>
          <a:sx n="79" d="100"/>
          <a:sy n="79" d="100"/>
        </p:scale>
        <p:origin x="-86" y="-235"/>
      </p:cViewPr>
      <p:guideLst>
        <p:guide orient="horz" pos="482"/>
        <p:guide orient="horz" pos="2160"/>
        <p:guide orient="horz" pos="709"/>
        <p:guide orient="horz" pos="4065"/>
        <p:guide pos="495"/>
        <p:guide pos="7196"/>
        <p:guide pos="3991"/>
        <p:guide pos="36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69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54;&#1073;&#1097;&#1077;&#1077;%20&#1059;&#1062;\&#1056;&#1077;&#1082;&#1083;&#1072;&#1084;&#1072;\&#1044;&#1080;&#1072;&#1075;&#1088;&#1072;&#1084;&#1084;&#1099;%20&#1087;&#1086;%20&#1074;&#1072;&#1082;&#1072;&#1085;&#1089;&#1080;&#1103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0" i="0" baseline="0">
                <a:effectLst/>
              </a:rPr>
              <a:t>Кількість вакансій за останні 30 днів</a:t>
            </a:r>
            <a:endParaRPr lang="uk-UA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241491688538934"/>
          <c:y val="0.19486111111111112"/>
          <c:w val="0.76780730533683295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3AD6E4D-CB22-4D94-81AE-8A04AAC81382}" type="VALUE">
                      <a:rPr lang="en-US" sz="1400"/>
                      <a:pPr/>
                      <a:t>[ЗНАЧЕННЯ]</a:t>
                    </a:fld>
                    <a:endParaRPr lang="uk-UA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66C-4FED-8385-18F412BF14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6CB81C3-93C3-4E18-9797-100E41F07086}" type="VALUE">
                      <a:rPr lang="en-US" sz="1400"/>
                      <a:pPr/>
                      <a:t>[ЗНАЧЕННЯ]</a:t>
                    </a:fld>
                    <a:endParaRPr lang="uk-UA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6C-4FED-8385-18F412BF14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E784D1D-1FA0-4163-8463-BC8315338BF5}" type="VALUE">
                      <a:rPr lang="en-US" sz="1400"/>
                      <a:pPr/>
                      <a:t>[ЗНАЧЕННЯ]</a:t>
                    </a:fld>
                    <a:endParaRPr lang="uk-UA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6C-4FED-8385-18F412BF1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Аркуш1!$C$4:$E$4</c:f>
              <c:strCache>
                <c:ptCount val="3"/>
                <c:pt idx="0">
                  <c:v>work.ua</c:v>
                </c:pt>
                <c:pt idx="1">
                  <c:v>rabota.ua</c:v>
                </c:pt>
                <c:pt idx="2">
                  <c:v>ua.jooble.org</c:v>
                </c:pt>
              </c:strCache>
            </c:strRef>
          </c:cat>
          <c:val>
            <c:numRef>
              <c:f>Аркуш1!$C$5:$E$5</c:f>
              <c:numCache>
                <c:formatCode>General</c:formatCode>
                <c:ptCount val="3"/>
                <c:pt idx="0">
                  <c:v>74</c:v>
                </c:pt>
                <c:pt idx="1">
                  <c:v>129</c:v>
                </c:pt>
                <c:pt idx="2">
                  <c:v>1010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6C-4FED-8385-18F412BF1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311808"/>
        <c:axId val="88779008"/>
      </c:barChart>
      <c:catAx>
        <c:axId val="10431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8779008"/>
        <c:crosses val="autoZero"/>
        <c:auto val="1"/>
        <c:lblAlgn val="ctr"/>
        <c:lblOffset val="100"/>
        <c:noMultiLvlLbl val="0"/>
      </c:catAx>
      <c:valAx>
        <c:axId val="88779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43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8A9B6-F13D-4C74-9736-6373BC0618DB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94E039BA-F0AD-4DB5-9F9B-FBA2F908D4A7}">
      <dgm:prSet phldrT="[Текст]" custT="1"/>
      <dgm:spPr/>
      <dgm:t>
        <a:bodyPr/>
        <a:lstStyle/>
        <a:p>
          <a:r>
            <a:rPr lang="uk-UA" sz="2800" b="1" i="0" noProof="0" dirty="0" smtClean="0"/>
            <a:t>Введення в конфігурування в системі "1C:Підприємство 8". </a:t>
          </a:r>
        </a:p>
        <a:p>
          <a:r>
            <a:rPr lang="uk-UA" sz="2800" b="1" i="0" noProof="0" dirty="0" smtClean="0"/>
            <a:t>Основні об’єкти</a:t>
          </a:r>
          <a:endParaRPr lang="uk-UA" sz="2800" noProof="0" dirty="0"/>
        </a:p>
      </dgm:t>
    </dgm:pt>
    <dgm:pt modelId="{F6D610A6-728A-4DBC-BE78-A5F566A36EF9}" type="parTrans" cxnId="{AC0F7D96-9E39-42D6-99D4-D50BD8A9F49F}">
      <dgm:prSet/>
      <dgm:spPr/>
      <dgm:t>
        <a:bodyPr/>
        <a:lstStyle/>
        <a:p>
          <a:endParaRPr lang="uk-UA"/>
        </a:p>
      </dgm:t>
    </dgm:pt>
    <dgm:pt modelId="{2485F5D1-304D-47EF-9068-3CF7093C3F1D}" type="sibTrans" cxnId="{AC0F7D96-9E39-42D6-99D4-D50BD8A9F49F}">
      <dgm:prSet/>
      <dgm:spPr/>
      <dgm:t>
        <a:bodyPr/>
        <a:lstStyle/>
        <a:p>
          <a:endParaRPr lang="uk-UA"/>
        </a:p>
      </dgm:t>
    </dgm:pt>
    <dgm:pt modelId="{3FC76DC4-FC4F-4D1F-8387-D8B18828B3D0}" type="asst">
      <dgm:prSet phldrT="[Текст]" custT="1"/>
      <dgm:spPr/>
      <dgm:t>
        <a:bodyPr/>
        <a:lstStyle/>
        <a:p>
          <a:r>
            <a:rPr lang="uk-UA" sz="2400" b="1" i="0" noProof="0" dirty="0" smtClean="0"/>
            <a:t>Використання запитів у системі "1С:Підприємство"</a:t>
          </a:r>
          <a:endParaRPr lang="uk-UA" sz="2400" b="1" noProof="0" dirty="0"/>
        </a:p>
      </dgm:t>
    </dgm:pt>
    <dgm:pt modelId="{819A068B-8A1D-409F-88C4-AC1CDF07C1C6}" type="parTrans" cxnId="{8FBA785A-997A-4630-ABB0-8757F52F63B7}">
      <dgm:prSet/>
      <dgm:spPr/>
      <dgm:t>
        <a:bodyPr/>
        <a:lstStyle/>
        <a:p>
          <a:endParaRPr lang="uk-UA"/>
        </a:p>
      </dgm:t>
    </dgm:pt>
    <dgm:pt modelId="{8C1C92F5-4CA7-47DA-A106-3969216D349B}" type="sibTrans" cxnId="{8FBA785A-997A-4630-ABB0-8757F52F63B7}">
      <dgm:prSet/>
      <dgm:spPr/>
      <dgm:t>
        <a:bodyPr/>
        <a:lstStyle/>
        <a:p>
          <a:endParaRPr lang="uk-UA"/>
        </a:p>
      </dgm:t>
    </dgm:pt>
    <dgm:pt modelId="{92E2B33E-CD2B-40FF-AF31-623E63E3939F}" type="asst">
      <dgm:prSet phldrT="[Текст]" custT="1"/>
      <dgm:spPr/>
      <dgm:t>
        <a:bodyPr/>
        <a:lstStyle/>
        <a:p>
          <a:r>
            <a:rPr lang="uk-UA" sz="2400" b="1" i="0" noProof="0" dirty="0" smtClean="0"/>
            <a:t>Розробка звітів в середовищі "1C:Підприємство 8"</a:t>
          </a:r>
          <a:br>
            <a:rPr lang="uk-UA" sz="2400" b="1" i="0" noProof="0" dirty="0" smtClean="0"/>
          </a:br>
          <a:r>
            <a:rPr lang="uk-UA" sz="2400" b="1" i="0" noProof="0" dirty="0" smtClean="0"/>
            <a:t>з використанням системи компонування даних </a:t>
          </a:r>
          <a:endParaRPr lang="uk-UA" sz="2400" noProof="0" dirty="0"/>
        </a:p>
      </dgm:t>
    </dgm:pt>
    <dgm:pt modelId="{2242931B-8AAC-459C-A461-E797012A2308}" type="parTrans" cxnId="{149DBA3C-C9AC-41EE-A860-6EB15874B6F9}">
      <dgm:prSet/>
      <dgm:spPr/>
      <dgm:t>
        <a:bodyPr/>
        <a:lstStyle/>
        <a:p>
          <a:endParaRPr lang="uk-UA"/>
        </a:p>
      </dgm:t>
    </dgm:pt>
    <dgm:pt modelId="{1449B660-D4AC-4BBF-A8B9-C769CD1BDF9F}" type="sibTrans" cxnId="{149DBA3C-C9AC-41EE-A860-6EB15874B6F9}">
      <dgm:prSet/>
      <dgm:spPr/>
      <dgm:t>
        <a:bodyPr/>
        <a:lstStyle/>
        <a:p>
          <a:endParaRPr lang="uk-UA"/>
        </a:p>
      </dgm:t>
    </dgm:pt>
    <dgm:pt modelId="{23EC0764-28EC-4E5C-A950-A0893940FC1E}" type="pres">
      <dgm:prSet presAssocID="{6DB8A9B6-F13D-4C74-9736-6373BC0618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D4FAD58-22F9-4667-9838-D20631A7BAC0}" type="pres">
      <dgm:prSet presAssocID="{94E039BA-F0AD-4DB5-9F9B-FBA2F908D4A7}" presName="hierRoot1" presStyleCnt="0"/>
      <dgm:spPr/>
    </dgm:pt>
    <dgm:pt modelId="{F8601B9B-08E1-4E85-90C8-2CA946605532}" type="pres">
      <dgm:prSet presAssocID="{94E039BA-F0AD-4DB5-9F9B-FBA2F908D4A7}" presName="composite" presStyleCnt="0"/>
      <dgm:spPr/>
    </dgm:pt>
    <dgm:pt modelId="{8C722175-5795-4762-A4A8-F54F6F18265D}" type="pres">
      <dgm:prSet presAssocID="{94E039BA-F0AD-4DB5-9F9B-FBA2F908D4A7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4D16DCC-7BCE-40CB-A789-2970DFA10CD2}" type="pres">
      <dgm:prSet presAssocID="{94E039BA-F0AD-4DB5-9F9B-FBA2F908D4A7}" presName="text" presStyleLbl="revTx" presStyleIdx="0" presStyleCnt="3" custScaleX="193971" custScaleY="119934" custLinFactNeighborX="48025" custLinFactNeighborY="-11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38EF9D-8A2F-4942-9142-161C2859C6FD}" type="pres">
      <dgm:prSet presAssocID="{94E039BA-F0AD-4DB5-9F9B-FBA2F908D4A7}" presName="hierChild2" presStyleCnt="0"/>
      <dgm:spPr/>
    </dgm:pt>
    <dgm:pt modelId="{240F0F5C-FE12-4CCF-8F00-84BB3B689ED5}" type="pres">
      <dgm:prSet presAssocID="{819A068B-8A1D-409F-88C4-AC1CDF07C1C6}" presName="Name10" presStyleLbl="parChTrans1D2" presStyleIdx="0" presStyleCnt="2"/>
      <dgm:spPr/>
      <dgm:t>
        <a:bodyPr/>
        <a:lstStyle/>
        <a:p>
          <a:endParaRPr lang="uk-UA"/>
        </a:p>
      </dgm:t>
    </dgm:pt>
    <dgm:pt modelId="{22EE50F9-1937-4F4C-89AE-3E6D04198E8F}" type="pres">
      <dgm:prSet presAssocID="{3FC76DC4-FC4F-4D1F-8387-D8B18828B3D0}" presName="hierRoot2" presStyleCnt="0"/>
      <dgm:spPr/>
    </dgm:pt>
    <dgm:pt modelId="{17A7A126-4796-49F7-9EB2-C8E135E5348A}" type="pres">
      <dgm:prSet presAssocID="{3FC76DC4-FC4F-4D1F-8387-D8B18828B3D0}" presName="composite2" presStyleCnt="0"/>
      <dgm:spPr/>
    </dgm:pt>
    <dgm:pt modelId="{3E4C58B4-B18C-4B5B-B61B-95FF3A25C727}" type="pres">
      <dgm:prSet presAssocID="{3FC76DC4-FC4F-4D1F-8387-D8B18828B3D0}" presName="image2" presStyleLbl="asst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06CBE0-938D-42CF-80EC-8C55459ACD6D}" type="pres">
      <dgm:prSet presAssocID="{3FC76DC4-FC4F-4D1F-8387-D8B18828B3D0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97468B-4D5A-4F29-B599-1CAA564D0EAE}" type="pres">
      <dgm:prSet presAssocID="{3FC76DC4-FC4F-4D1F-8387-D8B18828B3D0}" presName="hierChild3" presStyleCnt="0"/>
      <dgm:spPr/>
    </dgm:pt>
    <dgm:pt modelId="{D18574FD-F124-4C11-8B61-33CAAFAAA25B}" type="pres">
      <dgm:prSet presAssocID="{2242931B-8AAC-459C-A461-E797012A2308}" presName="Name10" presStyleLbl="parChTrans1D2" presStyleIdx="1" presStyleCnt="2"/>
      <dgm:spPr/>
      <dgm:t>
        <a:bodyPr/>
        <a:lstStyle/>
        <a:p>
          <a:endParaRPr lang="uk-UA"/>
        </a:p>
      </dgm:t>
    </dgm:pt>
    <dgm:pt modelId="{AFADC920-F940-4C3B-85F3-E76AFA9ADBE4}" type="pres">
      <dgm:prSet presAssocID="{92E2B33E-CD2B-40FF-AF31-623E63E3939F}" presName="hierRoot2" presStyleCnt="0"/>
      <dgm:spPr/>
    </dgm:pt>
    <dgm:pt modelId="{86B602A5-7FFD-4249-8757-7DACC8510A66}" type="pres">
      <dgm:prSet presAssocID="{92E2B33E-CD2B-40FF-AF31-623E63E3939F}" presName="composite2" presStyleCnt="0"/>
      <dgm:spPr/>
    </dgm:pt>
    <dgm:pt modelId="{B529F84D-129E-4B08-BFA0-3455E5CF2461}" type="pres">
      <dgm:prSet presAssocID="{92E2B33E-CD2B-40FF-AF31-623E63E3939F}" presName="image2" presStyleLbl="asst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9C87DA-C022-46FB-90F0-B5DEF3EA62A8}" type="pres">
      <dgm:prSet presAssocID="{92E2B33E-CD2B-40FF-AF31-623E63E3939F}" presName="text2" presStyleLbl="revTx" presStyleIdx="2" presStyleCnt="3" custScaleX="165074" custLinFactNeighborX="35380" custLinFactNeighborY="14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DB8F7E-1C21-4F09-AB87-F6BD73AC06C4}" type="pres">
      <dgm:prSet presAssocID="{92E2B33E-CD2B-40FF-AF31-623E63E3939F}" presName="hierChild3" presStyleCnt="0"/>
      <dgm:spPr/>
    </dgm:pt>
  </dgm:ptLst>
  <dgm:cxnLst>
    <dgm:cxn modelId="{33371114-4D6E-48AB-9387-8D214F3E5053}" type="presOf" srcId="{6DB8A9B6-F13D-4C74-9736-6373BC0618DB}" destId="{23EC0764-28EC-4E5C-A950-A0893940FC1E}" srcOrd="0" destOrd="0" presId="urn:microsoft.com/office/officeart/2009/layout/CirclePictureHierarchy"/>
    <dgm:cxn modelId="{D98BE864-0C42-4981-855B-21A5F90AE9D6}" type="presOf" srcId="{92E2B33E-CD2B-40FF-AF31-623E63E3939F}" destId="{8A9C87DA-C022-46FB-90F0-B5DEF3EA62A8}" srcOrd="0" destOrd="0" presId="urn:microsoft.com/office/officeart/2009/layout/CirclePictureHierarchy"/>
    <dgm:cxn modelId="{B5B3293F-1175-421D-8F9D-847BAB329D54}" type="presOf" srcId="{3FC76DC4-FC4F-4D1F-8387-D8B18828B3D0}" destId="{1606CBE0-938D-42CF-80EC-8C55459ACD6D}" srcOrd="0" destOrd="0" presId="urn:microsoft.com/office/officeart/2009/layout/CirclePictureHierarchy"/>
    <dgm:cxn modelId="{03F21A3E-C4B4-4F03-B5DD-43B2F4CE4C5B}" type="presOf" srcId="{819A068B-8A1D-409F-88C4-AC1CDF07C1C6}" destId="{240F0F5C-FE12-4CCF-8F00-84BB3B689ED5}" srcOrd="0" destOrd="0" presId="urn:microsoft.com/office/officeart/2009/layout/CirclePictureHierarchy"/>
    <dgm:cxn modelId="{149DBA3C-C9AC-41EE-A860-6EB15874B6F9}" srcId="{94E039BA-F0AD-4DB5-9F9B-FBA2F908D4A7}" destId="{92E2B33E-CD2B-40FF-AF31-623E63E3939F}" srcOrd="1" destOrd="0" parTransId="{2242931B-8AAC-459C-A461-E797012A2308}" sibTransId="{1449B660-D4AC-4BBF-A8B9-C769CD1BDF9F}"/>
    <dgm:cxn modelId="{8FBA785A-997A-4630-ABB0-8757F52F63B7}" srcId="{94E039BA-F0AD-4DB5-9F9B-FBA2F908D4A7}" destId="{3FC76DC4-FC4F-4D1F-8387-D8B18828B3D0}" srcOrd="0" destOrd="0" parTransId="{819A068B-8A1D-409F-88C4-AC1CDF07C1C6}" sibTransId="{8C1C92F5-4CA7-47DA-A106-3969216D349B}"/>
    <dgm:cxn modelId="{AC0F7D96-9E39-42D6-99D4-D50BD8A9F49F}" srcId="{6DB8A9B6-F13D-4C74-9736-6373BC0618DB}" destId="{94E039BA-F0AD-4DB5-9F9B-FBA2F908D4A7}" srcOrd="0" destOrd="0" parTransId="{F6D610A6-728A-4DBC-BE78-A5F566A36EF9}" sibTransId="{2485F5D1-304D-47EF-9068-3CF7093C3F1D}"/>
    <dgm:cxn modelId="{736601FE-A3DF-4400-AEBF-BAEE4F4B2C78}" type="presOf" srcId="{94E039BA-F0AD-4DB5-9F9B-FBA2F908D4A7}" destId="{74D16DCC-7BCE-40CB-A789-2970DFA10CD2}" srcOrd="0" destOrd="0" presId="urn:microsoft.com/office/officeart/2009/layout/CirclePictureHierarchy"/>
    <dgm:cxn modelId="{5C2A1C27-B638-4B72-A8C1-400DF48679E4}" type="presOf" srcId="{2242931B-8AAC-459C-A461-E797012A2308}" destId="{D18574FD-F124-4C11-8B61-33CAAFAAA25B}" srcOrd="0" destOrd="0" presId="urn:microsoft.com/office/officeart/2009/layout/CirclePictureHierarchy"/>
    <dgm:cxn modelId="{29E646E1-4E09-4BEC-806F-BC506E6FED3C}" type="presParOf" srcId="{23EC0764-28EC-4E5C-A950-A0893940FC1E}" destId="{4D4FAD58-22F9-4667-9838-D20631A7BAC0}" srcOrd="0" destOrd="0" presId="urn:microsoft.com/office/officeart/2009/layout/CirclePictureHierarchy"/>
    <dgm:cxn modelId="{A433C334-C013-4146-AC3B-5B92AD44A14B}" type="presParOf" srcId="{4D4FAD58-22F9-4667-9838-D20631A7BAC0}" destId="{F8601B9B-08E1-4E85-90C8-2CA946605532}" srcOrd="0" destOrd="0" presId="urn:microsoft.com/office/officeart/2009/layout/CirclePictureHierarchy"/>
    <dgm:cxn modelId="{E676E494-40C4-40C9-A050-85A52CD4CF0F}" type="presParOf" srcId="{F8601B9B-08E1-4E85-90C8-2CA946605532}" destId="{8C722175-5795-4762-A4A8-F54F6F18265D}" srcOrd="0" destOrd="0" presId="urn:microsoft.com/office/officeart/2009/layout/CirclePictureHierarchy"/>
    <dgm:cxn modelId="{D1057638-11C6-4DF3-9E55-7641C62E37E2}" type="presParOf" srcId="{F8601B9B-08E1-4E85-90C8-2CA946605532}" destId="{74D16DCC-7BCE-40CB-A789-2970DFA10CD2}" srcOrd="1" destOrd="0" presId="urn:microsoft.com/office/officeart/2009/layout/CirclePictureHierarchy"/>
    <dgm:cxn modelId="{9A8AD6E6-42F8-49BD-9160-B75EF2C444FB}" type="presParOf" srcId="{4D4FAD58-22F9-4667-9838-D20631A7BAC0}" destId="{0C38EF9D-8A2F-4942-9142-161C2859C6FD}" srcOrd="1" destOrd="0" presId="urn:microsoft.com/office/officeart/2009/layout/CirclePictureHierarchy"/>
    <dgm:cxn modelId="{8C27A210-BD81-4940-8CA7-78B339B98156}" type="presParOf" srcId="{0C38EF9D-8A2F-4942-9142-161C2859C6FD}" destId="{240F0F5C-FE12-4CCF-8F00-84BB3B689ED5}" srcOrd="0" destOrd="0" presId="urn:microsoft.com/office/officeart/2009/layout/CirclePictureHierarchy"/>
    <dgm:cxn modelId="{DAFF0716-C327-40CB-961E-A6566F25DE7C}" type="presParOf" srcId="{0C38EF9D-8A2F-4942-9142-161C2859C6FD}" destId="{22EE50F9-1937-4F4C-89AE-3E6D04198E8F}" srcOrd="1" destOrd="0" presId="urn:microsoft.com/office/officeart/2009/layout/CirclePictureHierarchy"/>
    <dgm:cxn modelId="{A58C5CB1-8746-4941-B239-84E9331525FC}" type="presParOf" srcId="{22EE50F9-1937-4F4C-89AE-3E6D04198E8F}" destId="{17A7A126-4796-49F7-9EB2-C8E135E5348A}" srcOrd="0" destOrd="0" presId="urn:microsoft.com/office/officeart/2009/layout/CirclePictureHierarchy"/>
    <dgm:cxn modelId="{A6678136-6AC8-4290-95ED-8F193EB43497}" type="presParOf" srcId="{17A7A126-4796-49F7-9EB2-C8E135E5348A}" destId="{3E4C58B4-B18C-4B5B-B61B-95FF3A25C727}" srcOrd="0" destOrd="0" presId="urn:microsoft.com/office/officeart/2009/layout/CirclePictureHierarchy"/>
    <dgm:cxn modelId="{0D4BC1B4-EFE1-4A29-B201-39424558137E}" type="presParOf" srcId="{17A7A126-4796-49F7-9EB2-C8E135E5348A}" destId="{1606CBE0-938D-42CF-80EC-8C55459ACD6D}" srcOrd="1" destOrd="0" presId="urn:microsoft.com/office/officeart/2009/layout/CirclePictureHierarchy"/>
    <dgm:cxn modelId="{F8625CDA-A55C-423E-9B76-5F91C77FCFDA}" type="presParOf" srcId="{22EE50F9-1937-4F4C-89AE-3E6D04198E8F}" destId="{9C97468B-4D5A-4F29-B599-1CAA564D0EAE}" srcOrd="1" destOrd="0" presId="urn:microsoft.com/office/officeart/2009/layout/CirclePictureHierarchy"/>
    <dgm:cxn modelId="{62F92C3A-6608-4FE5-AA9D-B866DF7F62B9}" type="presParOf" srcId="{0C38EF9D-8A2F-4942-9142-161C2859C6FD}" destId="{D18574FD-F124-4C11-8B61-33CAAFAAA25B}" srcOrd="2" destOrd="0" presId="urn:microsoft.com/office/officeart/2009/layout/CirclePictureHierarchy"/>
    <dgm:cxn modelId="{25F5539A-5E8B-43CE-8421-2831608366EA}" type="presParOf" srcId="{0C38EF9D-8A2F-4942-9142-161C2859C6FD}" destId="{AFADC920-F940-4C3B-85F3-E76AFA9ADBE4}" srcOrd="3" destOrd="0" presId="urn:microsoft.com/office/officeart/2009/layout/CirclePictureHierarchy"/>
    <dgm:cxn modelId="{0F30E63F-2F8B-49E2-A4F3-6A717632D024}" type="presParOf" srcId="{AFADC920-F940-4C3B-85F3-E76AFA9ADBE4}" destId="{86B602A5-7FFD-4249-8757-7DACC8510A66}" srcOrd="0" destOrd="0" presId="urn:microsoft.com/office/officeart/2009/layout/CirclePictureHierarchy"/>
    <dgm:cxn modelId="{1AFBEAF3-26C9-4222-8D2F-020168B06E16}" type="presParOf" srcId="{86B602A5-7FFD-4249-8757-7DACC8510A66}" destId="{B529F84D-129E-4B08-BFA0-3455E5CF2461}" srcOrd="0" destOrd="0" presId="urn:microsoft.com/office/officeart/2009/layout/CirclePictureHierarchy"/>
    <dgm:cxn modelId="{389C7FEF-7D69-464B-A4DC-8DBB0674D491}" type="presParOf" srcId="{86B602A5-7FFD-4249-8757-7DACC8510A66}" destId="{8A9C87DA-C022-46FB-90F0-B5DEF3EA62A8}" srcOrd="1" destOrd="0" presId="urn:microsoft.com/office/officeart/2009/layout/CirclePictureHierarchy"/>
    <dgm:cxn modelId="{4A6FE55B-81E3-4CCC-B9B5-47A6F6BD472F}" type="presParOf" srcId="{AFADC920-F940-4C3B-85F3-E76AFA9ADBE4}" destId="{C8DB8F7E-1C21-4F09-AB87-F6BD73AC06C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574FD-F124-4C11-8B61-33CAAFAAA25B}">
      <dsp:nvSpPr>
        <dsp:cNvPr id="0" name=""/>
        <dsp:cNvSpPr/>
      </dsp:nvSpPr>
      <dsp:spPr>
        <a:xfrm>
          <a:off x="4082543" y="1979523"/>
          <a:ext cx="2636043" cy="732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88"/>
              </a:lnTo>
              <a:lnTo>
                <a:pt x="2636043" y="454788"/>
              </a:lnTo>
              <a:lnTo>
                <a:pt x="2636043" y="7324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F0F5C-FE12-4CCF-8F00-84BB3B689ED5}">
      <dsp:nvSpPr>
        <dsp:cNvPr id="0" name=""/>
        <dsp:cNvSpPr/>
      </dsp:nvSpPr>
      <dsp:spPr>
        <a:xfrm>
          <a:off x="1831639" y="1979523"/>
          <a:ext cx="2250903" cy="732455"/>
        </a:xfrm>
        <a:custGeom>
          <a:avLst/>
          <a:gdLst/>
          <a:ahLst/>
          <a:cxnLst/>
          <a:rect l="0" t="0" r="0" b="0"/>
          <a:pathLst>
            <a:path>
              <a:moveTo>
                <a:pt x="2250903" y="0"/>
              </a:moveTo>
              <a:lnTo>
                <a:pt x="2250903" y="454788"/>
              </a:lnTo>
              <a:lnTo>
                <a:pt x="0" y="454788"/>
              </a:lnTo>
              <a:lnTo>
                <a:pt x="0" y="7324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2175-5795-4762-A4A8-F54F6F18265D}">
      <dsp:nvSpPr>
        <dsp:cNvPr id="0" name=""/>
        <dsp:cNvSpPr/>
      </dsp:nvSpPr>
      <dsp:spPr>
        <a:xfrm>
          <a:off x="3194007" y="202452"/>
          <a:ext cx="1777071" cy="1777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16DCC-7BCE-40CB-A789-2970DFA10CD2}">
      <dsp:nvSpPr>
        <dsp:cNvPr id="0" name=""/>
        <dsp:cNvSpPr/>
      </dsp:nvSpPr>
      <dsp:spPr>
        <a:xfrm>
          <a:off x="4998788" y="8"/>
          <a:ext cx="5170505" cy="213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/>
            <a:t>Введення в конфігурування в системі "1C:Підприємство 8". 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/>
            <a:t>Основні об’єкти</a:t>
          </a:r>
          <a:endParaRPr lang="uk-UA" sz="2800" kern="1200" noProof="0" dirty="0"/>
        </a:p>
      </dsp:txBody>
      <dsp:txXfrm>
        <a:off x="4998788" y="8"/>
        <a:ext cx="5170505" cy="2131313"/>
      </dsp:txXfrm>
    </dsp:sp>
    <dsp:sp modelId="{3E4C58B4-B18C-4B5B-B61B-95FF3A25C727}">
      <dsp:nvSpPr>
        <dsp:cNvPr id="0" name=""/>
        <dsp:cNvSpPr/>
      </dsp:nvSpPr>
      <dsp:spPr>
        <a:xfrm>
          <a:off x="943104" y="2711979"/>
          <a:ext cx="1777071" cy="1777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6CBE0-938D-42CF-80EC-8C55459ACD6D}">
      <dsp:nvSpPr>
        <dsp:cNvPr id="0" name=""/>
        <dsp:cNvSpPr/>
      </dsp:nvSpPr>
      <dsp:spPr>
        <a:xfrm>
          <a:off x="2720175" y="2707536"/>
          <a:ext cx="2665607" cy="177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/>
            <a:t>Використання запитів у системі "1С:Підприємство"</a:t>
          </a:r>
          <a:endParaRPr lang="uk-UA" sz="2400" b="1" kern="1200" noProof="0" dirty="0"/>
        </a:p>
      </dsp:txBody>
      <dsp:txXfrm>
        <a:off x="2720175" y="2707536"/>
        <a:ext cx="2665607" cy="1777071"/>
      </dsp:txXfrm>
    </dsp:sp>
    <dsp:sp modelId="{B529F84D-129E-4B08-BFA0-3455E5CF2461}">
      <dsp:nvSpPr>
        <dsp:cNvPr id="0" name=""/>
        <dsp:cNvSpPr/>
      </dsp:nvSpPr>
      <dsp:spPr>
        <a:xfrm>
          <a:off x="5830051" y="2711979"/>
          <a:ext cx="1777071" cy="1777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C87DA-C022-46FB-90F0-B5DEF3EA62A8}">
      <dsp:nvSpPr>
        <dsp:cNvPr id="0" name=""/>
        <dsp:cNvSpPr/>
      </dsp:nvSpPr>
      <dsp:spPr>
        <a:xfrm>
          <a:off x="7682905" y="2732868"/>
          <a:ext cx="4400224" cy="177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/>
            <a:t>Розробка звітів в середовищі "1C:Підприємство 8"</a:t>
          </a:r>
          <a:br>
            <a:rPr lang="uk-UA" sz="2400" b="1" i="0" kern="1200" noProof="0" dirty="0" smtClean="0"/>
          </a:br>
          <a:r>
            <a:rPr lang="uk-UA" sz="2400" b="1" i="0" kern="1200" noProof="0" dirty="0" smtClean="0"/>
            <a:t>з використанням системи компонування даних </a:t>
          </a:r>
          <a:endParaRPr lang="uk-UA" sz="2400" kern="1200" noProof="0" dirty="0"/>
        </a:p>
      </dsp:txBody>
      <dsp:txXfrm>
        <a:off x="7682905" y="2732868"/>
        <a:ext cx="4400224" cy="177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94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Futura PT" panose="020B0502020204020303" pitchFamily="34" charset="-52"/>
        <a:ea typeface="Futura PT" panose="020B0502020204020303" pitchFamily="34" charset="-52"/>
        <a:cs typeface="Futura PT" panose="020B0502020204020303" pitchFamily="34" charset="-52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736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61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0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0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42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Bg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3" y="378046"/>
            <a:ext cx="715313" cy="427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45" y="5659537"/>
            <a:ext cx="1815061" cy="1065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52" y="-858330"/>
            <a:ext cx="2431917" cy="16554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Light Bg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4" y="2019029"/>
            <a:ext cx="1291159" cy="966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3" y="5896151"/>
            <a:ext cx="1201476" cy="571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55">
            <a:off x="10462997" y="-166563"/>
            <a:ext cx="2331739" cy="2024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3" y="378046"/>
            <a:ext cx="715313" cy="4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0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Light Bg Master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53" y="6058079"/>
            <a:ext cx="679193" cy="5083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63" y="-999838"/>
            <a:ext cx="1845212" cy="1546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24" y="108896"/>
            <a:ext cx="2937952" cy="1999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3" y="378046"/>
            <a:ext cx="715313" cy="4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8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Light Bg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35" y="5631092"/>
            <a:ext cx="1171152" cy="878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7114">
            <a:off x="7980573" y="-1280448"/>
            <a:ext cx="1439860" cy="1908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3" y="378046"/>
            <a:ext cx="715313" cy="4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49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Light Bg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9" y="6135947"/>
            <a:ext cx="1567443" cy="1066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01" y="5634899"/>
            <a:ext cx="422520" cy="316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55" y="-786064"/>
            <a:ext cx="2531224" cy="2197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3" y="378046"/>
            <a:ext cx="715313" cy="4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4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02A8-9935-43BE-936D-943169608636}" type="datetime1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9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1" i="0" u="none" strike="noStrike" cap="none" spc="0" baseline="0">
          <a:ln>
            <a:noFill/>
          </a:ln>
          <a:solidFill>
            <a:srgbClr val="9D9D9D"/>
          </a:solidFill>
          <a:uFillTx/>
          <a:latin typeface="+mn-lt"/>
          <a:ea typeface="+mn-ea"/>
          <a:cs typeface="+mn-cs"/>
          <a:sym typeface="Source Sans Pro"/>
        </a:defRPr>
      </a:lvl9pPr>
    </p:titleStyle>
    <p:bodyStyle>
      <a:lvl1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3335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2667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40005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5334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rgbClr val="1C1C1C"/>
          </a:solidFill>
          <a:uFillTx/>
          <a:latin typeface="+mn-lt"/>
          <a:ea typeface="+mn-ea"/>
          <a:cs typeface="+mn-cs"/>
          <a:sym typeface="Source Sans Pro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85725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17145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257175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428625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51435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600075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6" y="316116"/>
            <a:ext cx="1639726" cy="111703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372015" y="1577319"/>
            <a:ext cx="9548949" cy="346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Курси для програмістів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платформах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«1С:Підприємство 8.3» та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BAF (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Automation Framework</a:t>
            </a:r>
            <a:r>
              <a:rPr lang="uk-UA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 ТОВ «ПРОКОМ»</a:t>
            </a:r>
            <a:endParaRPr lang="uk-UA" sz="5400" dirty="0">
              <a:solidFill>
                <a:schemeClr val="tx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Website"/>
          <p:cNvSpPr txBox="1"/>
          <p:nvPr/>
        </p:nvSpPr>
        <p:spPr>
          <a:xfrm>
            <a:off x="2564402" y="6234237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ur Staff &amp; Team"/>
          <p:cNvSpPr txBox="1"/>
          <p:nvPr/>
        </p:nvSpPr>
        <p:spPr>
          <a:xfrm>
            <a:off x="3432809" y="409702"/>
            <a:ext cx="5290457" cy="45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>
              <a:defRPr sz="7000" baseline="0">
                <a:solidFill>
                  <a:srgbClr val="9D9D9D"/>
                </a:solidFill>
              </a:defRPr>
            </a:pPr>
            <a:r>
              <a:rPr lang="uk-UA" sz="2625" b="0" dirty="0" smtClean="0">
                <a:solidFill>
                  <a:schemeClr val="tx1">
                    <a:lumMod val="75000"/>
                  </a:schemeClr>
                </a:solidFill>
                <a:latin typeface="Futura PT Demi" panose="020B0702020204020303" pitchFamily="34" charset="0"/>
              </a:rPr>
              <a:t>Курси для програмістів-початківців</a:t>
            </a:r>
            <a:endParaRPr lang="uk-UA" sz="2625" b="0" dirty="0">
              <a:solidFill>
                <a:schemeClr val="tx1">
                  <a:lumMod val="75000"/>
                </a:schemeClr>
              </a:solidFill>
              <a:latin typeface="Futura PT Demi" panose="020B0702020204020303" pitchFamily="34" charset="0"/>
            </a:endParaRPr>
          </a:p>
        </p:txBody>
      </p:sp>
      <p:sp>
        <p:nvSpPr>
          <p:cNvPr id="7" name="Website"/>
          <p:cNvSpPr txBox="1"/>
          <p:nvPr/>
        </p:nvSpPr>
        <p:spPr>
          <a:xfrm>
            <a:off x="2564402" y="6234237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"/>
            <a:ext cx="1641243" cy="1145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5" y="316116"/>
            <a:ext cx="1836997" cy="125142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6848089"/>
              </p:ext>
            </p:extLst>
          </p:nvPr>
        </p:nvGraphicFramePr>
        <p:xfrm>
          <a:off x="0" y="1587584"/>
          <a:ext cx="12083143" cy="45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 rot="10800000" flipV="1">
            <a:off x="3866604" y="2397900"/>
            <a:ext cx="666206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10953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spc="0" normalizeH="0" baseline="21428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rial Narrow" panose="020B0606020202030204" pitchFamily="34" charset="0"/>
                <a:sym typeface="Source Sans Pro"/>
              </a:rPr>
              <a:t>1</a:t>
            </a:r>
            <a:endParaRPr kumimoji="0" lang="uk-UA" sz="7200" b="1" i="0" u="none" strike="noStrike" cap="none" spc="0" normalizeH="0" baseline="21428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Arial Narrow" panose="020B0606020202030204" pitchFamily="34" charset="0"/>
              <a:sym typeface="Source Sans Pro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462445" y="5015680"/>
            <a:ext cx="1333006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10953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spc="0" normalizeH="0" baseline="21428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rial Narrow" panose="020B0606020202030204" pitchFamily="34" charset="0"/>
                <a:sym typeface="Source Sans Pro"/>
              </a:rPr>
              <a:t>2.1</a:t>
            </a:r>
            <a:endParaRPr kumimoji="0" lang="uk-UA" sz="6000" b="1" i="0" u="none" strike="noStrike" cap="none" spc="0" normalizeH="0" baseline="21428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Arial Narrow" panose="020B0606020202030204" pitchFamily="34" charset="0"/>
              <a:sym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6356663" y="5015680"/>
            <a:ext cx="1333006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10953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spc="0" normalizeH="0" baseline="21428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rial Narrow" panose="020B0606020202030204" pitchFamily="34" charset="0"/>
                <a:sym typeface="Source Sans Pro"/>
              </a:rPr>
              <a:t>2.2</a:t>
            </a:r>
            <a:endParaRPr kumimoji="0" lang="uk-UA" sz="6000" b="1" i="0" u="none" strike="noStrike" cap="none" spc="0" normalizeH="0" baseline="21428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Arial Narrow" panose="020B060602020203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07790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081" y="1343328"/>
            <a:ext cx="6291359" cy="4619654"/>
          </a:xfrm>
          <a:prstGeom prst="rect">
            <a:avLst/>
          </a:prstGeom>
        </p:spPr>
      </p:pic>
      <p:sp>
        <p:nvSpPr>
          <p:cNvPr id="25" name="Our Staff &amp; Team"/>
          <p:cNvSpPr txBox="1"/>
          <p:nvPr/>
        </p:nvSpPr>
        <p:spPr>
          <a:xfrm>
            <a:off x="1" y="68580"/>
            <a:ext cx="12192000" cy="128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lvl="0" algn="ctr"/>
            <a:r>
              <a:rPr lang="uk-UA" sz="4000" dirty="0" smtClean="0">
                <a:solidFill>
                  <a:srgbClr val="DE8610"/>
                </a:solidFill>
              </a:rPr>
              <a:t>СТАРТОВИЙ </a:t>
            </a:r>
            <a:r>
              <a:rPr lang="uk-UA" sz="4000" dirty="0" smtClean="0">
                <a:solidFill>
                  <a:srgbClr val="EEA52E"/>
                </a:solidFill>
              </a:rPr>
              <a:t>КУРС: </a:t>
            </a:r>
          </a:p>
          <a:p>
            <a:pPr lvl="0" algn="ctr"/>
            <a:r>
              <a:rPr lang="uk-UA" sz="4000" dirty="0" smtClean="0">
                <a:solidFill>
                  <a:schemeClr val="tx1">
                    <a:lumMod val="75000"/>
                  </a:schemeClr>
                </a:solidFill>
              </a:rPr>
              <a:t>Введення </a:t>
            </a:r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в конфігурування в системі "1C:Підприємство 8". </a:t>
            </a:r>
          </a:p>
          <a:p>
            <a:pPr lvl="0" algn="ctr"/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Основні об’єкти</a:t>
            </a:r>
          </a:p>
        </p:txBody>
      </p:sp>
      <p:sp>
        <p:nvSpPr>
          <p:cNvPr id="26" name="10_2019…"/>
          <p:cNvSpPr txBox="1"/>
          <p:nvPr/>
        </p:nvSpPr>
        <p:spPr>
          <a:xfrm>
            <a:off x="4679879" y="1248034"/>
            <a:ext cx="7512122" cy="518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>
              <a:lnSpc>
                <a:spcPct val="150000"/>
              </a:lnSpc>
              <a:defRPr sz="3200" baseline="0"/>
            </a:pPr>
            <a:r>
              <a:rPr lang="uk-UA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Після курсу </a:t>
            </a:r>
            <a:r>
              <a:rPr lang="uk-UA" sz="240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слухач:</a:t>
            </a:r>
            <a:endParaRPr lang="uk-UA" sz="24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має чітке </a:t>
            </a:r>
            <a:r>
              <a:rPr lang="uk-UA" sz="2400" b="0" baseline="0" dirty="0" smtClean="0"/>
              <a:t>уявлення про основні об'єкти, типи даних і механізми систем «1С:Підприємство 8» та BAF; </a:t>
            </a: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baseline="0" dirty="0" smtClean="0"/>
              <a:t>володіє базовими навичками конфігурування (візуальна розробка) та адміністрування в системі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володіє</a:t>
            </a:r>
            <a:r>
              <a:rPr lang="uk-UA" sz="2400" b="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азами програмування на вбудованій мові та мові запитів</a:t>
            </a:r>
            <a:r>
              <a:rPr lang="uk-UA" sz="2400" b="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(об’єктна та таблична модель).</a:t>
            </a:r>
            <a:endParaRPr lang="uk-UA" sz="2400" b="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 sz="3200" baseline="0"/>
            </a:pPr>
            <a:r>
              <a:rPr lang="uk-UA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Що отримує слухач?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b="0" dirty="0" smtClean="0"/>
              <a:t>сертифікований методичний посібник;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b="0" dirty="0" smtClean="0"/>
              <a:t>свідоцтво єдиного зразка від Спілки Автоматизаторів Бізнесу;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b="0" dirty="0" smtClean="0"/>
              <a:t>методичні матеріали, розроблені викладачами ЦСН;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b="0" dirty="0" smtClean="0"/>
              <a:t>безкоштовну можливість пройти тестування «Професіонал» з отриманням сертифікату.</a:t>
            </a:r>
            <a:endParaRPr lang="uk-UA" sz="32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"/>
            <a:ext cx="1641243" cy="1145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6" y="91901"/>
            <a:ext cx="1836997" cy="1251427"/>
          </a:xfrm>
          <a:prstGeom prst="rect">
            <a:avLst/>
          </a:prstGeom>
        </p:spPr>
      </p:pic>
      <p:sp>
        <p:nvSpPr>
          <p:cNvPr id="9" name="Website"/>
          <p:cNvSpPr txBox="1"/>
          <p:nvPr/>
        </p:nvSpPr>
        <p:spPr>
          <a:xfrm>
            <a:off x="2564402" y="6325991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_2019…"/>
          <p:cNvSpPr txBox="1"/>
          <p:nvPr/>
        </p:nvSpPr>
        <p:spPr>
          <a:xfrm>
            <a:off x="936124" y="1307715"/>
            <a:ext cx="7512122" cy="488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>
              <a:lnSpc>
                <a:spcPct val="150000"/>
              </a:lnSpc>
              <a:defRPr sz="3200" baseline="0"/>
            </a:pPr>
            <a:r>
              <a:rPr lang="uk-UA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Формати</a:t>
            </a:r>
            <a:r>
              <a:rPr lang="uk-UA" sz="2400" baseline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40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та вартість </a:t>
            </a:r>
            <a:r>
              <a:rPr lang="uk-UA" sz="2400" baseline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курсу:</a:t>
            </a:r>
            <a:endParaRPr lang="uk-UA" sz="24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>
              <a:defRPr sz="3200" baseline="0"/>
            </a:pPr>
            <a:r>
              <a:rPr lang="uk-UA" sz="2000" baseline="0" smtClean="0">
                <a:solidFill>
                  <a:srgbClr val="C00000"/>
                </a:solidFill>
              </a:rPr>
              <a:t>(</a:t>
            </a:r>
            <a:r>
              <a:rPr lang="uk-UA" sz="2000" baseline="0" dirty="0">
                <a:solidFill>
                  <a:srgbClr val="C00000"/>
                </a:solidFill>
              </a:rPr>
              <a:t>на період карантину знижка 25%).</a:t>
            </a:r>
            <a:endParaRPr lang="uk-UA" sz="20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 sz="3200" baseline="0"/>
            </a:pPr>
            <a:r>
              <a:rPr lang="uk-UA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Тривалість та графіки: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3200" baseline="0"/>
            </a:pPr>
            <a:r>
              <a:rPr lang="uk-UA" sz="2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53 академічні години або 40 астрономічних</a:t>
            </a:r>
            <a:r>
              <a:rPr lang="uk-UA" sz="200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годин.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3200" baseline="0"/>
            </a:pPr>
            <a:r>
              <a:rPr lang="uk-UA" sz="200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Денна, вечірня форми навчання, групи вихідного дня.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3200" baseline="0"/>
            </a:pPr>
            <a:r>
              <a:rPr lang="uk-UA" sz="200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Графік підбирає адміністратор з урахуванням побажань слухача.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3200" baseline="0"/>
            </a:pPr>
            <a:r>
              <a:rPr lang="uk-UA" sz="200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При стандартному графіку навчання (2-3 заняття на тиждень) курс можна пройти за 1-1,5 місяці.</a:t>
            </a:r>
          </a:p>
          <a:p>
            <a:pPr>
              <a:lnSpc>
                <a:spcPct val="150000"/>
              </a:lnSpc>
              <a:defRPr sz="3200" baseline="0"/>
            </a:pPr>
            <a:r>
              <a:rPr lang="uk-UA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План курсу та детальна </a:t>
            </a:r>
            <a:r>
              <a:rPr lang="uk-UA" sz="2400" dirty="0" smtClean="0">
                <a:solidFill>
                  <a:srgbClr val="C00000"/>
                </a:solidFill>
              </a:rPr>
              <a:t>інформація про цей та інші курси </a:t>
            </a:r>
            <a:r>
              <a:rPr lang="uk-UA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на нашому сайті</a:t>
            </a:r>
            <a:r>
              <a:rPr lang="ru-RU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:</a:t>
            </a:r>
            <a:endParaRPr lang="uk-UA" sz="24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"/>
            <a:ext cx="1641243" cy="1145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7" y="91901"/>
            <a:ext cx="1526214" cy="1039711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710088" y="222073"/>
            <a:ext cx="878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dirty="0">
                <a:solidFill>
                  <a:srgbClr val="DE8610"/>
                </a:solidFill>
              </a:rPr>
              <a:t>СТАРТОВИЙ </a:t>
            </a:r>
            <a:r>
              <a:rPr lang="uk-UA" sz="4000" dirty="0">
                <a:solidFill>
                  <a:srgbClr val="EEA52E"/>
                </a:solidFill>
              </a:rPr>
              <a:t>КУРС: </a:t>
            </a:r>
          </a:p>
          <a:p>
            <a:pPr lvl="0" algn="ctr"/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Введення в конфігурування в системі "1C:Підприємство 8". </a:t>
            </a:r>
          </a:p>
          <a:p>
            <a:pPr lvl="0" algn="ctr"/>
            <a:r>
              <a:rPr lang="uk-UA" sz="4000" dirty="0">
                <a:solidFill>
                  <a:schemeClr val="tx1">
                    <a:lumMod val="75000"/>
                  </a:schemeClr>
                </a:solidFill>
              </a:rPr>
              <a:t>Основні об’єкти</a:t>
            </a:r>
          </a:p>
        </p:txBody>
      </p:sp>
      <p:sp>
        <p:nvSpPr>
          <p:cNvPr id="8" name="Website"/>
          <p:cNvSpPr txBox="1"/>
          <p:nvPr/>
        </p:nvSpPr>
        <p:spPr>
          <a:xfrm>
            <a:off x="1420976" y="5928176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20" y="1191413"/>
            <a:ext cx="4453788" cy="41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7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ur Staff &amp; Team"/>
          <p:cNvSpPr txBox="1"/>
          <p:nvPr/>
        </p:nvSpPr>
        <p:spPr>
          <a:xfrm>
            <a:off x="1" y="468690"/>
            <a:ext cx="12192000" cy="48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/>
            <a:r>
              <a:rPr lang="uk-UA" sz="2800" baseline="0" dirty="0" smtClean="0">
                <a:solidFill>
                  <a:srgbClr val="C00000"/>
                </a:solidFill>
              </a:rPr>
              <a:t>Як організовано </a:t>
            </a:r>
            <a:r>
              <a:rPr lang="en-US" sz="2800" baseline="0" dirty="0" smtClean="0">
                <a:solidFill>
                  <a:srgbClr val="C00000"/>
                </a:solidFill>
              </a:rPr>
              <a:t>online</a:t>
            </a:r>
            <a:r>
              <a:rPr lang="uk-UA" sz="2800" baseline="0" dirty="0" smtClean="0">
                <a:solidFill>
                  <a:srgbClr val="C00000"/>
                </a:solidFill>
              </a:rPr>
              <a:t> </a:t>
            </a:r>
            <a:r>
              <a:rPr lang="uk-UA" sz="2800" baseline="0" dirty="0">
                <a:solidFill>
                  <a:srgbClr val="C00000"/>
                </a:solidFill>
              </a:rPr>
              <a:t>навчання в ЦСН </a:t>
            </a:r>
            <a:r>
              <a:rPr lang="uk-UA" sz="2800" baseline="0" dirty="0" smtClean="0">
                <a:solidFill>
                  <a:srgbClr val="C00000"/>
                </a:solidFill>
              </a:rPr>
              <a:t>ПРОКОМ?</a:t>
            </a:r>
            <a:endParaRPr lang="uk-UA" sz="28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10_2019…"/>
          <p:cNvSpPr txBox="1"/>
          <p:nvPr/>
        </p:nvSpPr>
        <p:spPr>
          <a:xfrm>
            <a:off x="3137836" y="1159316"/>
            <a:ext cx="9054164" cy="485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навчання </a:t>
            </a:r>
            <a:r>
              <a:rPr lang="uk-UA" sz="2400" b="0" dirty="0">
                <a:solidFill>
                  <a:srgbClr val="C00000"/>
                </a:solidFill>
              </a:rPr>
              <a:t>тільки в міні-групах 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(3-6 осіб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);</a:t>
            </a:r>
            <a:endParaRPr lang="uk-UA" sz="2400" b="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основний </a:t>
            </a:r>
            <a:r>
              <a:rPr lang="uk-UA" sz="2400" b="0" dirty="0">
                <a:solidFill>
                  <a:srgbClr val="C00000"/>
                </a:solidFill>
              </a:rPr>
              <a:t>акцент на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формування навичок </a:t>
            </a:r>
            <a:r>
              <a:rPr lang="uk-UA" sz="2400" b="0" dirty="0">
                <a:solidFill>
                  <a:srgbClr val="C00000"/>
                </a:solidFill>
              </a:rPr>
              <a:t>написання програмного коду 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з використанням об'єктної і 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табличної моделі;</a:t>
            </a: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виконання 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завдань курсу в індивідуальній інформаційній базі з 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викладачем;</a:t>
            </a:r>
            <a:endParaRPr lang="uk-UA" sz="2400" b="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інтерактивне 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спілкування під час заняття в форматі </a:t>
            </a:r>
            <a:r>
              <a:rPr lang="uk-UA" sz="2400" b="0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відеоконференції</a:t>
            </a:r>
            <a:endParaRPr lang="uk-UA" sz="2400" b="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>
              <a:defRPr sz="3200" baseline="0"/>
            </a:pP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	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(викладач транслює свій екран, контролює екрани слухачів, корегує 	</a:t>
            </a:r>
            <a:r>
              <a:rPr lang="uk-UA" sz="2400" b="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помилки та відповідає на запитання);</a:t>
            </a:r>
            <a:endParaRPr lang="uk-UA" sz="2400" b="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на 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заняттях - </a:t>
            </a:r>
            <a:r>
              <a:rPr lang="uk-UA" sz="2400" b="0" dirty="0">
                <a:solidFill>
                  <a:srgbClr val="C00000"/>
                </a:solidFill>
              </a:rPr>
              <a:t>тільки практичні завдання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. Після занять - організація допомоги та контролю за виконанням </a:t>
            </a:r>
            <a:r>
              <a:rPr lang="uk-UA" sz="2400" b="0" dirty="0">
                <a:solidFill>
                  <a:srgbClr val="C00000"/>
                </a:solidFill>
              </a:rPr>
              <a:t>домашніх </a:t>
            </a:r>
            <a:r>
              <a:rPr lang="uk-UA" sz="2400" b="0" dirty="0" smtClean="0">
                <a:solidFill>
                  <a:srgbClr val="C00000"/>
                </a:solidFill>
              </a:rPr>
              <a:t>практикумів;</a:t>
            </a: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с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лухачам</a:t>
            </a:r>
            <a:r>
              <a:rPr lang="uk-UA" sz="2400" b="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доступні відеозаписи</a:t>
            </a:r>
            <a:r>
              <a:rPr lang="uk-UA" sz="2400" b="0" baseline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занять своє групи;</a:t>
            </a:r>
            <a:endParaRPr lang="uk-UA" sz="2400" b="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3200" baseline="0"/>
            </a:pPr>
            <a:r>
              <a:rPr lang="uk-UA" sz="2400" b="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заняття </a:t>
            </a:r>
            <a:r>
              <a:rPr lang="uk-UA" sz="2400" b="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проводять сертифіковані фахівці </a:t>
            </a:r>
            <a:r>
              <a:rPr lang="uk-UA" sz="2400" b="0" dirty="0">
                <a:solidFill>
                  <a:srgbClr val="C00000"/>
                </a:solidFill>
              </a:rPr>
              <a:t>з практичним досвідом </a:t>
            </a:r>
            <a:r>
              <a:rPr lang="uk-UA" sz="2400" b="0" dirty="0" smtClean="0">
                <a:solidFill>
                  <a:srgbClr val="C00000"/>
                </a:solidFill>
              </a:rPr>
              <a:t>програмування.</a:t>
            </a:r>
            <a:endParaRPr lang="uk-UA" sz="3200" b="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"/>
            <a:ext cx="1641243" cy="1145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6" y="91901"/>
            <a:ext cx="1836997" cy="1251427"/>
          </a:xfrm>
          <a:prstGeom prst="rect">
            <a:avLst/>
          </a:prstGeom>
        </p:spPr>
      </p:pic>
      <p:sp>
        <p:nvSpPr>
          <p:cNvPr id="9" name="Website"/>
          <p:cNvSpPr txBox="1"/>
          <p:nvPr/>
        </p:nvSpPr>
        <p:spPr>
          <a:xfrm>
            <a:off x="2670280" y="6258114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" y="1614348"/>
            <a:ext cx="3572144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5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BBCC-FF78-4C78-AFE5-23D5E2A39DE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32471" y="61346"/>
            <a:ext cx="970312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dirty="0">
                <a:solidFill>
                  <a:srgbClr val="C00000"/>
                </a:solidFill>
                <a:cs typeface="Calibri" panose="020F0502020204030204" pitchFamily="34" charset="0"/>
              </a:rPr>
              <a:t>Кількість вакансій </a:t>
            </a: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програмістів </a:t>
            </a:r>
            <a:endParaRPr lang="uk-UA" sz="40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uk-UA" sz="4000" dirty="0">
                <a:solidFill>
                  <a:srgbClr val="C00000"/>
                </a:solidFill>
                <a:cs typeface="Calibri" panose="020F0502020204030204" pitchFamily="34" charset="0"/>
              </a:rPr>
              <a:t>н</a:t>
            </a: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а платформах «1С:Підприємсво </a:t>
            </a:r>
            <a:r>
              <a:rPr lang="uk-UA" sz="4000" dirty="0">
                <a:solidFill>
                  <a:srgbClr val="C00000"/>
                </a:solidFill>
                <a:cs typeface="Calibri" panose="020F0502020204030204" pitchFamily="34" charset="0"/>
              </a:rPr>
              <a:t>8» та «</a:t>
            </a:r>
            <a:r>
              <a:rPr lang="en-US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BAF</a:t>
            </a: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»</a:t>
            </a:r>
          </a:p>
          <a:p>
            <a:pPr algn="ctr">
              <a:defRPr/>
            </a:pP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в м. Київ на вересень 2020 р.</a:t>
            </a:r>
            <a:r>
              <a:rPr lang="uk-UA" sz="4000" baseline="0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endParaRPr lang="ru-RU" sz="40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6" y="91901"/>
            <a:ext cx="1136763" cy="774403"/>
          </a:xfrm>
          <a:prstGeom prst="rect">
            <a:avLst/>
          </a:prstGeom>
        </p:spPr>
      </p:pic>
      <p:graphicFrame>
        <p:nvGraphicFramePr>
          <p:cNvPr id="13" name="Діагра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656250"/>
              </p:ext>
            </p:extLst>
          </p:nvPr>
        </p:nvGraphicFramePr>
        <p:xfrm>
          <a:off x="1787968" y="1569468"/>
          <a:ext cx="9192126" cy="461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Website"/>
          <p:cNvSpPr txBox="1"/>
          <p:nvPr/>
        </p:nvSpPr>
        <p:spPr>
          <a:xfrm>
            <a:off x="2670280" y="6258114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6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BBCC-FF78-4C78-AFE5-23D5E2A39DE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32471" y="407856"/>
            <a:ext cx="9703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Орієнтовна З/П програмістів </a:t>
            </a:r>
            <a:endParaRPr lang="uk-UA" sz="4000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uk-UA" sz="4000" dirty="0">
                <a:solidFill>
                  <a:srgbClr val="C00000"/>
                </a:solidFill>
                <a:cs typeface="Calibri" panose="020F0502020204030204" pitchFamily="34" charset="0"/>
              </a:rPr>
              <a:t>н</a:t>
            </a: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а платформах «1С:Підприємсво </a:t>
            </a:r>
            <a:r>
              <a:rPr lang="uk-UA" sz="4000" dirty="0">
                <a:solidFill>
                  <a:srgbClr val="C00000"/>
                </a:solidFill>
                <a:cs typeface="Calibri" panose="020F0502020204030204" pitchFamily="34" charset="0"/>
              </a:rPr>
              <a:t>8» та «</a:t>
            </a:r>
            <a:r>
              <a:rPr lang="en-US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BAF</a:t>
            </a: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» </a:t>
            </a:r>
          </a:p>
          <a:p>
            <a:pPr algn="ctr">
              <a:defRPr/>
            </a:pPr>
            <a:r>
              <a:rPr lang="uk-UA" sz="4000" dirty="0" smtClean="0">
                <a:solidFill>
                  <a:srgbClr val="C00000"/>
                </a:solidFill>
                <a:cs typeface="Calibri" panose="020F0502020204030204" pitchFamily="34" charset="0"/>
              </a:rPr>
              <a:t>в м. Київ по даним останніх 3х місяців</a:t>
            </a:r>
            <a:endParaRPr lang="ru-RU" sz="40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6" y="91901"/>
            <a:ext cx="1136763" cy="7744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874" t="15603" r="31926" b="20366"/>
          <a:stretch/>
        </p:blipFill>
        <p:spPr>
          <a:xfrm>
            <a:off x="2197072" y="1731295"/>
            <a:ext cx="7895017" cy="4646396"/>
          </a:xfrm>
          <a:prstGeom prst="rect">
            <a:avLst/>
          </a:prstGeom>
        </p:spPr>
      </p:pic>
      <p:sp>
        <p:nvSpPr>
          <p:cNvPr id="11" name="Website"/>
          <p:cNvSpPr txBox="1"/>
          <p:nvPr/>
        </p:nvSpPr>
        <p:spPr>
          <a:xfrm>
            <a:off x="2670280" y="6258114"/>
            <a:ext cx="70272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5000" b="0" baseline="0">
                <a:solidFill>
                  <a:srgbClr val="234090"/>
                </a:solidFill>
              </a:defRPr>
            </a:lvl1pPr>
          </a:lstStyle>
          <a:p>
            <a:pPr algn="ctr">
              <a:defRPr b="1">
                <a:solidFill>
                  <a:srgbClr val="9D9D9D"/>
                </a:solidFill>
              </a:defRPr>
            </a:pPr>
            <a:r>
              <a:rPr lang="en-US" sz="2400" dirty="0" smtClean="0">
                <a:solidFill>
                  <a:schemeClr val="accent1"/>
                </a:solidFill>
                <a:latin typeface="Futura PT" panose="020B0502020204020303" pitchFamily="34" charset="-52"/>
              </a:rPr>
              <a:t>csoprocom.com.ua</a:t>
            </a:r>
            <a:endParaRPr lang="en-US" sz="2400" dirty="0">
              <a:solidFill>
                <a:schemeClr val="accent1"/>
              </a:solidFill>
              <a:latin typeface="Futura PT" panose="020B0502020204020303" pitchFamily="34" charset="-52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127183" y="1626670"/>
            <a:ext cx="6131293" cy="731519"/>
          </a:xfrm>
          <a:prstGeom prst="roundRect">
            <a:avLst/>
          </a:prstGeom>
          <a:noFill/>
          <a:ln w="47625" cap="flat">
            <a:solidFill>
              <a:schemeClr val="tx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10953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647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3"/>
          <p:cNvSpPr txBox="1">
            <a:spLocks/>
          </p:cNvSpPr>
          <p:nvPr/>
        </p:nvSpPr>
        <p:spPr bwMode="auto">
          <a:xfrm>
            <a:off x="2959314" y="418842"/>
            <a:ext cx="5922137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uk-UA" sz="4000" b="1" dirty="0" smtClean="0">
                <a:solidFill>
                  <a:srgbClr val="C00000"/>
                </a:solidFill>
                <a:cs typeface="Times New Roman" pitchFamily="18" charset="0"/>
              </a:rPr>
              <a:t>Записатися на курс або задати питання?</a:t>
            </a:r>
          </a:p>
          <a:p>
            <a:pPr lvl="0" algn="ctr">
              <a:defRPr/>
            </a:pPr>
            <a:r>
              <a:rPr lang="uk-UA" sz="4000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КОНТАКТИ</a:t>
            </a:r>
            <a:endParaRPr lang="uk-UA" sz="4000" b="1" dirty="0" smtClean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>
              <a:defRPr/>
            </a:pPr>
            <a:r>
              <a:rPr lang="uk-UA" sz="4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Центр Сертифікованого Навчання </a:t>
            </a:r>
            <a:endParaRPr lang="en-US" sz="4000" b="1" dirty="0" smtClean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>
              <a:defRPr/>
            </a:pPr>
            <a:r>
              <a:rPr lang="uk-UA" sz="4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ТОВ «ПРОКОМ»</a:t>
            </a:r>
            <a:endParaRPr lang="uk-UA" sz="4000" dirty="0" smtClean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3"/>
          <p:cNvGrpSpPr/>
          <p:nvPr/>
        </p:nvGrpSpPr>
        <p:grpSpPr>
          <a:xfrm>
            <a:off x="4318187" y="2172302"/>
            <a:ext cx="3408164" cy="1472491"/>
            <a:chOff x="1594512" y="4341739"/>
            <a:chExt cx="1808710" cy="846092"/>
          </a:xfrm>
        </p:grpSpPr>
        <p:grpSp>
          <p:nvGrpSpPr>
            <p:cNvPr id="7" name="Группа 37"/>
            <p:cNvGrpSpPr/>
            <p:nvPr/>
          </p:nvGrpSpPr>
          <p:grpSpPr>
            <a:xfrm>
              <a:off x="1594512" y="4341739"/>
              <a:ext cx="1808710" cy="540000"/>
              <a:chOff x="-1058308" y="4998356"/>
              <a:chExt cx="1808710" cy="540000"/>
            </a:xfrm>
          </p:grpSpPr>
          <p:pic>
            <p:nvPicPr>
              <p:cNvPr id="9" name="Рисунок 8" descr="Facebook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058308" y="499835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0" name="Рисунок 9" descr="instagram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437670" y="499835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" name="Рисунок 10" descr="w512h5121380376600FlurryYouTubeAlt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0402" y="4998356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645376" y="4898979"/>
              <a:ext cx="1598841" cy="28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 smtClean="0">
                  <a:solidFill>
                    <a:schemeClr val="tx2">
                      <a:lumMod val="50000"/>
                    </a:schemeClr>
                  </a:solidFill>
                  <a:cs typeface="Times New Roman" pitchFamily="18" charset="0"/>
                </a:rPr>
                <a:t>@csoprocom.com.ua</a:t>
              </a:r>
              <a:endParaRPr lang="ru-RU" sz="40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12" name="Группа 41"/>
          <p:cNvGrpSpPr/>
          <p:nvPr/>
        </p:nvGrpSpPr>
        <p:grpSpPr>
          <a:xfrm>
            <a:off x="3464827" y="3859729"/>
            <a:ext cx="6150543" cy="2795617"/>
            <a:chOff x="2558874" y="4019148"/>
            <a:chExt cx="3603276" cy="1617283"/>
          </a:xfrm>
        </p:grpSpPr>
        <p:sp>
          <p:nvSpPr>
            <p:cNvPr id="13" name="Содержимое 23"/>
            <p:cNvSpPr txBox="1">
              <a:spLocks/>
            </p:cNvSpPr>
            <p:nvPr/>
          </p:nvSpPr>
          <p:spPr bwMode="auto">
            <a:xfrm>
              <a:off x="3164745" y="4062535"/>
              <a:ext cx="2997405" cy="157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12700" fontAlgn="auto">
                <a:lnSpc>
                  <a:spcPct val="80000"/>
                </a:lnSpc>
                <a:spcAft>
                  <a:spcPts val="0"/>
                </a:spcAft>
                <a:defRPr/>
              </a:pPr>
              <a:endPara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2700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uk-UA" sz="3600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+38 (067) 30-067-50 </a:t>
              </a:r>
            </a:p>
            <a:p>
              <a:pPr indent="12700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uk-UA" sz="3600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+38 (099) 30-099-50</a:t>
              </a:r>
            </a:p>
            <a:p>
              <a:pPr indent="12700" fontAlgn="auto">
                <a:lnSpc>
                  <a:spcPct val="80000"/>
                </a:lnSpc>
                <a:spcAft>
                  <a:spcPts val="0"/>
                </a:spcAft>
                <a:defRPr/>
              </a:pPr>
              <a:endParaRPr lang="uk-UA" sz="3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  <a:p>
              <a:pPr indent="12700" eaLnBrk="1" hangingPunct="1">
                <a:spcBef>
                  <a:spcPct val="20000"/>
                </a:spcBef>
                <a:defRPr/>
              </a:pPr>
              <a:r>
                <a:rPr lang="en-US" sz="3600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csoprocom.com.ua</a:t>
              </a:r>
              <a:endPara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  <a:p>
              <a:pPr indent="12700" eaLnBrk="1" hangingPunct="1">
                <a:spcBef>
                  <a:spcPct val="20000"/>
                </a:spcBef>
                <a:defRPr/>
              </a:pPr>
              <a:endParaRPr lang="uk-UA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  <a:p>
              <a:pPr indent="12700" eaLnBrk="1" hangingPunct="1">
                <a:spcBef>
                  <a:spcPct val="20000"/>
                </a:spcBef>
                <a:defRPr/>
              </a:pPr>
              <a:r>
                <a:rPr lang="en-US" sz="3600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csn.procom@gmail.com</a:t>
              </a:r>
              <a:endParaRPr lang="uk-UA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endParaRPr>
            </a:p>
          </p:txBody>
        </p:sp>
        <p:pic>
          <p:nvPicPr>
            <p:cNvPr id="15" name="Picture 2" descr="PHONE-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04101" y="4019148"/>
              <a:ext cx="364435" cy="364435"/>
            </a:xfrm>
            <a:prstGeom prst="rect">
              <a:avLst/>
            </a:prstGeom>
            <a:noFill/>
          </p:spPr>
        </p:pic>
        <p:pic>
          <p:nvPicPr>
            <p:cNvPr id="16" name="Picture 1" descr="email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58874" y="5103219"/>
              <a:ext cx="342900" cy="342900"/>
            </a:xfrm>
            <a:prstGeom prst="rect">
              <a:avLst/>
            </a:prstGeom>
            <a:noFill/>
          </p:spPr>
        </p:pic>
        <p:pic>
          <p:nvPicPr>
            <p:cNvPr id="17" name="Рисунок 16" descr="www-1632431_960_720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59880" y="4603439"/>
              <a:ext cx="341895" cy="332655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7" y="226655"/>
            <a:ext cx="1747966" cy="11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Unix Light Col1">
      <a:dk1>
        <a:srgbClr val="234090"/>
      </a:dk1>
      <a:lt1>
        <a:srgbClr val="FFFFFF"/>
      </a:lt1>
      <a:dk2>
        <a:srgbClr val="9D9D9D"/>
      </a:dk2>
      <a:lt2>
        <a:srgbClr val="3CAEE4"/>
      </a:lt2>
      <a:accent1>
        <a:srgbClr val="234090"/>
      </a:accent1>
      <a:accent2>
        <a:srgbClr val="6ABAEE"/>
      </a:accent2>
      <a:accent3>
        <a:srgbClr val="A3C9F8"/>
      </a:accent3>
      <a:accent4>
        <a:srgbClr val="A119B8"/>
      </a:accent4>
      <a:accent5>
        <a:srgbClr val="F5F5F5"/>
      </a:accent5>
      <a:accent6>
        <a:srgbClr val="000000"/>
      </a:accent6>
      <a:hlink>
        <a:srgbClr val="000000"/>
      </a:hlink>
      <a:folHlink>
        <a:srgbClr val="234090"/>
      </a:folHlink>
    </a:clrScheme>
    <a:fontScheme name="Другая 1">
      <a:majorFont>
        <a:latin typeface="Futura PT Demi"/>
        <a:ea typeface="Source Sans Pro"/>
        <a:cs typeface="Source Sans Pro"/>
      </a:majorFont>
      <a:minorFont>
        <a:latin typeface="Futura PT Book"/>
        <a:ea typeface="Source Sans Pro"/>
        <a:cs typeface="Source Sans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409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0953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ADF58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0953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21428">
            <a:ln>
              <a:noFill/>
            </a:ln>
            <a:solidFill>
              <a:srgbClr val="1C1C1C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ource Sans Pro"/>
        <a:ea typeface="Source Sans Pro"/>
        <a:cs typeface="Source Sans Pro"/>
      </a:majorFont>
      <a:minorFont>
        <a:latin typeface="Source Sans Pro"/>
        <a:ea typeface="Source Sans Pro"/>
        <a:cs typeface="Source Sans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409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0953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ADF58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0953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21428">
            <a:ln>
              <a:noFill/>
            </a:ln>
            <a:solidFill>
              <a:srgbClr val="1C1C1C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Произвольный</PresentationFormat>
  <Paragraphs>77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Times New Roman</vt:lpstr>
      <vt:lpstr>Cambria</vt:lpstr>
      <vt:lpstr>Futura PT Book</vt:lpstr>
      <vt:lpstr>Futura PT</vt:lpstr>
      <vt:lpstr>Helvetica Neue Medium</vt:lpstr>
      <vt:lpstr>Calibri</vt:lpstr>
      <vt:lpstr>Futura PT Demi</vt:lpstr>
      <vt:lpstr>Helvetica Neue</vt:lpstr>
      <vt:lpstr>Calibri Light</vt:lpstr>
      <vt:lpstr>Source Sans Pro</vt:lpstr>
      <vt:lpstr>Arial Narrow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2020-10-07T10:25:59Z</dcterms:modified>
</cp:coreProperties>
</file>