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64" r:id="rId5"/>
    <p:sldId id="268" r:id="rId6"/>
    <p:sldId id="284" r:id="rId7"/>
    <p:sldId id="269" r:id="rId8"/>
    <p:sldId id="280" r:id="rId9"/>
    <p:sldId id="281" r:id="rId10"/>
    <p:sldId id="312" r:id="rId11"/>
    <p:sldId id="282" r:id="rId12"/>
    <p:sldId id="313" r:id="rId13"/>
    <p:sldId id="314" r:id="rId14"/>
    <p:sldId id="285" r:id="rId15"/>
    <p:sldId id="274" r:id="rId16"/>
    <p:sldId id="283" r:id="rId17"/>
    <p:sldId id="286" r:id="rId18"/>
    <p:sldId id="287" r:id="rId19"/>
    <p:sldId id="288" r:id="rId20"/>
    <p:sldId id="289" r:id="rId21"/>
    <p:sldId id="305" r:id="rId22"/>
    <p:sldId id="290" r:id="rId23"/>
    <p:sldId id="291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howGuides="1">
      <p:cViewPr>
        <p:scale>
          <a:sx n="75" d="100"/>
          <a:sy n="75" d="100"/>
        </p:scale>
        <p:origin x="-126" y="-1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BCD2B-0D4F-428E-941D-4E0387B473A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BADB77-D753-4572-82C8-3C85CE7AF972}">
      <dgm:prSet phldrT="[Текст]"/>
      <dgm:spPr/>
      <dgm:t>
        <a:bodyPr/>
        <a:lstStyle/>
        <a:p>
          <a:r>
            <a:rPr lang="en-US" dirty="0" smtClean="0"/>
            <a:t>ISO900</a:t>
          </a:r>
          <a:r>
            <a:rPr lang="uk-UA" dirty="0" smtClean="0"/>
            <a:t>0 складається з 3-х стандартів</a:t>
          </a:r>
          <a:endParaRPr lang="ru-RU" dirty="0"/>
        </a:p>
      </dgm:t>
    </dgm:pt>
    <dgm:pt modelId="{DA456C74-3442-4134-A90F-F63BA97EF637}" type="parTrans" cxnId="{A380C936-8DCC-4D94-A117-31C7436FC3E7}">
      <dgm:prSet/>
      <dgm:spPr/>
      <dgm:t>
        <a:bodyPr/>
        <a:lstStyle/>
        <a:p>
          <a:endParaRPr lang="ru-RU"/>
        </a:p>
      </dgm:t>
    </dgm:pt>
    <dgm:pt modelId="{AC68D17D-F635-4C66-A85E-411FAE486642}" type="sibTrans" cxnId="{A380C936-8DCC-4D94-A117-31C7436FC3E7}">
      <dgm:prSet/>
      <dgm:spPr/>
      <dgm:t>
        <a:bodyPr/>
        <a:lstStyle/>
        <a:p>
          <a:endParaRPr lang="ru-RU"/>
        </a:p>
      </dgm:t>
    </dgm:pt>
    <dgm:pt modelId="{2274D0C7-80B1-4BA9-A882-FE54DA4B71A9}">
      <dgm:prSet phldrT="[Текст]"/>
      <dgm:spPr/>
      <dgm:t>
        <a:bodyPr/>
        <a:lstStyle/>
        <a:p>
          <a:r>
            <a:rPr lang="en-US" dirty="0" smtClean="0"/>
            <a:t>ISO900</a:t>
          </a:r>
          <a:r>
            <a:rPr lang="uk-UA" dirty="0" smtClean="0"/>
            <a:t>1містить вимоги до системи управління якістю  </a:t>
          </a:r>
          <a:endParaRPr lang="ru-RU" dirty="0"/>
        </a:p>
      </dgm:t>
    </dgm:pt>
    <dgm:pt modelId="{3FF1516B-B24A-4235-878D-61954F0EE895}" type="parTrans" cxnId="{511826EB-6EAA-4F60-ABCB-1ED6CE0F50DE}">
      <dgm:prSet/>
      <dgm:spPr/>
      <dgm:t>
        <a:bodyPr/>
        <a:lstStyle/>
        <a:p>
          <a:endParaRPr lang="ru-RU"/>
        </a:p>
      </dgm:t>
    </dgm:pt>
    <dgm:pt modelId="{01F72EA5-C1D5-48EE-9FA6-575561B3E6B7}" type="sibTrans" cxnId="{511826EB-6EAA-4F60-ABCB-1ED6CE0F50DE}">
      <dgm:prSet/>
      <dgm:spPr/>
      <dgm:t>
        <a:bodyPr/>
        <a:lstStyle/>
        <a:p>
          <a:endParaRPr lang="ru-RU"/>
        </a:p>
      </dgm:t>
    </dgm:pt>
    <dgm:pt modelId="{F983955C-441F-4D1C-AC07-C627D17E20D4}">
      <dgm:prSet phldrT="[Текст]"/>
      <dgm:spPr/>
      <dgm:t>
        <a:bodyPr/>
        <a:lstStyle/>
        <a:p>
          <a:r>
            <a:rPr lang="en-US" dirty="0" smtClean="0"/>
            <a:t>ISO900</a:t>
          </a:r>
          <a:r>
            <a:rPr lang="uk-UA" dirty="0" smtClean="0"/>
            <a:t>0 включає словник термінів та визначень </a:t>
          </a:r>
          <a:endParaRPr lang="ru-RU" dirty="0"/>
        </a:p>
      </dgm:t>
    </dgm:pt>
    <dgm:pt modelId="{5C30C489-37A9-4BB1-8B65-119F9341B20F}" type="parTrans" cxnId="{259AFFA4-622C-4567-BA26-CE01E6941B3D}">
      <dgm:prSet/>
      <dgm:spPr/>
      <dgm:t>
        <a:bodyPr/>
        <a:lstStyle/>
        <a:p>
          <a:endParaRPr lang="ru-RU"/>
        </a:p>
      </dgm:t>
    </dgm:pt>
    <dgm:pt modelId="{5E053C45-4152-4CED-89E5-B0F5EC1F4201}" type="sibTrans" cxnId="{259AFFA4-622C-4567-BA26-CE01E6941B3D}">
      <dgm:prSet/>
      <dgm:spPr/>
      <dgm:t>
        <a:bodyPr/>
        <a:lstStyle/>
        <a:p>
          <a:endParaRPr lang="ru-RU"/>
        </a:p>
      </dgm:t>
    </dgm:pt>
    <dgm:pt modelId="{706960DE-6E20-4D57-9A88-557F0DBDA356}">
      <dgm:prSet phldrT="[Текст]"/>
      <dgm:spPr/>
      <dgm:t>
        <a:bodyPr/>
        <a:lstStyle/>
        <a:p>
          <a:r>
            <a:rPr lang="en-US" dirty="0" smtClean="0"/>
            <a:t>ISO900</a:t>
          </a:r>
          <a:r>
            <a:rPr lang="uk-UA" dirty="0" smtClean="0"/>
            <a:t>4 містить рекомендації</a:t>
          </a:r>
        </a:p>
        <a:p>
          <a:r>
            <a:rPr lang="uk-UA" dirty="0" smtClean="0"/>
            <a:t>Для покращення діяльності </a:t>
          </a:r>
          <a:endParaRPr lang="ru-RU" dirty="0"/>
        </a:p>
      </dgm:t>
    </dgm:pt>
    <dgm:pt modelId="{EA93FBF2-B013-4205-BE45-C0966DBAAC25}" type="parTrans" cxnId="{E298444F-75E8-4780-ABE4-F335E42DE164}">
      <dgm:prSet/>
      <dgm:spPr/>
      <dgm:t>
        <a:bodyPr/>
        <a:lstStyle/>
        <a:p>
          <a:endParaRPr lang="ru-RU"/>
        </a:p>
      </dgm:t>
    </dgm:pt>
    <dgm:pt modelId="{FCA78475-9A78-410B-B1E2-971A39B395E8}" type="sibTrans" cxnId="{E298444F-75E8-4780-ABE4-F335E42DE164}">
      <dgm:prSet/>
      <dgm:spPr/>
      <dgm:t>
        <a:bodyPr/>
        <a:lstStyle/>
        <a:p>
          <a:endParaRPr lang="ru-RU"/>
        </a:p>
      </dgm:t>
    </dgm:pt>
    <dgm:pt modelId="{4540E1A1-AFA1-4395-A846-9EBDEBDC899C}" type="pres">
      <dgm:prSet presAssocID="{B48BCD2B-0D4F-428E-941D-4E0387B473A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1779AE-5724-4A59-942A-5EDA9BF473BE}" type="pres">
      <dgm:prSet presAssocID="{D8BADB77-D753-4572-82C8-3C85CE7AF972}" presName="singleCycle" presStyleCnt="0"/>
      <dgm:spPr/>
    </dgm:pt>
    <dgm:pt modelId="{EAA7A8DE-2FE4-493E-98D9-153AB32FBA7F}" type="pres">
      <dgm:prSet presAssocID="{D8BADB77-D753-4572-82C8-3C85CE7AF972}" presName="singleCenter" presStyleLbl="node1" presStyleIdx="0" presStyleCnt="4" custScaleX="288718" custScaleY="133809" custLinFactNeighborX="55979" custLinFactNeighborY="-3707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2C975D0-C7A5-4CA6-ADAA-0AA26A7CC483}" type="pres">
      <dgm:prSet presAssocID="{EA93FBF2-B013-4205-BE45-C0966DBAAC25}" presName="Name56" presStyleLbl="parChTrans1D2" presStyleIdx="0" presStyleCnt="3"/>
      <dgm:spPr/>
      <dgm:t>
        <a:bodyPr/>
        <a:lstStyle/>
        <a:p>
          <a:endParaRPr lang="ru-RU"/>
        </a:p>
      </dgm:t>
    </dgm:pt>
    <dgm:pt modelId="{BE839CF2-A8A8-4F32-A0F0-3B6FABB3B101}" type="pres">
      <dgm:prSet presAssocID="{706960DE-6E20-4D57-9A88-557F0DBDA356}" presName="text0" presStyleLbl="node1" presStyleIdx="1" presStyleCnt="4" custScaleX="458919" custScaleY="147111" custRadScaleRad="118201" custRadScaleInc="-102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84D90-22EA-46E7-AABC-20E54EC68E53}" type="pres">
      <dgm:prSet presAssocID="{3FF1516B-B24A-4235-878D-61954F0EE895}" presName="Name56" presStyleLbl="parChTrans1D2" presStyleIdx="1" presStyleCnt="3"/>
      <dgm:spPr/>
      <dgm:t>
        <a:bodyPr/>
        <a:lstStyle/>
        <a:p>
          <a:endParaRPr lang="ru-RU"/>
        </a:p>
      </dgm:t>
    </dgm:pt>
    <dgm:pt modelId="{BADEBF34-3470-4981-A408-535D486628F3}" type="pres">
      <dgm:prSet presAssocID="{2274D0C7-80B1-4BA9-A882-FE54DA4B71A9}" presName="text0" presStyleLbl="node1" presStyleIdx="2" presStyleCnt="4" custScaleX="399741" custScaleY="155371" custRadScaleRad="174962" custRadScaleInc="5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48C09-BBFE-4527-882B-E83C54ACD84F}" type="pres">
      <dgm:prSet presAssocID="{5C30C489-37A9-4BB1-8B65-119F9341B20F}" presName="Name56" presStyleLbl="parChTrans1D2" presStyleIdx="2" presStyleCnt="3"/>
      <dgm:spPr/>
      <dgm:t>
        <a:bodyPr/>
        <a:lstStyle/>
        <a:p>
          <a:endParaRPr lang="ru-RU"/>
        </a:p>
      </dgm:t>
    </dgm:pt>
    <dgm:pt modelId="{6CC5A7C0-6F25-47F5-8E26-AAF2B9BAD3BB}" type="pres">
      <dgm:prSet presAssocID="{F983955C-441F-4D1C-AC07-C627D17E20D4}" presName="text0" presStyleLbl="node1" presStyleIdx="3" presStyleCnt="4" custScaleX="391925" custScaleY="155591" custRadScaleRad="180237" custRadScaleInc="-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F22994-20DC-4F5E-A6F4-DA7D66E64E8F}" type="presOf" srcId="{D8BADB77-D753-4572-82C8-3C85CE7AF972}" destId="{EAA7A8DE-2FE4-493E-98D9-153AB32FBA7F}" srcOrd="0" destOrd="0" presId="urn:microsoft.com/office/officeart/2008/layout/RadialCluster"/>
    <dgm:cxn modelId="{0A57CC6A-0D9F-47EB-9ECC-F94558ADC64E}" type="presOf" srcId="{F983955C-441F-4D1C-AC07-C627D17E20D4}" destId="{6CC5A7C0-6F25-47F5-8E26-AAF2B9BAD3BB}" srcOrd="0" destOrd="0" presId="urn:microsoft.com/office/officeart/2008/layout/RadialCluster"/>
    <dgm:cxn modelId="{3AD7CCC6-FFCC-4F61-88D8-ADF18B5EB3DB}" type="presOf" srcId="{706960DE-6E20-4D57-9A88-557F0DBDA356}" destId="{BE839CF2-A8A8-4F32-A0F0-3B6FABB3B101}" srcOrd="0" destOrd="0" presId="urn:microsoft.com/office/officeart/2008/layout/RadialCluster"/>
    <dgm:cxn modelId="{89EF6BEF-7B77-4E7E-B280-3761150B6B85}" type="presOf" srcId="{EA93FBF2-B013-4205-BE45-C0966DBAAC25}" destId="{F2C975D0-C7A5-4CA6-ADAA-0AA26A7CC483}" srcOrd="0" destOrd="0" presId="urn:microsoft.com/office/officeart/2008/layout/RadialCluster"/>
    <dgm:cxn modelId="{259AFFA4-622C-4567-BA26-CE01E6941B3D}" srcId="{D8BADB77-D753-4572-82C8-3C85CE7AF972}" destId="{F983955C-441F-4D1C-AC07-C627D17E20D4}" srcOrd="2" destOrd="0" parTransId="{5C30C489-37A9-4BB1-8B65-119F9341B20F}" sibTransId="{5E053C45-4152-4CED-89E5-B0F5EC1F4201}"/>
    <dgm:cxn modelId="{A380C936-8DCC-4D94-A117-31C7436FC3E7}" srcId="{B48BCD2B-0D4F-428E-941D-4E0387B473AA}" destId="{D8BADB77-D753-4572-82C8-3C85CE7AF972}" srcOrd="0" destOrd="0" parTransId="{DA456C74-3442-4134-A90F-F63BA97EF637}" sibTransId="{AC68D17D-F635-4C66-A85E-411FAE486642}"/>
    <dgm:cxn modelId="{315893E4-99EA-4F68-BF63-74EAFAFE0D00}" type="presOf" srcId="{B48BCD2B-0D4F-428E-941D-4E0387B473AA}" destId="{4540E1A1-AFA1-4395-A846-9EBDEBDC899C}" srcOrd="0" destOrd="0" presId="urn:microsoft.com/office/officeart/2008/layout/RadialCluster"/>
    <dgm:cxn modelId="{B8554C14-D297-4C3D-9998-9AC7E6BF1A7D}" type="presOf" srcId="{2274D0C7-80B1-4BA9-A882-FE54DA4B71A9}" destId="{BADEBF34-3470-4981-A408-535D486628F3}" srcOrd="0" destOrd="0" presId="urn:microsoft.com/office/officeart/2008/layout/RadialCluster"/>
    <dgm:cxn modelId="{E298444F-75E8-4780-ABE4-F335E42DE164}" srcId="{D8BADB77-D753-4572-82C8-3C85CE7AF972}" destId="{706960DE-6E20-4D57-9A88-557F0DBDA356}" srcOrd="0" destOrd="0" parTransId="{EA93FBF2-B013-4205-BE45-C0966DBAAC25}" sibTransId="{FCA78475-9A78-410B-B1E2-971A39B395E8}"/>
    <dgm:cxn modelId="{92C16A7E-53D0-4BC4-BE25-EAA7A8E7D9B8}" type="presOf" srcId="{5C30C489-37A9-4BB1-8B65-119F9341B20F}" destId="{27C48C09-BBFE-4527-882B-E83C54ACD84F}" srcOrd="0" destOrd="0" presId="urn:microsoft.com/office/officeart/2008/layout/RadialCluster"/>
    <dgm:cxn modelId="{511826EB-6EAA-4F60-ABCB-1ED6CE0F50DE}" srcId="{D8BADB77-D753-4572-82C8-3C85CE7AF972}" destId="{2274D0C7-80B1-4BA9-A882-FE54DA4B71A9}" srcOrd="1" destOrd="0" parTransId="{3FF1516B-B24A-4235-878D-61954F0EE895}" sibTransId="{01F72EA5-C1D5-48EE-9FA6-575561B3E6B7}"/>
    <dgm:cxn modelId="{D69CDC6B-171D-48A7-BC72-02FDCF90ACFD}" type="presOf" srcId="{3FF1516B-B24A-4235-878D-61954F0EE895}" destId="{EA484D90-22EA-46E7-AABC-20E54EC68E53}" srcOrd="0" destOrd="0" presId="urn:microsoft.com/office/officeart/2008/layout/RadialCluster"/>
    <dgm:cxn modelId="{FBAF4061-7C84-4330-83E8-BA9D68B41488}" type="presParOf" srcId="{4540E1A1-AFA1-4395-A846-9EBDEBDC899C}" destId="{881779AE-5724-4A59-942A-5EDA9BF473BE}" srcOrd="0" destOrd="0" presId="urn:microsoft.com/office/officeart/2008/layout/RadialCluster"/>
    <dgm:cxn modelId="{3C8C20E6-41E5-40D8-85BC-58CF05C665A4}" type="presParOf" srcId="{881779AE-5724-4A59-942A-5EDA9BF473BE}" destId="{EAA7A8DE-2FE4-493E-98D9-153AB32FBA7F}" srcOrd="0" destOrd="0" presId="urn:microsoft.com/office/officeart/2008/layout/RadialCluster"/>
    <dgm:cxn modelId="{EF146141-3791-4346-BADB-6442412C953B}" type="presParOf" srcId="{881779AE-5724-4A59-942A-5EDA9BF473BE}" destId="{F2C975D0-C7A5-4CA6-ADAA-0AA26A7CC483}" srcOrd="1" destOrd="0" presId="urn:microsoft.com/office/officeart/2008/layout/RadialCluster"/>
    <dgm:cxn modelId="{C6F95EE2-9A1B-4B86-AF75-34A48D6CD502}" type="presParOf" srcId="{881779AE-5724-4A59-942A-5EDA9BF473BE}" destId="{BE839CF2-A8A8-4F32-A0F0-3B6FABB3B101}" srcOrd="2" destOrd="0" presId="urn:microsoft.com/office/officeart/2008/layout/RadialCluster"/>
    <dgm:cxn modelId="{57708339-F2F4-482B-9A80-CBF03F5783E9}" type="presParOf" srcId="{881779AE-5724-4A59-942A-5EDA9BF473BE}" destId="{EA484D90-22EA-46E7-AABC-20E54EC68E53}" srcOrd="3" destOrd="0" presId="urn:microsoft.com/office/officeart/2008/layout/RadialCluster"/>
    <dgm:cxn modelId="{C0B5A919-CC24-465B-94B2-059336904A5F}" type="presParOf" srcId="{881779AE-5724-4A59-942A-5EDA9BF473BE}" destId="{BADEBF34-3470-4981-A408-535D486628F3}" srcOrd="4" destOrd="0" presId="urn:microsoft.com/office/officeart/2008/layout/RadialCluster"/>
    <dgm:cxn modelId="{25CAE451-B064-4DAC-83B8-4819EDE9115D}" type="presParOf" srcId="{881779AE-5724-4A59-942A-5EDA9BF473BE}" destId="{27C48C09-BBFE-4527-882B-E83C54ACD84F}" srcOrd="5" destOrd="0" presId="urn:microsoft.com/office/officeart/2008/layout/RadialCluster"/>
    <dgm:cxn modelId="{70892940-F3DE-4ACF-B683-24D08ECB6FB3}" type="presParOf" srcId="{881779AE-5724-4A59-942A-5EDA9BF473BE}" destId="{6CC5A7C0-6F25-47F5-8E26-AAF2B9BAD3B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F79236-E3A0-4B37-949A-701B49FE04D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40B230-1FA5-4507-A31A-6583E853F46C}">
      <dgm:prSet phldrT="[Текст]"/>
      <dgm:spPr/>
      <dgm:t>
        <a:bodyPr/>
        <a:lstStyle/>
        <a:p>
          <a:r>
            <a:rPr lang="uk-UA" dirty="0" smtClean="0"/>
            <a:t>Показники якості </a:t>
          </a:r>
          <a:r>
            <a:rPr lang="uk-UA" dirty="0" smtClean="0"/>
            <a:t>продукції</a:t>
          </a:r>
          <a:endParaRPr lang="en-US" dirty="0" smtClean="0"/>
        </a:p>
        <a:p>
          <a:r>
            <a:rPr lang="uk-UA" dirty="0" smtClean="0"/>
            <a:t>«Продукту»</a:t>
          </a:r>
          <a:endParaRPr lang="ru-RU" dirty="0"/>
        </a:p>
      </dgm:t>
    </dgm:pt>
    <dgm:pt modelId="{F0CC3CC8-2168-4B2C-869C-6B3A14471AB7}" type="parTrans" cxnId="{902D9058-A8C3-44C0-868C-BF686BB72E32}">
      <dgm:prSet/>
      <dgm:spPr/>
      <dgm:t>
        <a:bodyPr/>
        <a:lstStyle/>
        <a:p>
          <a:endParaRPr lang="ru-RU"/>
        </a:p>
      </dgm:t>
    </dgm:pt>
    <dgm:pt modelId="{E329936E-4D8F-4AF4-8F7A-D5961C7A9DA4}" type="sibTrans" cxnId="{902D9058-A8C3-44C0-868C-BF686BB72E32}">
      <dgm:prSet/>
      <dgm:spPr/>
      <dgm:t>
        <a:bodyPr/>
        <a:lstStyle/>
        <a:p>
          <a:endParaRPr lang="ru-RU"/>
        </a:p>
      </dgm:t>
    </dgm:pt>
    <dgm:pt modelId="{FCD0B170-E948-4DA6-AEB3-DB651872B0D6}">
      <dgm:prSet phldrT="[Текст]"/>
      <dgm:spPr/>
      <dgm:t>
        <a:bodyPr/>
        <a:lstStyle/>
        <a:p>
          <a:r>
            <a:rPr lang="uk-UA" dirty="0" smtClean="0"/>
            <a:t>диференційовані</a:t>
          </a:r>
          <a:endParaRPr lang="ru-RU" dirty="0"/>
        </a:p>
      </dgm:t>
    </dgm:pt>
    <dgm:pt modelId="{96AA409B-4A88-46EF-B987-38B9C079C2A9}" type="parTrans" cxnId="{EB2405E7-2950-41D8-A75B-B89097F7FA76}">
      <dgm:prSet/>
      <dgm:spPr/>
      <dgm:t>
        <a:bodyPr/>
        <a:lstStyle/>
        <a:p>
          <a:endParaRPr lang="ru-RU"/>
        </a:p>
      </dgm:t>
    </dgm:pt>
    <dgm:pt modelId="{8D6A2BB4-4B00-4683-84F8-8F2E93D20AE3}" type="sibTrans" cxnId="{EB2405E7-2950-41D8-A75B-B89097F7FA76}">
      <dgm:prSet/>
      <dgm:spPr/>
      <dgm:t>
        <a:bodyPr/>
        <a:lstStyle/>
        <a:p>
          <a:endParaRPr lang="ru-RU"/>
        </a:p>
      </dgm:t>
    </dgm:pt>
    <dgm:pt modelId="{6B7F8299-8D42-42A9-A00D-DB5234CD5EE1}">
      <dgm:prSet phldrT="[Текст]"/>
      <dgm:spPr/>
      <dgm:t>
        <a:bodyPr/>
        <a:lstStyle/>
        <a:p>
          <a:r>
            <a:rPr lang="uk-UA" dirty="0" smtClean="0"/>
            <a:t> загальні</a:t>
          </a:r>
          <a:endParaRPr lang="ru-RU" dirty="0"/>
        </a:p>
      </dgm:t>
    </dgm:pt>
    <dgm:pt modelId="{7B1E9534-AEA7-49A2-A84B-69395594BBBF}" type="parTrans" cxnId="{806D65B9-77AB-42A7-A07C-BE532B089CE0}">
      <dgm:prSet/>
      <dgm:spPr/>
      <dgm:t>
        <a:bodyPr/>
        <a:lstStyle/>
        <a:p>
          <a:endParaRPr lang="ru-RU"/>
        </a:p>
      </dgm:t>
    </dgm:pt>
    <dgm:pt modelId="{2408E3C8-EB6B-41EC-8DD0-B87622362C02}" type="sibTrans" cxnId="{806D65B9-77AB-42A7-A07C-BE532B089CE0}">
      <dgm:prSet/>
      <dgm:spPr/>
      <dgm:t>
        <a:bodyPr/>
        <a:lstStyle/>
        <a:p>
          <a:endParaRPr lang="ru-RU"/>
        </a:p>
      </dgm:t>
    </dgm:pt>
    <dgm:pt modelId="{82CDD284-EF9C-4EEB-A6CD-950CF64026E4}">
      <dgm:prSet/>
      <dgm:spPr/>
      <dgm:t>
        <a:bodyPr/>
        <a:lstStyle/>
        <a:p>
          <a:endParaRPr lang="ru-RU"/>
        </a:p>
      </dgm:t>
    </dgm:pt>
    <dgm:pt modelId="{FE5B0D84-2417-411F-9C5A-AE58444A3F55}" type="parTrans" cxnId="{5E6610B3-42EA-4E3E-A15A-AC8C9662D138}">
      <dgm:prSet/>
      <dgm:spPr/>
      <dgm:t>
        <a:bodyPr/>
        <a:lstStyle/>
        <a:p>
          <a:endParaRPr lang="ru-RU"/>
        </a:p>
      </dgm:t>
    </dgm:pt>
    <dgm:pt modelId="{166A28F0-45ED-4DE1-AB95-A4910866A2D0}" type="sibTrans" cxnId="{5E6610B3-42EA-4E3E-A15A-AC8C9662D138}">
      <dgm:prSet/>
      <dgm:spPr/>
      <dgm:t>
        <a:bodyPr/>
        <a:lstStyle/>
        <a:p>
          <a:endParaRPr lang="ru-RU"/>
        </a:p>
      </dgm:t>
    </dgm:pt>
    <dgm:pt modelId="{58234D21-A79C-458E-A5A7-D10B7F49FF66}" type="pres">
      <dgm:prSet presAssocID="{22F79236-E3A0-4B37-949A-701B49FE04D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5A5BE82-EA20-4A9C-A19E-DDDCC9C99E2F}" type="pres">
      <dgm:prSet presAssocID="{2A40B230-1FA5-4507-A31A-6583E853F46C}" presName="singleCycle" presStyleCnt="0"/>
      <dgm:spPr/>
    </dgm:pt>
    <dgm:pt modelId="{09D0FD9C-0F3A-4B10-872D-E73D33F140EA}" type="pres">
      <dgm:prSet presAssocID="{2A40B230-1FA5-4507-A31A-6583E853F46C}" presName="singleCenter" presStyleLbl="node1" presStyleIdx="0" presStyleCnt="3" custScaleX="273748" custScaleY="92048" custLinFactNeighborX="-7478" custLinFactNeighborY="-4691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FB829182-0675-4F43-8614-8D5FEB676838}" type="pres">
      <dgm:prSet presAssocID="{7B1E9534-AEA7-49A2-A84B-69395594BBBF}" presName="Name56" presStyleLbl="parChTrans1D2" presStyleIdx="0" presStyleCnt="2"/>
      <dgm:spPr/>
      <dgm:t>
        <a:bodyPr/>
        <a:lstStyle/>
        <a:p>
          <a:endParaRPr lang="ru-RU"/>
        </a:p>
      </dgm:t>
    </dgm:pt>
    <dgm:pt modelId="{BFA4062D-C090-45F6-9E43-1C953DF7B1F1}" type="pres">
      <dgm:prSet presAssocID="{6B7F8299-8D42-42A9-A00D-DB5234CD5EE1}" presName="text0" presStyleLbl="node1" presStyleIdx="1" presStyleCnt="3" custScaleX="263014" custScaleY="119665" custRadScaleRad="102612" custRadScaleInc="97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12E14-1416-4A81-9245-FFA6CAE252BD}" type="pres">
      <dgm:prSet presAssocID="{96AA409B-4A88-46EF-B987-38B9C079C2A9}" presName="Name56" presStyleLbl="parChTrans1D2" presStyleIdx="1" presStyleCnt="2"/>
      <dgm:spPr/>
      <dgm:t>
        <a:bodyPr/>
        <a:lstStyle/>
        <a:p>
          <a:endParaRPr lang="ru-RU"/>
        </a:p>
      </dgm:t>
    </dgm:pt>
    <dgm:pt modelId="{D5210340-C415-4A00-B281-9257A7FF12BC}" type="pres">
      <dgm:prSet presAssocID="{FCD0B170-E948-4DA6-AEB3-DB651872B0D6}" presName="text0" presStyleLbl="node1" presStyleIdx="2" presStyleCnt="3" custScaleX="292044" custScaleY="89898" custRadScaleRad="142893" custRadScaleInc="111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47C32-7DC9-4475-9D38-9DC4605DB7D5}" type="presOf" srcId="{2A40B230-1FA5-4507-A31A-6583E853F46C}" destId="{09D0FD9C-0F3A-4B10-872D-E73D33F140EA}" srcOrd="0" destOrd="0" presId="urn:microsoft.com/office/officeart/2008/layout/RadialCluster"/>
    <dgm:cxn modelId="{8A0232E0-62E1-4CA4-866D-48D5051BA1DD}" type="presOf" srcId="{96AA409B-4A88-46EF-B987-38B9C079C2A9}" destId="{3CC12E14-1416-4A81-9245-FFA6CAE252BD}" srcOrd="0" destOrd="0" presId="urn:microsoft.com/office/officeart/2008/layout/RadialCluster"/>
    <dgm:cxn modelId="{5E6610B3-42EA-4E3E-A15A-AC8C9662D138}" srcId="{22F79236-E3A0-4B37-949A-701B49FE04D1}" destId="{82CDD284-EF9C-4EEB-A6CD-950CF64026E4}" srcOrd="1" destOrd="0" parTransId="{FE5B0D84-2417-411F-9C5A-AE58444A3F55}" sibTransId="{166A28F0-45ED-4DE1-AB95-A4910866A2D0}"/>
    <dgm:cxn modelId="{BAE32CD5-FBDB-4FA8-9C8F-604981F8F0A6}" type="presOf" srcId="{6B7F8299-8D42-42A9-A00D-DB5234CD5EE1}" destId="{BFA4062D-C090-45F6-9E43-1C953DF7B1F1}" srcOrd="0" destOrd="0" presId="urn:microsoft.com/office/officeart/2008/layout/RadialCluster"/>
    <dgm:cxn modelId="{13670545-0EBD-4F3A-8F82-799823E7D845}" type="presOf" srcId="{7B1E9534-AEA7-49A2-A84B-69395594BBBF}" destId="{FB829182-0675-4F43-8614-8D5FEB676838}" srcOrd="0" destOrd="0" presId="urn:microsoft.com/office/officeart/2008/layout/RadialCluster"/>
    <dgm:cxn modelId="{902D9058-A8C3-44C0-868C-BF686BB72E32}" srcId="{22F79236-E3A0-4B37-949A-701B49FE04D1}" destId="{2A40B230-1FA5-4507-A31A-6583E853F46C}" srcOrd="0" destOrd="0" parTransId="{F0CC3CC8-2168-4B2C-869C-6B3A14471AB7}" sibTransId="{E329936E-4D8F-4AF4-8F7A-D5961C7A9DA4}"/>
    <dgm:cxn modelId="{EB2405E7-2950-41D8-A75B-B89097F7FA76}" srcId="{2A40B230-1FA5-4507-A31A-6583E853F46C}" destId="{FCD0B170-E948-4DA6-AEB3-DB651872B0D6}" srcOrd="1" destOrd="0" parTransId="{96AA409B-4A88-46EF-B987-38B9C079C2A9}" sibTransId="{8D6A2BB4-4B00-4683-84F8-8F2E93D20AE3}"/>
    <dgm:cxn modelId="{F499EE02-3975-4840-96DB-25E684BFD949}" type="presOf" srcId="{FCD0B170-E948-4DA6-AEB3-DB651872B0D6}" destId="{D5210340-C415-4A00-B281-9257A7FF12BC}" srcOrd="0" destOrd="0" presId="urn:microsoft.com/office/officeart/2008/layout/RadialCluster"/>
    <dgm:cxn modelId="{C21D50D8-056D-4027-B577-69CFDF794BF9}" type="presOf" srcId="{22F79236-E3A0-4B37-949A-701B49FE04D1}" destId="{58234D21-A79C-458E-A5A7-D10B7F49FF66}" srcOrd="0" destOrd="0" presId="urn:microsoft.com/office/officeart/2008/layout/RadialCluster"/>
    <dgm:cxn modelId="{806D65B9-77AB-42A7-A07C-BE532B089CE0}" srcId="{2A40B230-1FA5-4507-A31A-6583E853F46C}" destId="{6B7F8299-8D42-42A9-A00D-DB5234CD5EE1}" srcOrd="0" destOrd="0" parTransId="{7B1E9534-AEA7-49A2-A84B-69395594BBBF}" sibTransId="{2408E3C8-EB6B-41EC-8DD0-B87622362C02}"/>
    <dgm:cxn modelId="{3580D367-F9ED-4B96-B583-25BA019E4AA0}" type="presParOf" srcId="{58234D21-A79C-458E-A5A7-D10B7F49FF66}" destId="{35A5BE82-EA20-4A9C-A19E-DDDCC9C99E2F}" srcOrd="0" destOrd="0" presId="urn:microsoft.com/office/officeart/2008/layout/RadialCluster"/>
    <dgm:cxn modelId="{7E253988-9B95-4136-B9B6-8C01D30E1B69}" type="presParOf" srcId="{35A5BE82-EA20-4A9C-A19E-DDDCC9C99E2F}" destId="{09D0FD9C-0F3A-4B10-872D-E73D33F140EA}" srcOrd="0" destOrd="0" presId="urn:microsoft.com/office/officeart/2008/layout/RadialCluster"/>
    <dgm:cxn modelId="{83326F29-BF82-49F8-9BA3-79BF8364F193}" type="presParOf" srcId="{35A5BE82-EA20-4A9C-A19E-DDDCC9C99E2F}" destId="{FB829182-0675-4F43-8614-8D5FEB676838}" srcOrd="1" destOrd="0" presId="urn:microsoft.com/office/officeart/2008/layout/RadialCluster"/>
    <dgm:cxn modelId="{E2976AE0-3549-4BF9-BC36-B30BD6439776}" type="presParOf" srcId="{35A5BE82-EA20-4A9C-A19E-DDDCC9C99E2F}" destId="{BFA4062D-C090-45F6-9E43-1C953DF7B1F1}" srcOrd="2" destOrd="0" presId="urn:microsoft.com/office/officeart/2008/layout/RadialCluster"/>
    <dgm:cxn modelId="{9E7A5744-3F6E-4806-B2E3-D430BA5B890A}" type="presParOf" srcId="{35A5BE82-EA20-4A9C-A19E-DDDCC9C99E2F}" destId="{3CC12E14-1416-4A81-9245-FFA6CAE252BD}" srcOrd="3" destOrd="0" presId="urn:microsoft.com/office/officeart/2008/layout/RadialCluster"/>
    <dgm:cxn modelId="{15F1E8BB-B903-4963-8D37-A1DDC174BEDD}" type="presParOf" srcId="{35A5BE82-EA20-4A9C-A19E-DDDCC9C99E2F}" destId="{D5210340-C415-4A00-B281-9257A7FF12B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7A8DE-2FE4-493E-98D9-153AB32FBA7F}">
      <dsp:nvSpPr>
        <dsp:cNvPr id="0" name=""/>
        <dsp:cNvSpPr/>
      </dsp:nvSpPr>
      <dsp:spPr>
        <a:xfrm>
          <a:off x="5672126" y="360038"/>
          <a:ext cx="4553011" cy="21101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ISO900</a:t>
          </a:r>
          <a:r>
            <a:rPr lang="uk-UA" sz="3500" kern="1200" dirty="0" smtClean="0"/>
            <a:t>0 складається з 3-х стандартів</a:t>
          </a:r>
          <a:endParaRPr lang="ru-RU" sz="3500" kern="1200" dirty="0"/>
        </a:p>
      </dsp:txBody>
      <dsp:txXfrm>
        <a:off x="5775134" y="463046"/>
        <a:ext cx="4346995" cy="1904118"/>
      </dsp:txXfrm>
    </dsp:sp>
    <dsp:sp modelId="{F2C975D0-C7A5-4CA6-ADAA-0AA26A7CC483}">
      <dsp:nvSpPr>
        <dsp:cNvPr id="0" name=""/>
        <dsp:cNvSpPr/>
      </dsp:nvSpPr>
      <dsp:spPr>
        <a:xfrm rot="10510379">
          <a:off x="5135901" y="1629952"/>
          <a:ext cx="5371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71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39CF2-A8A8-4F32-A0F0-3B6FABB3B101}">
      <dsp:nvSpPr>
        <dsp:cNvPr id="0" name=""/>
        <dsp:cNvSpPr/>
      </dsp:nvSpPr>
      <dsp:spPr>
        <a:xfrm>
          <a:off x="288038" y="1080120"/>
          <a:ext cx="4848816" cy="1554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ISO900</a:t>
          </a:r>
          <a:r>
            <a:rPr lang="uk-UA" sz="2600" kern="1200" dirty="0" smtClean="0"/>
            <a:t>4 містить рекомендації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Для покращення діяльності </a:t>
          </a:r>
          <a:endParaRPr lang="ru-RU" sz="2600" kern="1200" dirty="0"/>
        </a:p>
      </dsp:txBody>
      <dsp:txXfrm>
        <a:off x="363914" y="1155996"/>
        <a:ext cx="4697064" cy="1402583"/>
      </dsp:txXfrm>
    </dsp:sp>
    <dsp:sp modelId="{EA484D90-22EA-46E7-AABC-20E54EC68E53}">
      <dsp:nvSpPr>
        <dsp:cNvPr id="0" name=""/>
        <dsp:cNvSpPr/>
      </dsp:nvSpPr>
      <dsp:spPr>
        <a:xfrm rot="4888537">
          <a:off x="7613772" y="3042574"/>
          <a:ext cx="11575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7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EBF34-3470-4981-A408-535D486628F3}">
      <dsp:nvSpPr>
        <dsp:cNvPr id="0" name=""/>
        <dsp:cNvSpPr/>
      </dsp:nvSpPr>
      <dsp:spPr>
        <a:xfrm>
          <a:off x="6289610" y="3614975"/>
          <a:ext cx="4223557" cy="16416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ISO900</a:t>
          </a:r>
          <a:r>
            <a:rPr lang="uk-UA" sz="3100" kern="1200" dirty="0" smtClean="0"/>
            <a:t>1містить вимоги до системи управління якістю  </a:t>
          </a:r>
          <a:endParaRPr lang="ru-RU" sz="3100" kern="1200" dirty="0"/>
        </a:p>
      </dsp:txBody>
      <dsp:txXfrm>
        <a:off x="6369747" y="3695112"/>
        <a:ext cx="4063283" cy="1481334"/>
      </dsp:txXfrm>
    </dsp:sp>
    <dsp:sp modelId="{27C48C09-BBFE-4527-882B-E83C54ACD84F}">
      <dsp:nvSpPr>
        <dsp:cNvPr id="0" name=""/>
        <dsp:cNvSpPr/>
      </dsp:nvSpPr>
      <dsp:spPr>
        <a:xfrm rot="9168669">
          <a:off x="3532488" y="3041412"/>
          <a:ext cx="2500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036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5A7C0-6F25-47F5-8E26-AAF2B9BAD3BB}">
      <dsp:nvSpPr>
        <dsp:cNvPr id="0" name=""/>
        <dsp:cNvSpPr/>
      </dsp:nvSpPr>
      <dsp:spPr>
        <a:xfrm>
          <a:off x="0" y="3612650"/>
          <a:ext cx="4140975" cy="1643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ISO900</a:t>
          </a:r>
          <a:r>
            <a:rPr lang="uk-UA" sz="3100" kern="1200" dirty="0" smtClean="0"/>
            <a:t>0 включає словник термінів та визначень </a:t>
          </a:r>
          <a:endParaRPr lang="ru-RU" sz="3100" kern="1200" dirty="0"/>
        </a:p>
      </dsp:txBody>
      <dsp:txXfrm>
        <a:off x="80250" y="3692900"/>
        <a:ext cx="3980475" cy="1483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0FD9C-0F3A-4B10-872D-E73D33F140EA}">
      <dsp:nvSpPr>
        <dsp:cNvPr id="0" name=""/>
        <dsp:cNvSpPr/>
      </dsp:nvSpPr>
      <dsp:spPr>
        <a:xfrm>
          <a:off x="3124063" y="12868"/>
          <a:ext cx="4957698" cy="1667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Показники якості </a:t>
          </a:r>
          <a:r>
            <a:rPr lang="uk-UA" sz="2800" kern="1200" dirty="0" smtClean="0"/>
            <a:t>продукції</a:t>
          </a: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«Продукту»</a:t>
          </a:r>
          <a:endParaRPr lang="ru-RU" sz="2800" kern="1200" dirty="0"/>
        </a:p>
      </dsp:txBody>
      <dsp:txXfrm>
        <a:off x="3205441" y="94246"/>
        <a:ext cx="4794942" cy="1504274"/>
      </dsp:txXfrm>
    </dsp:sp>
    <dsp:sp modelId="{FB829182-0675-4F43-8614-8D5FEB676838}">
      <dsp:nvSpPr>
        <dsp:cNvPr id="0" name=""/>
        <dsp:cNvSpPr/>
      </dsp:nvSpPr>
      <dsp:spPr>
        <a:xfrm rot="2257330">
          <a:off x="6578049" y="1992072"/>
          <a:ext cx="10227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276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4062D-C090-45F6-9E43-1C953DF7B1F1}">
      <dsp:nvSpPr>
        <dsp:cNvPr id="0" name=""/>
        <dsp:cNvSpPr/>
      </dsp:nvSpPr>
      <dsp:spPr>
        <a:xfrm>
          <a:off x="6840749" y="2304245"/>
          <a:ext cx="3191411" cy="1452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 загальні</a:t>
          </a:r>
          <a:endParaRPr lang="ru-RU" sz="3500" kern="1200" dirty="0"/>
        </a:p>
      </dsp:txBody>
      <dsp:txXfrm>
        <a:off x="6911631" y="2375127"/>
        <a:ext cx="3049647" cy="1310251"/>
      </dsp:txXfrm>
    </dsp:sp>
    <dsp:sp modelId="{3CC12E14-1416-4A81-9245-FFA6CAE252BD}">
      <dsp:nvSpPr>
        <dsp:cNvPr id="0" name=""/>
        <dsp:cNvSpPr/>
      </dsp:nvSpPr>
      <dsp:spPr>
        <a:xfrm rot="9094422">
          <a:off x="3549636" y="1809937"/>
          <a:ext cx="5463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63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10340-C415-4A00-B281-9257A7FF12BC}">
      <dsp:nvSpPr>
        <dsp:cNvPr id="0" name=""/>
        <dsp:cNvSpPr/>
      </dsp:nvSpPr>
      <dsp:spPr>
        <a:xfrm>
          <a:off x="803130" y="1939976"/>
          <a:ext cx="3543661" cy="1090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диференційовані</a:t>
          </a:r>
          <a:endParaRPr lang="ru-RU" sz="2800" kern="1200" dirty="0"/>
        </a:p>
      </dsp:txBody>
      <dsp:txXfrm>
        <a:off x="856380" y="1993226"/>
        <a:ext cx="3437161" cy="984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29.03.2018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5FF336-14C8-4166-8924-BC989A9A7134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D0A5DDA-D2B2-409E-B0EF-3D359822B7C2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F78101-0C6B-4A1C-A269-F087BC6CA2F7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743666-826D-4094-BADC-EB971662F057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C7D41D-0335-412B-8E67-A4183CBBCA78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C472534-E6E1-4F5E-BD21-597552053506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11EB5C-A3BC-4358-8AF3-691831FA4AD6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7316C8-0DF3-43DA-BADA-E896A02E93B4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922A110-26B1-48DE-8A0D-2B7D27DBAC57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A351223-7925-439A-A53C-17F6933D7A42}" type="datetime1">
              <a:rPr lang="ru-RU" smtClean="0"/>
              <a:t>29.03.2018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2785" y="692696"/>
            <a:ext cx="8424936" cy="3456384"/>
          </a:xfrm>
        </p:spPr>
        <p:txBody>
          <a:bodyPr rtlCol="0">
            <a:no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СТАНДАРТи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ВИЩОЇ ОСВІТИ УКРАЇНИ</a:t>
            </a:r>
            <a:b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підготовка здобувачів вищої 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освіти.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Стандарт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 </a:t>
            </a: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серії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ДСТУ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ISO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9000:2015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6420" y="5149934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ЦЮЦЮРА Світлана Володимирівна,</a:t>
            </a:r>
          </a:p>
          <a:p>
            <a:r>
              <a:rPr lang="uk-UA" b="1" dirty="0" err="1" smtClean="0"/>
              <a:t>д.т.н</a:t>
            </a:r>
            <a:r>
              <a:rPr lang="uk-UA" b="1" dirty="0" smtClean="0"/>
              <a:t>., професор, </a:t>
            </a:r>
          </a:p>
          <a:p>
            <a:r>
              <a:rPr lang="uk-UA" b="1" dirty="0" smtClean="0"/>
              <a:t>завідувач кафедри</a:t>
            </a:r>
          </a:p>
          <a:p>
            <a:r>
              <a:rPr lang="uk-UA" b="1" dirty="0" smtClean="0"/>
              <a:t>інформаційних технологій КНУБА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764704"/>
            <a:ext cx="10724867" cy="58928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sz="8400" b="1" dirty="0"/>
              <a:t>Середовище організації</a:t>
            </a:r>
          </a:p>
          <a:p>
            <a:pPr marL="0" indent="0">
              <a:buNone/>
            </a:pPr>
            <a:r>
              <a:rPr lang="uk-UA" sz="5700" b="1" dirty="0"/>
              <a:t>Розуміння середовища організації —  це процес.  Цей процес визначає чинники, які впливають </a:t>
            </a:r>
            <a:r>
              <a:rPr lang="uk-UA" sz="5700" b="1" dirty="0" smtClean="0"/>
              <a:t>на </a:t>
            </a:r>
            <a:r>
              <a:rPr lang="uk-UA" sz="5700" b="1" dirty="0" err="1"/>
              <a:t>призначеність</a:t>
            </a:r>
            <a:r>
              <a:rPr lang="uk-UA" sz="5700" b="1" dirty="0"/>
              <a:t>,  цілі та сталість організації.  Він  ураховує  внутрішні чинники,  зокрема цінності</a:t>
            </a:r>
            <a:r>
              <a:rPr lang="uk-UA" sz="5700" b="1" dirty="0" smtClean="0"/>
              <a:t>, культуру</a:t>
            </a:r>
            <a:r>
              <a:rPr lang="uk-UA" sz="5700" b="1" dirty="0"/>
              <a:t>, знання та дієвість організації.  Він також ураховує зовнішні чинники, такі як правове, </a:t>
            </a:r>
            <a:r>
              <a:rPr lang="uk-UA" sz="5700" b="1" dirty="0" smtClean="0"/>
              <a:t>технологічне</a:t>
            </a:r>
            <a:r>
              <a:rPr lang="uk-UA" sz="5700" b="1" dirty="0"/>
              <a:t>, конкурентне, ринкове,  культурне, соціальне та економічне середовища.</a:t>
            </a:r>
          </a:p>
          <a:p>
            <a:pPr marL="0" indent="0">
              <a:buNone/>
            </a:pPr>
            <a:r>
              <a:rPr lang="uk-UA" sz="5700" b="1" dirty="0"/>
              <a:t>Приклади того, як може бути виявлено </a:t>
            </a:r>
            <a:r>
              <a:rPr lang="uk-UA" sz="5700" b="1" dirty="0" err="1"/>
              <a:t>призначеність</a:t>
            </a:r>
            <a:r>
              <a:rPr lang="uk-UA" sz="5700" b="1" dirty="0"/>
              <a:t> організації, є її бачення,  місія,  політики </a:t>
            </a:r>
            <a:r>
              <a:rPr lang="uk-UA" sz="5700" b="1" dirty="0" smtClean="0"/>
              <a:t>та </a:t>
            </a:r>
            <a:r>
              <a:rPr lang="uk-UA" sz="5700" b="1" dirty="0"/>
              <a:t>цілі.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02723" y="-603448"/>
            <a:ext cx="2371939" cy="129614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Основні поняття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718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2723" y="-603448"/>
            <a:ext cx="2371939" cy="1296144"/>
          </a:xfrm>
        </p:spPr>
        <p:txBody>
          <a:bodyPr>
            <a:normAutofit/>
          </a:bodyPr>
          <a:lstStyle/>
          <a:p>
            <a:pPr algn="ctr"/>
            <a:r>
              <a:rPr lang="uk-UA" sz="1600" b="1" dirty="0" smtClean="0"/>
              <a:t>Основні поняття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692696"/>
            <a:ext cx="10940891" cy="582094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sz="8400" b="1" dirty="0"/>
              <a:t>Зацікавлені сторони </a:t>
            </a:r>
          </a:p>
          <a:p>
            <a:pPr>
              <a:spcBef>
                <a:spcPts val="600"/>
              </a:spcBef>
            </a:pPr>
            <a:r>
              <a:rPr lang="uk-UA" sz="4500" dirty="0">
                <a:cs typeface="Times New Roman" panose="02020603050405020304" pitchFamily="18" charset="0"/>
              </a:rPr>
              <a:t>Поняття  зацікавлених сторін простягається  поза  межі  зосередженості лише  на замовнику. </a:t>
            </a:r>
          </a:p>
          <a:p>
            <a:pPr>
              <a:spcBef>
                <a:spcPts val="600"/>
              </a:spcBef>
            </a:pPr>
            <a:r>
              <a:rPr lang="uk-UA" sz="4500" dirty="0">
                <a:cs typeface="Times New Roman" panose="02020603050405020304" pitchFamily="18" charset="0"/>
              </a:rPr>
              <a:t>Важливо враховувати всі відповідні зацікавлені сторони.</a:t>
            </a:r>
          </a:p>
          <a:p>
            <a:pPr>
              <a:spcBef>
                <a:spcPts val="600"/>
              </a:spcBef>
            </a:pPr>
            <a:r>
              <a:rPr lang="uk-UA" sz="4500" dirty="0">
                <a:cs typeface="Times New Roman" panose="02020603050405020304" pitchFamily="18" charset="0"/>
              </a:rPr>
              <a:t>Частину процесу розуміння середовища організації становить </a:t>
            </a:r>
            <a:r>
              <a:rPr lang="uk-UA" sz="4500" dirty="0" err="1">
                <a:cs typeface="Times New Roman" panose="02020603050405020304" pitchFamily="18" charset="0"/>
              </a:rPr>
              <a:t>ідентифікування</a:t>
            </a:r>
            <a:r>
              <a:rPr lang="uk-UA" sz="4500" dirty="0">
                <a:cs typeface="Times New Roman" panose="02020603050405020304" pitchFamily="18" charset="0"/>
              </a:rPr>
              <a:t> її </a:t>
            </a:r>
            <a:r>
              <a:rPr lang="uk-UA" sz="4500" dirty="0" smtClean="0">
                <a:cs typeface="Times New Roman" panose="02020603050405020304" pitchFamily="18" charset="0"/>
              </a:rPr>
              <a:t>зацікавлених сторін</a:t>
            </a:r>
            <a:r>
              <a:rPr lang="uk-UA" sz="4500" dirty="0">
                <a:cs typeface="Times New Roman" panose="02020603050405020304" pitchFamily="18" charset="0"/>
              </a:rPr>
              <a:t>.  Відповідні зацікавлені сторони —  </a:t>
            </a:r>
            <a:r>
              <a:rPr lang="uk-UA" sz="4500" b="1" dirty="0">
                <a:cs typeface="Times New Roman" panose="02020603050405020304" pitchFamily="18" charset="0"/>
              </a:rPr>
              <a:t>це ті, з якими пов’язано значний ризик для сталості </a:t>
            </a:r>
            <a:r>
              <a:rPr lang="uk-UA" sz="4500" b="1" dirty="0" smtClean="0">
                <a:cs typeface="Times New Roman" panose="02020603050405020304" pitchFamily="18" charset="0"/>
              </a:rPr>
              <a:t>орга­нізації</a:t>
            </a:r>
            <a:r>
              <a:rPr lang="uk-UA" sz="4500" dirty="0">
                <a:cs typeface="Times New Roman" panose="02020603050405020304" pitchFamily="18" charset="0"/>
              </a:rPr>
              <a:t>, якщо їхні потреби та очікування не буде виконано.  Організації визначають,  які  результати </a:t>
            </a:r>
            <a:r>
              <a:rPr lang="uk-UA" sz="4500" dirty="0" smtClean="0">
                <a:cs typeface="Times New Roman" panose="02020603050405020304" pitchFamily="18" charset="0"/>
              </a:rPr>
              <a:t>необхідно </a:t>
            </a:r>
            <a:r>
              <a:rPr lang="uk-UA" sz="4500" dirty="0">
                <a:cs typeface="Times New Roman" panose="02020603050405020304" pitchFamily="18" charset="0"/>
              </a:rPr>
              <a:t>подати цим відповідним зацікавленим сторонам,  щоб знизити цей ризик.</a:t>
            </a:r>
          </a:p>
          <a:p>
            <a:pPr>
              <a:spcBef>
                <a:spcPts val="600"/>
              </a:spcBef>
            </a:pPr>
            <a:r>
              <a:rPr lang="uk-UA" sz="4500" dirty="0">
                <a:cs typeface="Times New Roman" panose="02020603050405020304" pitchFamily="18" charset="0"/>
              </a:rPr>
              <a:t>Організації привертають увагу відповідних зацікавлених сторін,  від яких залежить їхній успіх, </a:t>
            </a:r>
            <a:r>
              <a:rPr lang="uk-UA" sz="4500" dirty="0" smtClean="0">
                <a:cs typeface="Times New Roman" panose="02020603050405020304" pitchFamily="18" charset="0"/>
              </a:rPr>
              <a:t>залучають </a:t>
            </a:r>
            <a:r>
              <a:rPr lang="uk-UA" sz="4500" dirty="0">
                <a:cs typeface="Times New Roman" panose="02020603050405020304" pitchFamily="18" charset="0"/>
              </a:rPr>
              <a:t>їх і зберігають їх підтримку.</a:t>
            </a:r>
          </a:p>
          <a:p>
            <a:endParaRPr lang="uk-UA" sz="2800" dirty="0" smtClean="0"/>
          </a:p>
          <a:p>
            <a:pPr marL="0" indent="0" algn="ctr">
              <a:buNone/>
            </a:pPr>
            <a:r>
              <a:rPr lang="uk-UA" sz="8400" b="1" dirty="0" smtClean="0"/>
              <a:t>Підтримка</a:t>
            </a:r>
            <a:endParaRPr lang="uk-UA" sz="8400" b="1" dirty="0"/>
          </a:p>
          <a:p>
            <a:pPr marL="0" indent="0">
              <a:buNone/>
            </a:pPr>
            <a:r>
              <a:rPr lang="uk-UA" sz="4500" dirty="0" smtClean="0">
                <a:cs typeface="Times New Roman" panose="02020603050405020304" pitchFamily="18" charset="0"/>
              </a:rPr>
              <a:t>Фактор необхідний </a:t>
            </a:r>
            <a:r>
              <a:rPr lang="uk-UA" sz="4500" dirty="0">
                <a:cs typeface="Times New Roman" panose="02020603050405020304" pitchFamily="18" charset="0"/>
              </a:rPr>
              <a:t>для забезпечення </a:t>
            </a:r>
            <a:r>
              <a:rPr lang="uk-UA" sz="4500" dirty="0" smtClean="0">
                <a:cs typeface="Times New Roman" panose="02020603050405020304" pitchFamily="18" charset="0"/>
              </a:rPr>
              <a:t>стабільності</a:t>
            </a:r>
            <a:endParaRPr lang="ru-RU" sz="4500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1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Переваги впровадження </a:t>
            </a:r>
            <a:r>
              <a:rPr lang="uk-UA" b="1" dirty="0" smtClean="0"/>
              <a:t>системи </a:t>
            </a:r>
            <a:r>
              <a:rPr lang="uk-UA" b="1" dirty="0" smtClean="0"/>
              <a:t>управління </a:t>
            </a:r>
            <a:r>
              <a:rPr lang="uk-UA" b="1" dirty="0" smtClean="0"/>
              <a:t>якістю (</a:t>
            </a:r>
            <a:r>
              <a:rPr lang="uk-UA" b="1" dirty="0" smtClean="0">
                <a:cs typeface="Times New Roman" panose="02020603050405020304" pitchFamily="18" charset="0"/>
              </a:rPr>
              <a:t>СУЯ)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65820" y="1435100"/>
            <a:ext cx="10508843" cy="5639792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sz="2800" dirty="0"/>
              <a:t>Всі процеси (основні виробничі, управлінські та ін.) взяті під контроль. Це виключає </a:t>
            </a:r>
            <a:r>
              <a:rPr lang="uk-UA" sz="2800" dirty="0" err="1"/>
              <a:t>збої</a:t>
            </a:r>
            <a:r>
              <a:rPr lang="uk-UA" sz="2800" dirty="0"/>
              <a:t> в роботі, гарантує якість продукції і ефективність всіх бізнес-процесів</a:t>
            </a:r>
            <a:r>
              <a:rPr lang="en-US" sz="2800" dirty="0"/>
              <a:t>;</a:t>
            </a:r>
            <a:endParaRPr lang="uk-UA" sz="2800" dirty="0"/>
          </a:p>
          <a:p>
            <a:pPr marL="514350" indent="-514350" algn="just">
              <a:buFont typeface="+mj-lt"/>
              <a:buAutoNum type="arabicPeriod"/>
            </a:pPr>
            <a:r>
              <a:rPr lang="uk-UA" sz="2800" dirty="0"/>
              <a:t>Компанія отримує маркетинговий імідж вищого рівня, підвищує інвестиційну привабливість і максимально закріплює свою позицію на ринку</a:t>
            </a:r>
            <a:r>
              <a:rPr lang="en-US" sz="2800" dirty="0"/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800" dirty="0"/>
              <a:t>Підсумкова сертифікація за міжнародними стандартами підтверджує надійність підприємства з позиції світових вимог</a:t>
            </a:r>
            <a:r>
              <a:rPr lang="en-US" sz="2800" dirty="0"/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800" dirty="0"/>
              <a:t>Забезпечення стабільної якості продукції дає значну економію фінансових коштів за рахунок зниження відсотку браку і числа рекламацій</a:t>
            </a:r>
            <a:r>
              <a:rPr lang="en-US" sz="2800" dirty="0"/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800" dirty="0"/>
              <a:t>Зростає довіра споживачів і регуляторних органів</a:t>
            </a:r>
            <a:r>
              <a:rPr lang="en-US" sz="2800" dirty="0"/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800" dirty="0"/>
              <a:t>Зміцнюється репутація виробника якісної і безпечної продукції</a:t>
            </a:r>
            <a:r>
              <a:rPr lang="en-US" sz="2800" dirty="0"/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800" dirty="0"/>
              <a:t>Збільшується число лояльних споживачів.</a:t>
            </a:r>
            <a:endParaRPr lang="ru-RU" sz="2800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-459432"/>
            <a:ext cx="10157354" cy="1397000"/>
          </a:xfrm>
        </p:spPr>
        <p:txBody>
          <a:bodyPr/>
          <a:lstStyle/>
          <a:p>
            <a:pPr algn="ctr"/>
            <a:r>
              <a:rPr lang="uk-UA" b="1" dirty="0" smtClean="0">
                <a:latin typeface="+mn-lt"/>
                <a:cs typeface="Times New Roman" panose="02020603050405020304" pitchFamily="18" charset="0"/>
              </a:rPr>
              <a:t>Області </a:t>
            </a:r>
            <a:r>
              <a:rPr lang="uk-UA" b="1" dirty="0" smtClean="0">
                <a:latin typeface="+mn-lt"/>
                <a:cs typeface="Times New Roman" panose="02020603050405020304" pitchFamily="18" charset="0"/>
              </a:rPr>
              <a:t>використання СУЯ</a:t>
            </a:r>
            <a:endParaRPr lang="ru-RU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5509" y="1268760"/>
            <a:ext cx="10157354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800" dirty="0" smtClean="0">
                <a:cs typeface="Times New Roman" panose="02020603050405020304" pitchFamily="18" charset="0"/>
              </a:rPr>
              <a:t>Принципи менеджменту якості є універсальними і можуть використовуватись</a:t>
            </a:r>
            <a:r>
              <a:rPr lang="en-US" sz="2800" dirty="0" smtClean="0">
                <a:cs typeface="Times New Roman" panose="02020603050405020304" pitchFamily="18" charset="0"/>
              </a:rPr>
              <a:t>:</a:t>
            </a:r>
            <a:endParaRPr lang="uk-UA" sz="2800" dirty="0" smtClean="0">
              <a:cs typeface="Times New Roman" panose="02020603050405020304" pitchFamily="18" charset="0"/>
            </a:endParaRPr>
          </a:p>
          <a:p>
            <a:r>
              <a:rPr lang="uk-UA" dirty="0" smtClean="0">
                <a:cs typeface="Times New Roman" panose="02020603050405020304" pitchFamily="18" charset="0"/>
              </a:rPr>
              <a:t>Організаціями, що планують досягти успіху, шляхом впровадження системи менеджменту якості</a:t>
            </a:r>
            <a:r>
              <a:rPr lang="en-US" dirty="0" smtClean="0">
                <a:cs typeface="Times New Roman" panose="02020603050405020304" pitchFamily="18" charset="0"/>
              </a:rPr>
              <a:t>;</a:t>
            </a:r>
          </a:p>
          <a:p>
            <a:r>
              <a:rPr lang="uk-UA" dirty="0" smtClean="0"/>
              <a:t>Споживачами, що бажають отримати впевненість в можливості підприємства, поставляти необхідні продукти та послуги;</a:t>
            </a:r>
          </a:p>
          <a:p>
            <a:r>
              <a:rPr lang="uk-UA" dirty="0" smtClean="0"/>
              <a:t>Підприємствами, що бажають бути впевненими в їх ланцюгу поставок вимоги до продуктів та послуг будуть виконані;</a:t>
            </a:r>
          </a:p>
          <a:p>
            <a:r>
              <a:rPr lang="uk-UA" dirty="0" smtClean="0"/>
              <a:t>Компаніями, що бажають підвищити рівень взаєморозуміння, шляхом використання єдиної термінології в менеджменті якості;</a:t>
            </a:r>
          </a:p>
          <a:p>
            <a:r>
              <a:rPr lang="uk-UA" dirty="0" smtClean="0"/>
              <a:t>Тими, хто проводить навчання, оцінку, консультацію в сфері МЯ;</a:t>
            </a:r>
          </a:p>
          <a:p>
            <a:r>
              <a:rPr lang="uk-UA" dirty="0" smtClean="0"/>
              <a:t>Розробниками споріднених стандартів.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8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8" y="-315416"/>
            <a:ext cx="10157354" cy="1397000"/>
          </a:xfrm>
        </p:spPr>
        <p:txBody>
          <a:bodyPr/>
          <a:lstStyle/>
          <a:p>
            <a:pPr algn="ctr"/>
            <a:r>
              <a:rPr lang="uk-UA" b="1" dirty="0" smtClean="0"/>
              <a:t>Загальні </a:t>
            </a:r>
            <a:r>
              <a:rPr lang="uk-UA" b="1" dirty="0"/>
              <a:t>положення </a:t>
            </a:r>
            <a:r>
              <a:rPr lang="uk-UA" b="1" dirty="0" smtClean="0">
                <a:cs typeface="Times New Roman" panose="02020603050405020304" pitchFamily="18" charset="0"/>
              </a:rPr>
              <a:t>СУЯ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114" y="1412776"/>
            <a:ext cx="10737743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/>
              <a:t>Дотримання вищим керівництвом та співробітниками системи менеджменту якості дозволяє:</a:t>
            </a:r>
          </a:p>
          <a:p>
            <a:r>
              <a:rPr lang="uk-UA" sz="3200" dirty="0" smtClean="0"/>
              <a:t>Забезпечувати людські та інші необхідні  ресурси;</a:t>
            </a:r>
          </a:p>
          <a:p>
            <a:r>
              <a:rPr lang="uk-UA" sz="3200" dirty="0" smtClean="0"/>
              <a:t>Вести моніторинг процесів та результатів;</a:t>
            </a:r>
          </a:p>
          <a:p>
            <a:r>
              <a:rPr lang="uk-UA" sz="3200" dirty="0" smtClean="0"/>
              <a:t>Виявляти, оцінювати ризики та можливості;</a:t>
            </a:r>
          </a:p>
          <a:p>
            <a:r>
              <a:rPr lang="uk-UA" sz="3200" dirty="0" smtClean="0"/>
              <a:t>Вживати необхідні заходи.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-387424"/>
            <a:ext cx="10157354" cy="1397000"/>
          </a:xfrm>
        </p:spPr>
        <p:txBody>
          <a:bodyPr/>
          <a:lstStyle/>
          <a:p>
            <a:pPr algn="ctr"/>
            <a:r>
              <a:rPr lang="uk-UA" b="1" dirty="0" smtClean="0"/>
              <a:t>Загальні </a:t>
            </a:r>
            <a:r>
              <a:rPr lang="uk-UA" b="1" dirty="0" smtClean="0"/>
              <a:t>положення </a:t>
            </a:r>
            <a:r>
              <a:rPr lang="uk-UA" b="1" dirty="0">
                <a:cs typeface="Times New Roman" panose="02020603050405020304" pitchFamily="18" charset="0"/>
              </a:rPr>
              <a:t>СУЯ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529408"/>
            <a:ext cx="10665735" cy="5328592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Персонал</a:t>
            </a:r>
            <a:r>
              <a:rPr lang="uk-UA" sz="4000" dirty="0" smtClean="0"/>
              <a:t> – </a:t>
            </a:r>
            <a:r>
              <a:rPr lang="uk-UA" sz="3200" dirty="0" smtClean="0"/>
              <a:t>один із найважливіших ресурсів організації. Результат залежить від того, як люди діють в рамках системи, в якій вони знаходяться.</a:t>
            </a:r>
          </a:p>
          <a:p>
            <a:pPr marL="0" indent="0">
              <a:buNone/>
            </a:pPr>
            <a:r>
              <a:rPr lang="uk-UA" sz="3200" dirty="0" smtClean="0"/>
              <a:t>В рамках організації персонал діє згідно з політикою в області якості та результатів, яких організація бажає досягти</a:t>
            </a:r>
            <a:endParaRPr lang="ru-RU" sz="4000" dirty="0"/>
          </a:p>
        </p:txBody>
      </p:sp>
      <p:pic>
        <p:nvPicPr>
          <p:cNvPr id="1026" name="Picture 2" descr="Картинки по запросу персо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4509120"/>
            <a:ext cx="2680434" cy="20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63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713" y="-243408"/>
            <a:ext cx="10157354" cy="1397000"/>
          </a:xfrm>
        </p:spPr>
        <p:txBody>
          <a:bodyPr/>
          <a:lstStyle/>
          <a:p>
            <a:pPr algn="ctr"/>
            <a:r>
              <a:rPr lang="uk-UA" b="1" dirty="0"/>
              <a:t>Загальні</a:t>
            </a:r>
            <a:r>
              <a:rPr lang="uk-UA" b="1" dirty="0" smtClean="0"/>
              <a:t> </a:t>
            </a:r>
            <a:r>
              <a:rPr lang="uk-UA" b="1" dirty="0" smtClean="0"/>
              <a:t>положення </a:t>
            </a:r>
            <a:r>
              <a:rPr lang="uk-UA" b="1" dirty="0">
                <a:cs typeface="Times New Roman" panose="02020603050405020304" pitchFamily="18" charset="0"/>
              </a:rPr>
              <a:t>СУЯ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Компетентність</a:t>
            </a:r>
            <a:r>
              <a:rPr lang="uk-UA" sz="4000" dirty="0" smtClean="0"/>
              <a:t> – система менеджменту якості найбільш результативна, коли усі співробітники використовують свою освіту, навички та досвід для досягнення поставлених їм задач.</a:t>
            </a:r>
            <a:endParaRPr lang="ru-RU" sz="4000" dirty="0"/>
          </a:p>
        </p:txBody>
      </p:sp>
      <p:pic>
        <p:nvPicPr>
          <p:cNvPr id="2050" name="Picture 2" descr="http://delaj-delo.ru/wp-content/uploads/2013/04/kompetentn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4869160"/>
            <a:ext cx="3420988" cy="164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25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-603448"/>
            <a:ext cx="10157354" cy="1397000"/>
          </a:xfrm>
        </p:spPr>
        <p:txBody>
          <a:bodyPr/>
          <a:lstStyle/>
          <a:p>
            <a:pPr algn="ctr"/>
            <a:r>
              <a:rPr lang="uk-UA" b="1" dirty="0"/>
              <a:t>Загальні </a:t>
            </a:r>
            <a:r>
              <a:rPr lang="uk-UA" b="1" dirty="0" smtClean="0"/>
              <a:t>положення </a:t>
            </a:r>
            <a:r>
              <a:rPr lang="uk-UA" b="1" dirty="0">
                <a:cs typeface="Times New Roman" panose="02020603050405020304" pitchFamily="18" charset="0"/>
              </a:rPr>
              <a:t>СУЯ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1095748"/>
            <a:ext cx="11071516" cy="576064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Об</a:t>
            </a:r>
            <a:r>
              <a:rPr lang="uk-UA" sz="4000" b="1" dirty="0" err="1" smtClean="0"/>
              <a:t>ізнаність</a:t>
            </a:r>
            <a:r>
              <a:rPr lang="uk-UA" sz="4000" b="1" dirty="0" smtClean="0"/>
              <a:t> </a:t>
            </a:r>
            <a:r>
              <a:rPr lang="uk-UA" sz="4000" dirty="0" smtClean="0"/>
              <a:t>– необхідна для досягнення цілей організації;</a:t>
            </a:r>
          </a:p>
          <a:p>
            <a:r>
              <a:rPr lang="uk-UA" sz="4000" b="1" dirty="0" smtClean="0"/>
              <a:t>Комунікації – </a:t>
            </a:r>
            <a:r>
              <a:rPr lang="uk-UA" sz="4000" dirty="0" smtClean="0"/>
              <a:t>необхідні для залучення людей та покращення розуміння: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200" dirty="0" smtClean="0"/>
              <a:t>Контексту організації;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200" dirty="0" smtClean="0"/>
              <a:t>Потреб та очікувань споживачів;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200" dirty="0" smtClean="0"/>
              <a:t>Системи менеджменту якості.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9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Принципи менеджменту якості</a:t>
            </a:r>
            <a:br>
              <a:rPr lang="uk-UA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196752"/>
            <a:ext cx="10157354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4000" dirty="0" smtClean="0"/>
              <a:t>Також виділяють декілька основних принципів у серії стандартів менеджменту якості </a:t>
            </a:r>
            <a:r>
              <a:rPr lang="en-US" sz="4000" b="1" dirty="0" smtClean="0"/>
              <a:t>ISO 9000</a:t>
            </a:r>
            <a:r>
              <a:rPr lang="uk-UA" sz="4000" dirty="0" smtClean="0"/>
              <a:t>, до яких відносять:</a:t>
            </a:r>
          </a:p>
          <a:p>
            <a:r>
              <a:rPr lang="uk-UA" sz="4000" dirty="0" smtClean="0"/>
              <a:t>Орієнтація на споживача;</a:t>
            </a:r>
          </a:p>
          <a:p>
            <a:r>
              <a:rPr lang="uk-UA" sz="4000" dirty="0" smtClean="0"/>
              <a:t>Лідерство;</a:t>
            </a:r>
          </a:p>
          <a:p>
            <a:r>
              <a:rPr lang="uk-UA" sz="4000" dirty="0" smtClean="0"/>
              <a:t>Залучення персоналу;</a:t>
            </a:r>
          </a:p>
          <a:p>
            <a:r>
              <a:rPr lang="uk-UA" sz="4000" dirty="0" smtClean="0"/>
              <a:t>Процесний підхід;</a:t>
            </a:r>
          </a:p>
          <a:p>
            <a:r>
              <a:rPr lang="uk-UA" sz="4000" dirty="0" smtClean="0"/>
              <a:t>Вдосконалення;</a:t>
            </a:r>
          </a:p>
          <a:p>
            <a:r>
              <a:rPr lang="uk-UA" sz="4000" dirty="0" smtClean="0"/>
              <a:t>Прийняття рішень на основі фактичних даних;</a:t>
            </a:r>
          </a:p>
          <a:p>
            <a:r>
              <a:rPr lang="uk-UA" sz="4000" dirty="0" smtClean="0"/>
              <a:t>Управління взаємовідносинами.</a:t>
            </a:r>
          </a:p>
          <a:p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9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18976"/>
            <a:ext cx="10157354" cy="1397000"/>
          </a:xfrm>
        </p:spPr>
        <p:txBody>
          <a:bodyPr/>
          <a:lstStyle/>
          <a:p>
            <a:pPr algn="ctr"/>
            <a:r>
              <a:rPr lang="uk-UA" b="1" dirty="0" smtClean="0"/>
              <a:t>Принципи менеджменту якості</a:t>
            </a:r>
            <a:br>
              <a:rPr lang="uk-UA" b="1" dirty="0" smtClean="0"/>
            </a:br>
            <a:r>
              <a:rPr lang="uk-UA" b="1" dirty="0" smtClean="0"/>
              <a:t>«Орієнтація на споживача»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4000" b="1" dirty="0" smtClean="0"/>
              <a:t>Опис</a:t>
            </a:r>
            <a:r>
              <a:rPr lang="uk-UA" sz="4000" dirty="0" smtClean="0"/>
              <a:t>: основний акцент в менеджменті якості робиться на виконанні вимог та задоволенні потреб споживачів;</a:t>
            </a:r>
          </a:p>
          <a:p>
            <a:r>
              <a:rPr lang="uk-UA" sz="4000" b="1" dirty="0" smtClean="0"/>
              <a:t>Пояснення: </a:t>
            </a:r>
            <a:r>
              <a:rPr lang="uk-UA" sz="4000" dirty="0" smtClean="0"/>
              <a:t>успіх досягається, коли захоплюється та зберігається довіра споживачів та інших зацікавлених сторін.</a:t>
            </a:r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5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5" y="-387424"/>
            <a:ext cx="10004787" cy="1152128"/>
          </a:xfrm>
        </p:spPr>
        <p:txBody>
          <a:bodyPr rtlCol="0">
            <a:normAutofit/>
          </a:bodyPr>
          <a:lstStyle/>
          <a:p>
            <a:pPr algn="ctr"/>
            <a:r>
              <a:rPr lang="uk-UA" sz="4800" b="1" dirty="0" smtClean="0">
                <a:cs typeface="Times New Roman" panose="02020603050405020304" pitchFamily="18" charset="0"/>
              </a:rPr>
              <a:t>Що таке </a:t>
            </a:r>
            <a:r>
              <a:rPr lang="en-US" sz="4800" b="1" dirty="0" smtClean="0">
                <a:cs typeface="Times New Roman" panose="02020603050405020304" pitchFamily="18" charset="0"/>
              </a:rPr>
              <a:t>ISO 9000?</a:t>
            </a:r>
            <a:endParaRPr lang="ru-RU" sz="48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6" y="595925"/>
            <a:ext cx="10868883" cy="5832648"/>
          </a:xfrm>
        </p:spPr>
        <p:txBody>
          <a:bodyPr rtlCol="0">
            <a:normAutofit fontScale="4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uk-UA" sz="6000" b="1" dirty="0">
                <a:latin typeface="+mj-lt"/>
                <a:cs typeface="Times New Roman" panose="02020603050405020304" pitchFamily="18" charset="0"/>
              </a:rPr>
              <a:t>Цей  стандарт є  переклад  </a:t>
            </a:r>
            <a:r>
              <a:rPr lang="en-US" sz="6000" b="1" dirty="0">
                <a:latin typeface="+mj-lt"/>
                <a:cs typeface="Times New Roman" panose="02020603050405020304" pitchFamily="18" charset="0"/>
              </a:rPr>
              <a:t>ISO  9000:2015  Quality  management systems —   Fundamentals  and </a:t>
            </a:r>
            <a:r>
              <a:rPr lang="en-US" sz="6000" b="1" dirty="0" smtClean="0">
                <a:latin typeface="+mj-lt"/>
                <a:cs typeface="Times New Roman" panose="02020603050405020304" pitchFamily="18" charset="0"/>
              </a:rPr>
              <a:t>vocabulary </a:t>
            </a:r>
            <a:r>
              <a:rPr lang="en-US" sz="6000" b="1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uk-UA" sz="6000" b="1" dirty="0">
                <a:latin typeface="+mj-lt"/>
                <a:cs typeface="Times New Roman" panose="02020603050405020304" pitchFamily="18" charset="0"/>
              </a:rPr>
              <a:t>Системи управління якістю. Основні положення та словник термінів).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uk-UA" sz="6000" b="1" dirty="0">
                <a:latin typeface="+mj-lt"/>
                <a:cs typeface="Times New Roman" panose="02020603050405020304" pitchFamily="18" charset="0"/>
              </a:rPr>
              <a:t>Технічний  комітет,  відповідальний  за  цей  стандарт,  —  ТК 93  «Системи  управління  якістю,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uk-UA" sz="6000" b="1" dirty="0">
                <a:latin typeface="+mj-lt"/>
                <a:cs typeface="Times New Roman" panose="02020603050405020304" pitchFamily="18" charset="0"/>
              </a:rPr>
              <a:t>довкіллям та безпечністю харчових продуктів» (підкомітет ПК 93/1  «Системи управління якістю»).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uk-UA" sz="6000" b="1" dirty="0">
                <a:latin typeface="+mj-lt"/>
                <a:cs typeface="Times New Roman" panose="02020603050405020304" pitchFamily="18" charset="0"/>
              </a:rPr>
              <a:t>Положення, зазначені в стандарті,  відповідають чинному законодавству України.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60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6000" b="1" dirty="0" smtClean="0">
                <a:latin typeface="+mj-lt"/>
                <a:cs typeface="Times New Roman" panose="02020603050405020304" pitchFamily="18" charset="0"/>
              </a:rPr>
              <a:t>ISO </a:t>
            </a:r>
            <a:r>
              <a:rPr lang="en-US" sz="6000" b="1" dirty="0">
                <a:latin typeface="+mj-lt"/>
                <a:cs typeface="Times New Roman" panose="02020603050405020304" pitchFamily="18" charset="0"/>
              </a:rPr>
              <a:t>9000 — </a:t>
            </a:r>
            <a:r>
              <a:rPr lang="ru-RU" sz="6000" b="1" dirty="0" err="1">
                <a:latin typeface="+mj-lt"/>
                <a:cs typeface="Times New Roman" panose="02020603050405020304" pitchFamily="18" charset="0"/>
              </a:rPr>
              <a:t>серія</a:t>
            </a:r>
            <a:r>
              <a:rPr lang="ru-RU" sz="6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latin typeface="+mj-lt"/>
                <a:cs typeface="Times New Roman" panose="02020603050405020304" pitchFamily="18" charset="0"/>
              </a:rPr>
              <a:t>стандартів</a:t>
            </a:r>
            <a:r>
              <a:rPr lang="ru-RU" sz="6000" b="1" dirty="0">
                <a:latin typeface="+mj-lt"/>
                <a:cs typeface="Times New Roman" panose="02020603050405020304" pitchFamily="18" charset="0"/>
              </a:rPr>
              <a:t> </a:t>
            </a:r>
            <a:r>
              <a:rPr lang="en-US" sz="6000" b="1" dirty="0" smtClean="0">
                <a:latin typeface="+mj-lt"/>
                <a:cs typeface="Times New Roman" panose="02020603050405020304" pitchFamily="18" charset="0"/>
              </a:rPr>
              <a:t>ISO, </a:t>
            </a:r>
            <a:r>
              <a:rPr lang="ru-RU" sz="6000" b="1" dirty="0" err="1">
                <a:latin typeface="+mj-lt"/>
                <a:cs typeface="Times New Roman" panose="02020603050405020304" pitchFamily="18" charset="0"/>
              </a:rPr>
              <a:t>які</a:t>
            </a:r>
            <a:r>
              <a:rPr lang="ru-RU" sz="6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latin typeface="+mj-lt"/>
                <a:cs typeface="Times New Roman" panose="02020603050405020304" pitchFamily="18" charset="0"/>
              </a:rPr>
              <a:t>застосовуються</a:t>
            </a:r>
            <a:r>
              <a:rPr lang="ru-RU" sz="6000" b="1" dirty="0">
                <a:latin typeface="+mj-lt"/>
                <a:cs typeface="Times New Roman" panose="02020603050405020304" pitchFamily="18" charset="0"/>
              </a:rPr>
              <a:t> </a:t>
            </a:r>
            <a:endParaRPr lang="en-US" sz="60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6000" b="1" dirty="0" smtClean="0">
                <a:latin typeface="+mj-lt"/>
                <a:cs typeface="Times New Roman" panose="02020603050405020304" pitchFamily="18" charset="0"/>
              </a:rPr>
              <a:t>при </a:t>
            </a:r>
            <a:r>
              <a:rPr lang="ru-RU" sz="6000" b="1" dirty="0" err="1">
                <a:latin typeface="+mj-lt"/>
                <a:cs typeface="Times New Roman" panose="02020603050405020304" pitchFamily="18" charset="0"/>
              </a:rPr>
              <a:t>створенні</a:t>
            </a:r>
            <a:r>
              <a:rPr lang="ru-RU" sz="6000" b="1" dirty="0">
                <a:latin typeface="+mj-lt"/>
                <a:cs typeface="Times New Roman" panose="02020603050405020304" pitchFamily="18" charset="0"/>
              </a:rPr>
              <a:t> та </a:t>
            </a:r>
            <a:r>
              <a:rPr lang="ru-RU" sz="6000" b="1" dirty="0" err="1">
                <a:latin typeface="+mj-lt"/>
                <a:cs typeface="Times New Roman" panose="02020603050405020304" pitchFamily="18" charset="0"/>
              </a:rPr>
              <a:t>удосконаленні</a:t>
            </a:r>
            <a:r>
              <a:rPr lang="ru-RU" sz="6000" b="1" dirty="0">
                <a:latin typeface="+mj-lt"/>
                <a:cs typeface="Times New Roman" panose="02020603050405020304" pitchFamily="18" charset="0"/>
              </a:rPr>
              <a:t> </a:t>
            </a:r>
            <a:endParaRPr lang="en-US" sz="60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6000" b="1" dirty="0" smtClean="0">
                <a:latin typeface="+mj-lt"/>
                <a:cs typeface="Times New Roman" panose="02020603050405020304" pitchFamily="18" charset="0"/>
              </a:rPr>
              <a:t>систем </a:t>
            </a:r>
            <a:r>
              <a:rPr lang="ru-RU" sz="6000" b="1" dirty="0">
                <a:latin typeface="+mj-lt"/>
                <a:cs typeface="Times New Roman" panose="02020603050405020304" pitchFamily="18" charset="0"/>
              </a:rPr>
              <a:t>менеджменту </a:t>
            </a:r>
            <a:r>
              <a:rPr lang="ru-RU" sz="6000" b="1" dirty="0" err="1">
                <a:latin typeface="+mj-lt"/>
                <a:cs typeface="Times New Roman" panose="02020603050405020304" pitchFamily="18" charset="0"/>
              </a:rPr>
              <a:t>якості</a:t>
            </a:r>
            <a:r>
              <a:rPr lang="ru-RU" sz="6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latin typeface="+mj-lt"/>
                <a:cs typeface="Times New Roman" panose="02020603050405020304" pitchFamily="18" charset="0"/>
              </a:rPr>
              <a:t>організацій</a:t>
            </a:r>
            <a:r>
              <a:rPr lang="ru-RU" sz="6000" b="1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/>
            </a:r>
            <a:br>
              <a:rPr lang="ru-RU" dirty="0">
                <a:latin typeface="+mj-lt"/>
                <a:cs typeface="Times New Roman" panose="02020603050405020304" pitchFamily="18" charset="0"/>
              </a:rPr>
            </a:b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rtl="0"/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4" y="4653136"/>
            <a:ext cx="2156739" cy="177543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65744" y="6428573"/>
            <a:ext cx="1107518" cy="320675"/>
          </a:xfrm>
        </p:spPr>
        <p:txBody>
          <a:bodyPr/>
          <a:lstStyle/>
          <a:p>
            <a:pPr rtl="0"/>
            <a:fld id="{DA60BA0E-20D0-4E7C-B286-26C960A6788F}" type="slidenum">
              <a:rPr lang="ru-RU" sz="3200" b="1" smtClean="0"/>
              <a:t>2</a:t>
            </a:fld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8" y="332656"/>
            <a:ext cx="8721520" cy="72008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СТАНДАРТИ </a:t>
            </a:r>
            <a:r>
              <a:rPr lang="uk-UA" sz="2400" b="1" dirty="0"/>
              <a:t>ВИЩОЇ ОСВІТИ </a:t>
            </a:r>
            <a:r>
              <a:rPr lang="uk-UA" sz="2400" b="1" dirty="0"/>
              <a:t>УКРАЇНИ 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для </a:t>
            </a:r>
            <a:r>
              <a:rPr lang="uk-UA" sz="2400" b="1" dirty="0"/>
              <a:t>підготовка здобувачів вищої освіти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ru-RU" smtClean="0"/>
              <a:t>20</a:t>
            </a:fld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" t="5692" r="3568" b="14779"/>
          <a:stretch/>
        </p:blipFill>
        <p:spPr bwMode="auto">
          <a:xfrm>
            <a:off x="477788" y="1124744"/>
            <a:ext cx="11017224" cy="56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8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10101" r="11620" b="19082"/>
          <a:stretch/>
        </p:blipFill>
        <p:spPr bwMode="auto">
          <a:xfrm>
            <a:off x="302309" y="1052736"/>
            <a:ext cx="12170854" cy="53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7308" y="332656"/>
            <a:ext cx="8721520" cy="72008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СТАНДАРТИ </a:t>
            </a:r>
            <a:r>
              <a:rPr lang="uk-UA" sz="2400" b="1" dirty="0"/>
              <a:t>ВИЩОЇ ОСВІТИ </a:t>
            </a:r>
            <a:r>
              <a:rPr lang="uk-UA" sz="2400" b="1" dirty="0"/>
              <a:t>УКРАЇНИ 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для </a:t>
            </a:r>
            <a:r>
              <a:rPr lang="uk-UA" sz="2400" b="1" dirty="0"/>
              <a:t>підготовка здобувачів вищої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405781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t="8374" r="3797" b="38082"/>
          <a:stretch/>
        </p:blipFill>
        <p:spPr bwMode="auto">
          <a:xfrm>
            <a:off x="239286" y="1628800"/>
            <a:ext cx="1126562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7308" y="332656"/>
            <a:ext cx="8721520" cy="72008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СТАНДАРТИ </a:t>
            </a:r>
            <a:r>
              <a:rPr lang="uk-UA" sz="2400" b="1" dirty="0"/>
              <a:t>ВИЩОЇ ОСВІТИ </a:t>
            </a:r>
            <a:r>
              <a:rPr lang="uk-UA" sz="2400" b="1" dirty="0"/>
              <a:t>УКРАЇНИ 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для </a:t>
            </a:r>
            <a:r>
              <a:rPr lang="uk-UA" sz="2400" b="1" dirty="0"/>
              <a:t>підготовка здобувачів вищої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190302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7230" r="1522" b="5475"/>
          <a:stretch/>
        </p:blipFill>
        <p:spPr bwMode="auto">
          <a:xfrm>
            <a:off x="189756" y="1271391"/>
            <a:ext cx="11498893" cy="558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7308" y="332656"/>
            <a:ext cx="8721520" cy="72008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СТАНДАРТИ </a:t>
            </a:r>
            <a:r>
              <a:rPr lang="uk-UA" sz="2400" b="1" dirty="0"/>
              <a:t>ВИЩОЇ ОСВІТИ </a:t>
            </a:r>
            <a:r>
              <a:rPr lang="uk-UA" sz="2400" b="1" dirty="0"/>
              <a:t>УКРАЇНИ 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для </a:t>
            </a:r>
            <a:r>
              <a:rPr lang="uk-UA" sz="2400" b="1" dirty="0"/>
              <a:t>підготовка здобувачів вищої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154511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8288" r="3116" b="16921"/>
          <a:stretch/>
        </p:blipFill>
        <p:spPr bwMode="auto">
          <a:xfrm>
            <a:off x="261764" y="1412776"/>
            <a:ext cx="11760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7308" y="332656"/>
            <a:ext cx="8721520" cy="72008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СТАНДАРТИ </a:t>
            </a:r>
            <a:r>
              <a:rPr lang="uk-UA" sz="2400" b="1" dirty="0"/>
              <a:t>ВИЩОЇ ОСВІТИ </a:t>
            </a:r>
            <a:r>
              <a:rPr lang="uk-UA" sz="2400" b="1" dirty="0"/>
              <a:t>УКРАЇНИ 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для </a:t>
            </a:r>
            <a:r>
              <a:rPr lang="uk-UA" sz="2400" b="1" dirty="0"/>
              <a:t>підготовка здобувачів вищої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394424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590" y="0"/>
            <a:ext cx="1256267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8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5" t="-28716" r="2665" b="24737"/>
          <a:stretch/>
        </p:blipFill>
        <p:spPr bwMode="auto">
          <a:xfrm>
            <a:off x="-406087" y="-1320283"/>
            <a:ext cx="12472508" cy="748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96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" b="33246"/>
          <a:stretch/>
        </p:blipFill>
        <p:spPr bwMode="auto">
          <a:xfrm>
            <a:off x="405780" y="1340768"/>
            <a:ext cx="10528443" cy="505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7308" y="332656"/>
            <a:ext cx="8721520" cy="72008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СТАНДАРТИ </a:t>
            </a:r>
            <a:r>
              <a:rPr lang="uk-UA" sz="2400" b="1" dirty="0"/>
              <a:t>ВИЩОЇ ОСВІТИ </a:t>
            </a:r>
            <a:r>
              <a:rPr lang="uk-UA" sz="2400" b="1" dirty="0"/>
              <a:t>УКРАЇНИ 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для </a:t>
            </a:r>
            <a:r>
              <a:rPr lang="uk-UA" sz="2400" b="1" dirty="0"/>
              <a:t>підготовка здобувачів вищої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199448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t="8679" r="3529" b="3730"/>
          <a:stretch/>
        </p:blipFill>
        <p:spPr bwMode="auto">
          <a:xfrm>
            <a:off x="393700" y="1104900"/>
            <a:ext cx="11252200" cy="561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7308" y="332656"/>
            <a:ext cx="8721520" cy="72008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СТАНДАРТИ </a:t>
            </a:r>
            <a:r>
              <a:rPr lang="uk-UA" sz="2400" b="1" dirty="0"/>
              <a:t>ВИЩОЇ ОСВІТИ </a:t>
            </a:r>
            <a:r>
              <a:rPr lang="uk-UA" sz="2400" b="1" dirty="0"/>
              <a:t>УКРАЇНИ 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для </a:t>
            </a:r>
            <a:r>
              <a:rPr lang="uk-UA" sz="2400" b="1" dirty="0"/>
              <a:t>підготовка здобувачів вищої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396891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590" y="0"/>
            <a:ext cx="1256267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-698500"/>
            <a:ext cx="10157354" cy="1397000"/>
          </a:xfrm>
        </p:spPr>
        <p:txBody>
          <a:bodyPr/>
          <a:lstStyle/>
          <a:p>
            <a:pPr algn="ctr"/>
            <a:r>
              <a:rPr lang="uk-UA" b="1" dirty="0" smtClean="0">
                <a:cs typeface="Times New Roman" panose="02020603050405020304" pitchFamily="18" charset="0"/>
              </a:rPr>
              <a:t>Розробка стандарту </a:t>
            </a:r>
            <a:r>
              <a:rPr lang="en-US" b="1" dirty="0" smtClean="0">
                <a:cs typeface="Times New Roman" panose="02020603050405020304" pitchFamily="18" charset="0"/>
              </a:rPr>
              <a:t>ISO 9000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836712"/>
            <a:ext cx="10449711" cy="410445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>
                <a:latin typeface="+mj-lt"/>
                <a:cs typeface="Times New Roman" panose="02020603050405020304" pitchFamily="18" charset="0"/>
              </a:rPr>
              <a:t>Стандарти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ISO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серії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9000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розроблені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технічним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комітетом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ISO/TK 176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узагальнення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накопиченого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країн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розроблення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впровадження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систем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Комітет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керувався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попередніми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розробками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Британського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інституту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стандартів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знайшли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своє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Британському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стандарті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BS 5750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23" y="3164123"/>
            <a:ext cx="6092726" cy="355409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46940" y="6397538"/>
            <a:ext cx="1107518" cy="320675"/>
          </a:xfrm>
        </p:spPr>
        <p:txBody>
          <a:bodyPr/>
          <a:lstStyle/>
          <a:p>
            <a:pPr rtl="0"/>
            <a:fld id="{DA60BA0E-20D0-4E7C-B286-26C960A6788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6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8175" r="2574" b="29100"/>
          <a:stretch/>
        </p:blipFill>
        <p:spPr bwMode="auto">
          <a:xfrm>
            <a:off x="520116" y="462272"/>
            <a:ext cx="11790434" cy="54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118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ДЯКУЮ ЗА УВАГУ!</a:t>
            </a:r>
            <a:endParaRPr lang="uk-UA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3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b="1" dirty="0" smtClean="0"/>
              <a:t>Мета </a:t>
            </a:r>
            <a:r>
              <a:rPr lang="ru-RU" b="1" dirty="0" err="1" smtClean="0"/>
              <a:t>впровадження</a:t>
            </a:r>
            <a:r>
              <a:rPr lang="ru-RU" b="1" dirty="0" smtClean="0"/>
              <a:t> </a:t>
            </a:r>
            <a:r>
              <a:rPr lang="ru-RU" b="1" dirty="0" err="1"/>
              <a:t>серії</a:t>
            </a:r>
            <a:r>
              <a:rPr lang="ru-RU" b="1" dirty="0"/>
              <a:t> </a:t>
            </a:r>
            <a:r>
              <a:rPr lang="ru-RU" b="1" dirty="0" err="1"/>
              <a:t>стандартів</a:t>
            </a:r>
            <a:r>
              <a:rPr lang="ru-RU" b="1" dirty="0"/>
              <a:t> </a:t>
            </a:r>
            <a:r>
              <a:rPr lang="en-US" b="1" dirty="0"/>
              <a:t>ISO 9000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7558" y="1640989"/>
            <a:ext cx="101531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dirty="0" smtClean="0">
                <a:latin typeface="+mj-lt"/>
                <a:cs typeface="Times New Roman" panose="02020603050405020304" pitchFamily="18" charset="0"/>
              </a:rPr>
              <a:t>Підвищення ефективності роботи підприємства шляхом</a:t>
            </a:r>
            <a:r>
              <a:rPr lang="en-US" sz="3600" dirty="0">
                <a:latin typeface="+mj-lt"/>
                <a:cs typeface="Times New Roman" panose="02020603050405020304" pitchFamily="18" charset="0"/>
              </a:rPr>
              <a:t>:</a:t>
            </a:r>
            <a:endParaRPr lang="en-US" sz="3600" dirty="0" smtClean="0">
              <a:latin typeface="+mj-lt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dirty="0" smtClean="0">
              <a:latin typeface="+mj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dirty="0" smtClean="0">
                <a:latin typeface="+mj-lt"/>
              </a:rPr>
              <a:t>Зниження видатків</a:t>
            </a:r>
            <a:endParaRPr lang="en-US" dirty="0" smtClean="0">
              <a:latin typeface="+mj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dirty="0" smtClean="0">
                <a:latin typeface="+mj-lt"/>
              </a:rPr>
              <a:t>Мотивації співробітників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 smtClean="0">
                <a:latin typeface="+mj-lt"/>
              </a:rPr>
              <a:t>Просування міжнародної торгівлі</a:t>
            </a:r>
            <a:r>
              <a:rPr lang="en-US" dirty="0" smtClean="0">
                <a:latin typeface="+mj-lt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dirty="0" smtClean="0">
                <a:latin typeface="+mj-lt"/>
              </a:rPr>
              <a:t>Затвердження ефективної моделі маркетингу</a:t>
            </a:r>
          </a:p>
          <a:p>
            <a:pPr algn="just"/>
            <a:r>
              <a:rPr lang="uk-UA" dirty="0" smtClean="0">
                <a:latin typeface="+mj-lt"/>
              </a:rPr>
              <a:t> та позиціонування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endParaRPr lang="pl-PL" dirty="0" smtClean="0"/>
          </a:p>
          <a:p>
            <a:endParaRPr lang="ru-RU" dirty="0"/>
          </a:p>
        </p:txBody>
      </p:sp>
      <p:pic>
        <p:nvPicPr>
          <p:cNvPr id="5" name="Рисунок 4" descr="ISO 9000 Accreditation - ThinkFirstFre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4077072"/>
            <a:ext cx="2527300" cy="25273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918948" y="6444034"/>
            <a:ext cx="1107518" cy="320675"/>
          </a:xfrm>
        </p:spPr>
        <p:txBody>
          <a:bodyPr/>
          <a:lstStyle/>
          <a:p>
            <a:pPr rtl="0"/>
            <a:fld id="{EB37DED6-D4C7-42EE-AB49-D2E39E64FDE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-618164"/>
            <a:ext cx="10157354" cy="1397000"/>
          </a:xfrm>
        </p:spPr>
        <p:txBody>
          <a:bodyPr/>
          <a:lstStyle/>
          <a:p>
            <a:pPr algn="ctr"/>
            <a:r>
              <a:rPr lang="uk-UA" b="1" dirty="0" smtClean="0">
                <a:cs typeface="Times New Roman" panose="02020603050405020304" pitchFamily="18" charset="0"/>
              </a:rPr>
              <a:t>Розповсюдження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65551" y="873132"/>
            <a:ext cx="10009112" cy="304610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+mj-lt"/>
                <a:cs typeface="Times New Roman" panose="02020603050405020304" pitchFamily="18" charset="0"/>
              </a:rPr>
              <a:t>Стандарти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серії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ISO 9000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прийняті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90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країнами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національні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застосовні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до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будь-</a:t>
            </a:r>
            <a:r>
              <a:rPr lang="ru-RU" dirty="0" err="1" smtClean="0">
                <a:latin typeface="+mj-lt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+mj-lt"/>
                <a:cs typeface="Times New Roman" panose="02020603050405020304" pitchFamily="18" charset="0"/>
              </a:rPr>
              <a:t>підприємств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незалежно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розміру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, форм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сфери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media.licdn.com/mpr/mpr/jc/AAEAAQAAAAAAAAVWAAAAJDI0M2Q0YjRjLWY3ZGEtNDE4Yy1iZDQ2LTBlNmM3ZDE2MjQ5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30" y="2276872"/>
            <a:ext cx="10157354" cy="389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029542"/>
              </p:ext>
            </p:extLst>
          </p:nvPr>
        </p:nvGraphicFramePr>
        <p:xfrm>
          <a:off x="1197868" y="476672"/>
          <a:ext cx="105131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9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836712"/>
            <a:ext cx="10724867" cy="5892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600" b="1" dirty="0" smtClean="0"/>
              <a:t>ЯКІСТЬ</a:t>
            </a:r>
            <a:endParaRPr lang="uk-UA" sz="3600" b="1" dirty="0"/>
          </a:p>
          <a:p>
            <a:r>
              <a:rPr lang="uk-UA" sz="2800" dirty="0"/>
              <a:t>Організація,  орієнтована на якість,  сприяє формуванню  культури,  що має  результатом </a:t>
            </a:r>
            <a:r>
              <a:rPr lang="uk-UA" sz="2800" dirty="0" smtClean="0"/>
              <a:t>поведінку</a:t>
            </a:r>
            <a:r>
              <a:rPr lang="uk-UA" sz="2800" dirty="0"/>
              <a:t>,  ставлення, діяльність і  процеси, які додають цінність через задоволення  потреб і очікувань </a:t>
            </a:r>
            <a:r>
              <a:rPr lang="uk-UA" sz="2800" dirty="0" smtClean="0"/>
              <a:t>замовників </a:t>
            </a:r>
            <a:r>
              <a:rPr lang="uk-UA" sz="2800" dirty="0"/>
              <a:t>й інших відповідних зацікавлених сторін.</a:t>
            </a:r>
          </a:p>
          <a:p>
            <a:r>
              <a:rPr lang="uk-UA" sz="2800" dirty="0"/>
              <a:t>Якість продукції та послуг організації визначають здатністю задовольняти замовників, а також </a:t>
            </a:r>
            <a:r>
              <a:rPr lang="en-US" sz="2800" dirty="0" smtClean="0"/>
              <a:t> </a:t>
            </a:r>
            <a:r>
              <a:rPr lang="uk-UA" sz="2800" dirty="0" smtClean="0"/>
              <a:t>передбаченим </a:t>
            </a:r>
            <a:r>
              <a:rPr lang="uk-UA" sz="2800" dirty="0"/>
              <a:t>і непередбаченим впливом на відповідні зацікавлені сторони.</a:t>
            </a:r>
          </a:p>
          <a:p>
            <a:r>
              <a:rPr lang="uk-UA" sz="2800" dirty="0"/>
              <a:t>Якість продукції та послуг охоплює не тільки їхні  передбачені функції та характеристики,  але </a:t>
            </a:r>
            <a:r>
              <a:rPr lang="uk-UA" sz="2800" dirty="0" smtClean="0"/>
              <a:t>також </a:t>
            </a:r>
            <a:r>
              <a:rPr lang="uk-UA" sz="2800" dirty="0"/>
              <a:t>їхні сприймані цінність і користь для замовника.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02723" y="-603448"/>
            <a:ext cx="2371939" cy="129614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Основні поняття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1775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650981"/>
              </p:ext>
            </p:extLst>
          </p:nvPr>
        </p:nvGraphicFramePr>
        <p:xfrm>
          <a:off x="336001" y="698624"/>
          <a:ext cx="11927061" cy="603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Блок-схема: процесс 8"/>
          <p:cNvSpPr/>
          <p:nvPr/>
        </p:nvSpPr>
        <p:spPr>
          <a:xfrm>
            <a:off x="837828" y="4505796"/>
            <a:ext cx="2304256" cy="18722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Характеризують будь-яку одну властивість одиниці продукції</a:t>
            </a:r>
            <a:endParaRPr lang="ru-RU" sz="20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430116" y="4505796"/>
            <a:ext cx="2304256" cy="18722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 smtClean="0"/>
              <a:t>Відображають декілька властивостей одиниці продукції одночасно </a:t>
            </a:r>
            <a:endParaRPr lang="ru-RU" sz="1800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197868" y="3789040"/>
            <a:ext cx="1256314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dirty="0" smtClean="0"/>
              <a:t>одиничні</a:t>
            </a:r>
            <a:endParaRPr lang="ru-RU" sz="18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718148" y="3789040"/>
            <a:ext cx="1512168" cy="5760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комплексні</a:t>
            </a:r>
            <a:endParaRPr lang="ru-RU" sz="1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826025" y="3501008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29916" y="4293096"/>
            <a:ext cx="0" cy="2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377933" y="3501008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0" idx="0"/>
          </p:cNvCxnSpPr>
          <p:nvPr/>
        </p:nvCxnSpPr>
        <p:spPr>
          <a:xfrm>
            <a:off x="4582244" y="4293096"/>
            <a:ext cx="0" cy="2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процесс 20"/>
          <p:cNvSpPr/>
          <p:nvPr/>
        </p:nvSpPr>
        <p:spPr>
          <a:xfrm>
            <a:off x="7564064" y="4505796"/>
            <a:ext cx="2304256" cy="18722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Оцінюють якість усієї сукупної продукції підприємства</a:t>
            </a:r>
            <a:endParaRPr lang="ru-RU" sz="2000" dirty="0"/>
          </a:p>
        </p:txBody>
      </p:sp>
      <p:cxnSp>
        <p:nvCxnSpPr>
          <p:cNvPr id="25" name="Прямая со стрелкой 24"/>
          <p:cNvCxnSpPr>
            <a:endCxn id="21" idx="0"/>
          </p:cNvCxnSpPr>
          <p:nvPr/>
        </p:nvCxnSpPr>
        <p:spPr>
          <a:xfrm>
            <a:off x="8684453" y="4298342"/>
            <a:ext cx="31739" cy="207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ru-RU" smtClean="0"/>
              <a:t>8</a:t>
            </a:fld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8902723" y="-603448"/>
            <a:ext cx="2371939" cy="129614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Основні поняття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60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836712"/>
            <a:ext cx="10724867" cy="5892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5700" b="1" dirty="0"/>
              <a:t>Система управління </a:t>
            </a:r>
            <a:r>
              <a:rPr lang="uk-UA" sz="5700" b="1" dirty="0" smtClean="0"/>
              <a:t>якістю (СУЯ)</a:t>
            </a:r>
            <a:endParaRPr lang="uk-UA" sz="5700" b="1" dirty="0"/>
          </a:p>
          <a:p>
            <a:pPr marL="0" indent="0">
              <a:buNone/>
            </a:pPr>
            <a:r>
              <a:rPr lang="uk-UA" sz="3600" b="1" dirty="0"/>
              <a:t>СУЯ  охоплює дії,  за допомогою яких організація  ідентифікує  свої  цілі  та  визначає  процеси </a:t>
            </a:r>
            <a:r>
              <a:rPr lang="uk-UA" sz="3600" b="1" dirty="0" smtClean="0"/>
              <a:t>й  </a:t>
            </a:r>
            <a:r>
              <a:rPr lang="uk-UA" sz="3600" b="1" dirty="0"/>
              <a:t>ресурси,  потрібні для досягнення бажаних результатів.</a:t>
            </a:r>
          </a:p>
          <a:p>
            <a:pPr marL="0" indent="0">
              <a:buNone/>
            </a:pPr>
            <a:r>
              <a:rPr lang="uk-UA" sz="3600" b="1" dirty="0"/>
              <a:t>СУЯ  керує  </a:t>
            </a:r>
            <a:r>
              <a:rPr lang="uk-UA" sz="3600" b="1" dirty="0" err="1"/>
              <a:t>взаємодійними</a:t>
            </a:r>
            <a:r>
              <a:rPr lang="uk-UA" sz="3600" b="1" dirty="0"/>
              <a:t>  процесами та ресурсами,  потрібними,  щоб створити  цінності та </a:t>
            </a:r>
            <a:r>
              <a:rPr lang="uk-UA" sz="3600" b="1" dirty="0" smtClean="0"/>
              <a:t>здобути </a:t>
            </a:r>
            <a:r>
              <a:rPr lang="uk-UA" sz="3600" b="1" dirty="0"/>
              <a:t>результати для відповідних зацікавлених сторін.</a:t>
            </a:r>
          </a:p>
          <a:p>
            <a:pPr marL="0" indent="0">
              <a:buNone/>
            </a:pPr>
            <a:r>
              <a:rPr lang="uk-UA" sz="3600" b="1" dirty="0"/>
              <a:t>СУЯ дає змогу найвищому керівництву оптимізувати  використання ресурсів,  ураховуючи  </a:t>
            </a:r>
            <a:r>
              <a:rPr lang="uk-UA" sz="3600" b="1" dirty="0" smtClean="0"/>
              <a:t>ко­роткострокові </a:t>
            </a:r>
            <a:r>
              <a:rPr lang="uk-UA" sz="3600" b="1" dirty="0"/>
              <a:t>та довгострокові наслідки його рішень.</a:t>
            </a:r>
          </a:p>
          <a:p>
            <a:pPr marL="0" indent="0">
              <a:buNone/>
            </a:pPr>
            <a:r>
              <a:rPr lang="uk-UA" sz="3600" b="1" dirty="0"/>
              <a:t>СУЯ забезпечує засоби </a:t>
            </a:r>
            <a:r>
              <a:rPr lang="uk-UA" sz="3600" b="1" dirty="0" err="1"/>
              <a:t>ідентифікування</a:t>
            </a:r>
            <a:r>
              <a:rPr lang="uk-UA" sz="3600" b="1" dirty="0"/>
              <a:t> дій щодо вирішування передбачених і </a:t>
            </a:r>
            <a:r>
              <a:rPr lang="uk-UA" sz="3600" b="1" dirty="0" smtClean="0"/>
              <a:t>непередбаче­них </a:t>
            </a:r>
            <a:r>
              <a:rPr lang="uk-UA" sz="3600" b="1" dirty="0"/>
              <a:t>наслідків у постачанні продукції та наданні послуг.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ru-RU" smtClean="0"/>
              <a:t>9</a:t>
            </a:fld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02723" y="-603448"/>
            <a:ext cx="2371939" cy="129614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Основні поняття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7838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1087</Words>
  <Application>Microsoft Office PowerPoint</Application>
  <PresentationFormat>Произвольный</PresentationFormat>
  <Paragraphs>149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Книги в формате 16 x 9</vt:lpstr>
      <vt:lpstr>     СТАНДАРТи ВИЩОЇ ОСВІТИ УКРАЇНИ Для підготовка здобувачів вищої освіти. Стандарти  серії    ДСТУ ISO 9000:2015</vt:lpstr>
      <vt:lpstr>Що таке ISO 9000?</vt:lpstr>
      <vt:lpstr>Розробка стандарту ISO 9000</vt:lpstr>
      <vt:lpstr>Мета впровадження серії стандартів ISO 9000</vt:lpstr>
      <vt:lpstr>Розповсюдження</vt:lpstr>
      <vt:lpstr>Презентация PowerPoint</vt:lpstr>
      <vt:lpstr>Основні поняття</vt:lpstr>
      <vt:lpstr>Основні поняття</vt:lpstr>
      <vt:lpstr>Основні поняття</vt:lpstr>
      <vt:lpstr>Основні поняття</vt:lpstr>
      <vt:lpstr>Основні поняття</vt:lpstr>
      <vt:lpstr>Переваги впровадження системи управління якістю (СУЯ)</vt:lpstr>
      <vt:lpstr>Області використання СУЯ</vt:lpstr>
      <vt:lpstr>Загальні положення СУЯ</vt:lpstr>
      <vt:lpstr>Загальні положення СУЯ</vt:lpstr>
      <vt:lpstr>Загальні положення СУЯ</vt:lpstr>
      <vt:lpstr>Загальні положення СУЯ</vt:lpstr>
      <vt:lpstr>Принципи менеджменту якості </vt:lpstr>
      <vt:lpstr>Принципи менеджменту якості «Орієнтація на споживача»</vt:lpstr>
      <vt:lpstr>СТАНДАРТИ ВИЩОЇ ОСВІТИ УКРАЇНИ  для підготовка здобувачів вищої освіти</vt:lpstr>
      <vt:lpstr>СТАНДАРТИ ВИЩОЇ ОСВІТИ УКРАЇНИ  для підготовка здобувачів вищої освіти</vt:lpstr>
      <vt:lpstr>СТАНДАРТИ ВИЩОЇ ОСВІТИ УКРАЇНИ  для підготовка здобувачів вищої освіти</vt:lpstr>
      <vt:lpstr>СТАНДАРТИ ВИЩОЇ ОСВІТИ УКРАЇНИ  для підготовка здобувачів вищої освіти</vt:lpstr>
      <vt:lpstr>СТАНДАРТИ ВИЩОЇ ОСВІТИ УКРАЇНИ  для підготовка здобувачів вищої освіти</vt:lpstr>
      <vt:lpstr>Презентация PowerPoint</vt:lpstr>
      <vt:lpstr>Презентация PowerPoint</vt:lpstr>
      <vt:lpstr>СТАНДАРТИ ВИЩОЇ ОСВІТИ УКРАЇНИ  для підготовка здобувачів вищої освіти</vt:lpstr>
      <vt:lpstr>СТАНДАРТИ ВИЩОЇ ОСВІТИ УКРАЇНИ  для підготовка здобувачів вищої освіти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2016-12-22T09:10:06Z</dcterms:created>
  <dcterms:modified xsi:type="dcterms:W3CDTF">2018-03-29T21:09:24Z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