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0"/>
  </p:notesMasterIdLst>
  <p:handoutMasterIdLst>
    <p:handoutMasterId r:id="rId75"/>
  </p:handoutMasterIdLst>
  <p:sldIdLst>
    <p:sldId id="256" r:id="rId4"/>
    <p:sldId id="357" r:id="rId5"/>
    <p:sldId id="339" r:id="rId6"/>
    <p:sldId id="262" r:id="rId7"/>
    <p:sldId id="568" r:id="rId8"/>
    <p:sldId id="346" r:id="rId9"/>
    <p:sldId id="369" r:id="rId11"/>
    <p:sldId id="345" r:id="rId12"/>
    <p:sldId id="258" r:id="rId13"/>
    <p:sldId id="400" r:id="rId14"/>
    <p:sldId id="399" r:id="rId15"/>
    <p:sldId id="403" r:id="rId16"/>
    <p:sldId id="402" r:id="rId17"/>
    <p:sldId id="401" r:id="rId18"/>
    <p:sldId id="404" r:id="rId19"/>
    <p:sldId id="437" r:id="rId20"/>
    <p:sldId id="407" r:id="rId21"/>
    <p:sldId id="408" r:id="rId22"/>
    <p:sldId id="438" r:id="rId23"/>
    <p:sldId id="410" r:id="rId24"/>
    <p:sldId id="433" r:id="rId25"/>
    <p:sldId id="434" r:id="rId26"/>
    <p:sldId id="435" r:id="rId27"/>
    <p:sldId id="436" r:id="rId28"/>
    <p:sldId id="411" r:id="rId29"/>
    <p:sldId id="412" r:id="rId30"/>
    <p:sldId id="406" r:id="rId31"/>
    <p:sldId id="405" r:id="rId32"/>
    <p:sldId id="431" r:id="rId33"/>
    <p:sldId id="398" r:id="rId34"/>
    <p:sldId id="419" r:id="rId35"/>
    <p:sldId id="397" r:id="rId36"/>
    <p:sldId id="387" r:id="rId37"/>
    <p:sldId id="441" r:id="rId38"/>
    <p:sldId id="443" r:id="rId39"/>
    <p:sldId id="442" r:id="rId40"/>
    <p:sldId id="444" r:id="rId41"/>
    <p:sldId id="417" r:id="rId42"/>
    <p:sldId id="418" r:id="rId43"/>
    <p:sldId id="372" r:id="rId44"/>
    <p:sldId id="439" r:id="rId45"/>
    <p:sldId id="381" r:id="rId46"/>
    <p:sldId id="440" r:id="rId47"/>
    <p:sldId id="362" r:id="rId48"/>
    <p:sldId id="374" r:id="rId49"/>
    <p:sldId id="376" r:id="rId50"/>
    <p:sldId id="325" r:id="rId51"/>
    <p:sldId id="385" r:id="rId52"/>
    <p:sldId id="445" r:id="rId53"/>
    <p:sldId id="363" r:id="rId54"/>
    <p:sldId id="354" r:id="rId55"/>
    <p:sldId id="378" r:id="rId56"/>
    <p:sldId id="367" r:id="rId57"/>
    <p:sldId id="324" r:id="rId58"/>
    <p:sldId id="348" r:id="rId59"/>
    <p:sldId id="414" r:id="rId60"/>
    <p:sldId id="413" r:id="rId61"/>
    <p:sldId id="415" r:id="rId62"/>
    <p:sldId id="416" r:id="rId63"/>
    <p:sldId id="395" r:id="rId64"/>
    <p:sldId id="380" r:id="rId65"/>
    <p:sldId id="389" r:id="rId66"/>
    <p:sldId id="365" r:id="rId67"/>
    <p:sldId id="377" r:id="rId68"/>
    <p:sldId id="303" r:id="rId69"/>
    <p:sldId id="296" r:id="rId70"/>
    <p:sldId id="309" r:id="rId71"/>
    <p:sldId id="386" r:id="rId72"/>
    <p:sldId id="297" r:id="rId73"/>
    <p:sldId id="298" r:id="rId74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3700D"/>
    <a:srgbClr val="5532D6"/>
    <a:srgbClr val="FFFFAF"/>
    <a:srgbClr val="FFFFD9"/>
    <a:srgbClr val="FFFF7D"/>
    <a:srgbClr val="F58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3615"/>
    <p:restoredTop sz="95438"/>
  </p:normalViewPr>
  <p:slideViewPr>
    <p:cSldViewPr showGuides="1">
      <p:cViewPr varScale="1">
        <p:scale>
          <a:sx n="71" d="100"/>
          <a:sy n="71" d="100"/>
        </p:scale>
        <p:origin x="-69" y="-101"/>
      </p:cViewPr>
      <p:guideLst>
        <p:guide orient="horz" pos="2164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8" Type="http://schemas.openxmlformats.org/officeDocument/2006/relationships/tableStyles" Target="tableStyles.xml"/><Relationship Id="rId77" Type="http://schemas.openxmlformats.org/officeDocument/2006/relationships/viewProps" Target="viewProps.xml"/><Relationship Id="rId76" Type="http://schemas.openxmlformats.org/officeDocument/2006/relationships/presProps" Target="presProps.xml"/><Relationship Id="rId75" Type="http://schemas.openxmlformats.org/officeDocument/2006/relationships/handoutMaster" Target="handoutMasters/handoutMaster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4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image" Target="../media/image67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8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ru-RU" altLang="uk-UA" sz="1200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Заметки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/>
            <a:endParaRPr lang="uk-UA" altLang="uk-UA" dirty="0"/>
          </a:p>
        </p:txBody>
      </p:sp>
      <p:sp>
        <p:nvSpPr>
          <p:cNvPr id="33795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ru-RU" altLang="uk-UA" sz="1200" dirty="0">
                <a:latin typeface="Arial" panose="020B0604020202020204" pitchFamily="34" charset="0"/>
              </a:rPr>
            </a:fld>
            <a:endParaRPr lang="ru-RU" altLang="uk-UA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8"/>
          <p:cNvSpPr/>
          <p:nvPr/>
        </p:nvSpPr>
        <p:spPr bwMode="auto">
          <a:xfrm>
            <a:off x="0" y="4751388"/>
            <a:ext cx="9144000" cy="21129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base"/>
            <a:r>
              <a:rPr lang="ru-RU" strike="noStrike" noProof="1" smtClean="0"/>
              <a:t>Образец подзаголовка</a:t>
            </a:r>
            <a:endParaRPr lang="en-US" strike="noStrike" noProof="1"/>
          </a:p>
        </p:txBody>
      </p:sp>
      <p:sp>
        <p:nvSpPr>
          <p:cNvPr id="13" name="Дата 2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79CCCC-9BC4-4FC2-A48D-472D254197D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Заголовок и вертикальный текст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3517D3-410B-4D3E-B76B-E55EED6F2B19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3D9396-81FA-4907-8CCA-BB993BBF845E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8"/>
          <p:cNvSpPr/>
          <p:nvPr/>
        </p:nvSpPr>
        <p:spPr bwMode="auto">
          <a:xfrm>
            <a:off x="0" y="4751388"/>
            <a:ext cx="9144000" cy="21129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base"/>
            <a:r>
              <a:rPr lang="ru-RU" strike="noStrike" noProof="1" smtClean="0"/>
              <a:t>Образец подзаголовка</a:t>
            </a:r>
            <a:endParaRPr lang="en-US" strike="noStrike" noProof="1"/>
          </a:p>
        </p:txBody>
      </p:sp>
      <p:sp>
        <p:nvSpPr>
          <p:cNvPr id="13" name="Дата 2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79CCCC-9BC4-4FC2-A48D-472D254197D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Заголовок и объект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BAD6AE-3C09-4B71-8FC6-FA281F71DC21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 bwMode="auto">
          <a:xfrm>
            <a:off x="0" y="4751388"/>
            <a:ext cx="9144000" cy="21129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2489488-F416-49AD-86CD-5993AA5521A9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Два объекта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1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6C74D1-10E7-4FCE-80F1-6E9184DEA6E5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DB081BB-16AF-48B5-ACA8-3F38B283240A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Только заголовок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772BC3C-53D1-4E86-AD70-497BE93F039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3BB01FB-5A17-418C-8ABA-82782F93D177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9F3DDE-EFC0-4D2C-800C-4CD682928EA5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156575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Заголовок и объект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BAD6AE-3C09-4B71-8FC6-FA281F71DC21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9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4E1ADA-F8E7-4C73-999C-5A3C63E5932C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Заголовок и вертикальный текст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3517D3-410B-4D3E-B76B-E55EED6F2B19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3D9396-81FA-4907-8CCA-BB993BBF845E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 bwMode="auto">
          <a:xfrm>
            <a:off x="0" y="4751388"/>
            <a:ext cx="9144000" cy="21129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2489488-F416-49AD-86CD-5993AA5521A9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Два объекта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1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6C74D1-10E7-4FCE-80F1-6E9184DEA6E5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DB081BB-16AF-48B5-ACA8-3F38B283240A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8"/>
          <p:cNvSpPr>
            <a:spLocks noGrp="1"/>
          </p:cNvSpPr>
          <p:nvPr>
            <p:ph type="sldNum" sz="quarter" idx="1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Только заголовок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772BC3C-53D1-4E86-AD70-497BE93F039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3BB01FB-5A17-418C-8ABA-82782F93D177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en-US" strike="noStrike" noProof="1"/>
          </a:p>
        </p:txBody>
      </p:sp>
      <p:sp>
        <p:nvSpPr>
          <p:cNvPr id="9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9F3DDE-EFC0-4D2C-800C-4CD682928EA5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156575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en-US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9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4E1ADA-F8E7-4C73-999C-5A3C63E5932C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p>
            <a:pPr algn="r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2" name="Полилиния 11"/>
          <p:cNvSpPr/>
          <p:nvPr/>
        </p:nvSpPr>
        <p:spPr bwMode="auto">
          <a:xfrm>
            <a:off x="0" y="4751388"/>
            <a:ext cx="9144000" cy="21129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Полилиния 15"/>
          <p:cNvSpPr/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 anchorCtr="0"/>
          <a:p>
            <a:pPr lvl="0"/>
            <a:r>
              <a:rPr lang="ru-RU" altLang="ru-RU" dirty="0"/>
              <a:t>Образец заголовка</a:t>
            </a:r>
            <a:endParaRPr lang="en-US" altLang="ru-RU" dirty="0"/>
          </a:p>
        </p:txBody>
      </p:sp>
      <p:sp>
        <p:nvSpPr>
          <p:cNvPr id="1029" name="Текст 29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917241-4E12-4192-BBEC-4685EFC6156D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>
              <a:defRPr sz="1000">
                <a:solidFill>
                  <a:srgbClr val="A1B4B7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90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63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205" indent="-2559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85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88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530" indent="-182880" algn="l" rtl="0" eaLnBrk="1" latinLnBrk="0" hangingPunct="1">
        <a:spcBef>
          <a:spcPct val="20000"/>
        </a:spcBef>
        <a:buClr>
          <a:schemeClr val="accent5"/>
        </a:buClr>
        <a:buFont typeface="Arial" panose="020B0604020202020204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 panose="020B0604020202020204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950" indent="-182880" algn="l" rtl="0" eaLnBrk="1" latinLnBrk="0" hangingPunct="1">
        <a:spcBef>
          <a:spcPct val="20000"/>
        </a:spcBef>
        <a:buClr>
          <a:schemeClr val="accent6"/>
        </a:buClr>
        <a:buFont typeface="Arial" panose="020B0604020202020204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 panose="020B0604020202020204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1F8FE">
                <a:alpha val="100000"/>
              </a:srgbClr>
            </a:gs>
            <a:gs pos="74001">
              <a:srgbClr val="83BFF6">
                <a:alpha val="100000"/>
              </a:srgbClr>
            </a:gs>
            <a:gs pos="83000">
              <a:srgbClr val="83BFF6">
                <a:alpha val="100000"/>
              </a:srgbClr>
            </a:gs>
            <a:gs pos="100000">
              <a:srgbClr val="ACD4F9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2" name="Полилиния 11"/>
          <p:cNvSpPr/>
          <p:nvPr/>
        </p:nvSpPr>
        <p:spPr bwMode="auto">
          <a:xfrm>
            <a:off x="0" y="4751388"/>
            <a:ext cx="9144000" cy="21129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Полилиния 15"/>
          <p:cNvSpPr/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</a:ln>
        </p:spPr>
        <p:txBody>
          <a:bodyPr lIns="45720" rIns="45720" anchor="ctr" anchorCtr="0"/>
          <a:p>
            <a:pPr lvl="0"/>
            <a:r>
              <a:rPr lang="ru-RU" altLang="ru-RU" dirty="0"/>
              <a:t>Образец заголовка</a:t>
            </a:r>
            <a:endParaRPr lang="en-US" altLang="ru-RU" dirty="0"/>
          </a:p>
        </p:txBody>
      </p:sp>
      <p:sp>
        <p:nvSpPr>
          <p:cNvPr id="2053" name="Текст 29"/>
          <p:cNvSpPr>
            <a:spLocks noGrp="1"/>
          </p:cNvSpPr>
          <p:nvPr>
            <p:ph type="body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917241-4E12-4192-BBEC-4685EFC6156D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shade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>
              <a:defRPr sz="1000">
                <a:solidFill>
                  <a:srgbClr val="A1B4B7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uk-UA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ru-RU" altLang="uk-UA" strike="noStrike" noProof="1" dirty="0"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90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63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205" indent="-2559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85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88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530" indent="-182880" algn="l" rtl="0" eaLnBrk="1" latinLnBrk="0" hangingPunct="1">
        <a:spcBef>
          <a:spcPct val="20000"/>
        </a:spcBef>
        <a:buClr>
          <a:schemeClr val="accent5"/>
        </a:buClr>
        <a:buFont typeface="Arial" panose="020B0604020202020204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 panose="020B0604020202020204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950" indent="-182880" algn="l" rtl="0" eaLnBrk="1" latinLnBrk="0" hangingPunct="1">
        <a:spcBef>
          <a:spcPct val="20000"/>
        </a:spcBef>
        <a:buClr>
          <a:schemeClr val="accent6"/>
        </a:buClr>
        <a:buFont typeface="Arial" panose="020B0604020202020204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 panose="020B0604020202020204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hyperlink" Target="https://uk.wikipedia.org/wiki/%D0%A4%D0%B0%D0%B9%D0%BB:DSNS_emblem_2016.svg" TargetMode="External"/><Relationship Id="rId7" Type="http://schemas.openxmlformats.org/officeDocument/2006/relationships/image" Target="../media/image1.png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3.jpeg"/><Relationship Id="rId10" Type="http://schemas.openxmlformats.org/officeDocument/2006/relationships/image" Target="../media/image22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hyperlink" Target="https://uk.wikipedia.org/wiki/%D0%A4%D0%B0%D0%B9%D0%BB:DSNS_emblem_2016.svg" TargetMode="Externa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uk.wikipedia.org/wiki/%D0%A4%D0%B0%D0%B9%D0%BB:DSNS_emblem_2016.svg" TargetMode="External"/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uk.wikipedia.org/wiki/%D0%A4%D0%B0%D0%B9%D0%BB:DSNS_emblem_2016.svg" TargetMode="External"/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uk.wikipedia.org/wiki/%D0%A4%D0%B0%D0%B9%D0%BB:DSNS_emblem_2016.svg" TargetMode="External"/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hyperlink" Target="https://uk.wikipedia.org/wiki/%D0%A4%D0%B0%D0%B9%D0%BB:DSNS_emblem_2016.sv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hyperlink" Target="https://uk.wikipedia.org/wiki/%D0%A4%D0%B0%D0%B9%D0%BB:DSNS_emblem_2016.svg" TargetMode="Externa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hyperlink" Target="https://uk.wikipedia.org/wiki/%D0%A4%D0%B0%D0%B9%D0%BB:DSNS_emblem_2016.svg" TargetMode="Externa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hyperlink" Target="https://uk.wikipedia.org/wiki/%D0%A4%D0%B0%D0%B9%D0%BB:DSNS_emblem_2016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26425" y="188913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95533" y="1843087"/>
            <a:ext cx="8351839" cy="3170099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40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ЗАХИСТ НАСЕЛЕННЯ ТА ПРАЦІВНИКІВ СУБ’ЄКТІВ ГОСПОДАРЮВАННЯ В УМОВАХ НАДЗВИЧАЙНИХ СИТУАЦІЙ</a:t>
            </a:r>
            <a:endParaRPr kumimoji="0" lang="ru-RU" altLang="ru-RU" sz="4000" b="0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651" name="Прямоугольник 3"/>
          <p:cNvSpPr/>
          <p:nvPr/>
        </p:nvSpPr>
        <p:spPr>
          <a:xfrm>
            <a:off x="1331913" y="115888"/>
            <a:ext cx="6696075" cy="10779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uk-UA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Київські територіальні курси цивільного захисту та безпеки життєдіяльності (вищої категорії) </a:t>
            </a:r>
            <a:endParaRPr lang="uk-UA" altLang="ru-RU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uk-UA" altLang="ru-RU" sz="1600" b="1" dirty="0">
                <a:solidFill>
                  <a:srgbClr val="FF0000"/>
                </a:solidFill>
                <a:latin typeface="Arial" panose="020B0604020202020204" pitchFamily="34" charset="0"/>
              </a:rPr>
              <a:t>Навчально-методичного центру цивільного захисту та безпеки  життєдіяльності міста Києва</a:t>
            </a:r>
            <a:endParaRPr lang="uk-UA" altLang="ru-RU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Прямоугольник 11"/>
          <p:cNvSpPr/>
          <p:nvPr/>
        </p:nvSpPr>
        <p:spPr>
          <a:xfrm>
            <a:off x="395288" y="5949950"/>
            <a:ext cx="3816350" cy="646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uk-UA" alt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ГРИЩУК Сергій Анатолійович</a:t>
            </a:r>
            <a:endParaRPr lang="uk-UA" altLang="ru-RU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uk-UA" alt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майстер виробничого навчання</a:t>
            </a:r>
            <a:endParaRPr lang="ru-RU" altLang="ru-RU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87" y="-23812"/>
            <a:ext cx="1603375" cy="133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03375" cy="1330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1" name="Прямоугольник 6"/>
          <p:cNvSpPr/>
          <p:nvPr/>
        </p:nvSpPr>
        <p:spPr>
          <a:xfrm>
            <a:off x="107950" y="1185863"/>
            <a:ext cx="8928100" cy="5632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535305" algn="just"/>
            <a:r>
              <a:rPr lang="uk-UA" alt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Головна небезпека надзвичайної ситуації полягає у раптовості та стихійності, які провокують негативні наслідки.</a:t>
            </a:r>
            <a:endParaRPr lang="uk-UA" altLang="ru-RU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indent="535305" algn="just"/>
            <a:r>
              <a:rPr lang="uk-UA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Для підприємств з потенційно небезпечними виробничими процесами гостро стоять питання, пов’язані з необхідністю запобігти паніці, яка викликана через раптовість. Підготувати себе й інших до неминучого і, можливо, дуже небезпечного повороту розвитку природної стихії чи техногенного катаклізму.</a:t>
            </a:r>
            <a:endParaRPr lang="uk-UA" altLang="ru-RU" sz="24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indent="535305" algn="just"/>
            <a:r>
              <a:rPr lang="uk-UA" altLang="ru-RU" sz="2400" b="1" dirty="0">
                <a:solidFill>
                  <a:srgbClr val="002060"/>
                </a:solidFill>
                <a:latin typeface="Arial" panose="020B0604020202020204" pitchFamily="34" charset="0"/>
              </a:rPr>
              <a:t>Головним і невід'ємним елементом всієї системи захисту населення і територій від надзвичайних ситуацій є – оповіщення населення про загрозу або виникнення надзвичайних ситуацій техногенного та природного характеру, постійне інформування населення про стан наявної обстановки. </a:t>
            </a:r>
            <a:endParaRPr lang="uk-UA" altLang="ru-RU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19529"/>
            <a:ext cx="7200901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отримання інформації</a:t>
            </a:r>
            <a:endParaRPr kumimoji="0" lang="uk-UA" altLang="ru-RU" sz="30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 загрозу і виникнення НС.</a:t>
            </a:r>
            <a:endParaRPr kumimoji="0" lang="uk-UA" altLang="ru-RU" sz="30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107950" y="1196975"/>
            <a:ext cx="8928100" cy="5554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marL="0" marR="0" indent="535305" algn="just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ru-RU" sz="2200" b="1" i="0" u="none" strike="noStrike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+mn-ea"/>
                <a:cs typeface="Verdana" panose="020B0604030504040204" pitchFamily="34" charset="0"/>
              </a:rPr>
              <a:t>ОПОВІЩЕННЯ</a:t>
            </a:r>
            <a:r>
              <a:rPr kumimoji="0" lang="uk-UA" altLang="ru-RU" sz="2200" b="1" i="0" u="none" strike="noStrike" kern="1200" cap="none" spc="0" normalizeH="0" baseline="0" noProof="1" dirty="0">
                <a:solidFill>
                  <a:srgbClr val="5532D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Verdana" panose="020B0604030504040204" pitchFamily="34" charset="0"/>
              </a:rPr>
              <a:t> </a:t>
            </a:r>
            <a:r>
              <a:rPr kumimoji="0" lang="uk-UA" altLang="ru-RU" sz="2200" b="1" i="0" u="none" strike="noStrike" kern="1200" cap="none" spc="0" normalizeH="0" baseline="0" noProof="1" dirty="0">
                <a:solidFill>
                  <a:srgbClr val="5532D6"/>
                </a:solidFill>
                <a:latin typeface="Arial" panose="020B0604020202020204" pitchFamily="34" charset="0"/>
                <a:ea typeface="+mn-ea"/>
                <a:cs typeface="Verdana" panose="020B0604030504040204" pitchFamily="34" charset="0"/>
              </a:rPr>
              <a:t>- доведення сигналів і повідомлень органів управління ЦЗ про загрозу та виникнення НС, аварій, катастроф, епідемій, пожеж тощо, до центральних і місцевих органів виконавчої влади, підприємств, установ, організацій та населення.</a:t>
            </a:r>
            <a:endParaRPr kumimoji="0" lang="uk-UA" altLang="ru-RU" sz="2200" b="1" i="0" u="none" strike="noStrike" kern="1200" cap="none" spc="0" normalizeH="0" baseline="0" noProof="1" dirty="0">
              <a:solidFill>
                <a:srgbClr val="5532D6"/>
              </a:solidFill>
              <a:latin typeface="Arial" panose="020B0604020202020204" pitchFamily="34" charset="0"/>
              <a:ea typeface="+mn-ea"/>
              <a:cs typeface="Verdana" panose="020B0604030504040204" pitchFamily="34" charset="0"/>
            </a:endParaRPr>
          </a:p>
          <a:p>
            <a:pPr marL="0" marR="0" indent="535305" algn="just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ru-RU" sz="2200" b="1" i="0" u="none" strike="noStrike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+mn-ea"/>
                <a:cs typeface="Verdana" panose="020B0604030504040204" pitchFamily="34" charset="0"/>
              </a:rPr>
              <a:t>СИСТЕМА ОПОВІЩЕННЯ </a:t>
            </a:r>
            <a:r>
              <a:rPr kumimoji="0" lang="uk-UA" altLang="ru-RU" sz="2200" b="1" i="0" u="none" strike="noStrike" kern="1200" cap="none" spc="0" normalizeH="0" baseline="0" noProof="1" dirty="0">
                <a:solidFill>
                  <a:srgbClr val="5532D6"/>
                </a:solidFill>
                <a:latin typeface="Arial" panose="020B0604020202020204" pitchFamily="34" charset="0"/>
                <a:ea typeface="+mn-ea"/>
                <a:cs typeface="Verdana" panose="020B0604030504040204" pitchFamily="34" charset="0"/>
              </a:rPr>
              <a:t>- комплекс організаційно-технічних заходів, апаратури і технічних засобів оповіщення, засобів та каналів зв’язку, призначених для своєчасного доведення сигналів та інформації про виникнення НС до центральних і місцевих органів виконавчої влади, підприємств, установ, організацій та населення.</a:t>
            </a:r>
            <a:endParaRPr kumimoji="0" lang="uk-UA" altLang="ru-RU" sz="2200" b="1" i="0" u="none" strike="noStrike" kern="1200" cap="none" spc="0" normalizeH="0" baseline="0" noProof="1" dirty="0">
              <a:solidFill>
                <a:srgbClr val="5532D6"/>
              </a:solidFill>
              <a:latin typeface="Arial" panose="020B0604020202020204" pitchFamily="34" charset="0"/>
              <a:ea typeface="+mn-ea"/>
              <a:cs typeface="Verdana" panose="020B0604030504040204" pitchFamily="34" charset="0"/>
            </a:endParaRPr>
          </a:p>
          <a:p>
            <a:pPr marL="0" marR="0" indent="535305" algn="just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ru-RU" sz="2200" b="1" i="0" u="none" strike="noStrike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+mn-ea"/>
                <a:cs typeface="Verdana" panose="020B0604030504040204" pitchFamily="34" charset="0"/>
              </a:rPr>
              <a:t>ІНФОРМУВАННЯ НАСЕЛЕННЯ У СФЕРІ ЦИВІЛЬНОГО ЗАХИСТУ </a:t>
            </a:r>
            <a:r>
              <a:rPr kumimoji="0" lang="uk-UA" altLang="ru-RU" sz="2200" b="1" i="0" u="none" strike="noStrike" kern="1200" cap="none" spc="0" normalizeH="0" baseline="0" noProof="1" dirty="0">
                <a:solidFill>
                  <a:srgbClr val="5532D6"/>
                </a:solidFill>
                <a:latin typeface="Arial" panose="020B0604020202020204" pitchFamily="34" charset="0"/>
                <a:ea typeface="+mn-ea"/>
                <a:cs typeface="Verdana" panose="020B0604030504040204" pitchFamily="34" charset="0"/>
              </a:rPr>
              <a:t>- доведення органами управління цивільного захисту через засоби масової інформації, телерадіомережі відомостей про надзвичайні ситуації, що прогнозуються або виникли.</a:t>
            </a:r>
            <a:endParaRPr kumimoji="0" lang="uk-UA" altLang="ru-RU" sz="2200" b="1" i="0" u="none" strike="noStrike" kern="1200" cap="none" spc="0" normalizeH="0" baseline="0" noProof="1" dirty="0">
              <a:solidFill>
                <a:srgbClr val="5532D6"/>
              </a:solidFill>
              <a:latin typeface="Arial" panose="020B0604020202020204" pitchFamily="34" charset="0"/>
              <a:ea typeface="+mn-ea"/>
              <a:cs typeface="Verdana" panose="020B0604030504040204" pitchFamily="34" charset="0"/>
            </a:endParaRPr>
          </a:p>
          <a:p>
            <a:pPr marL="0" marR="0" indent="535305" algn="r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uk-UA" altLang="ru-RU" sz="1800" b="1" i="0" u="none" strike="noStrike" kern="1200" cap="none" spc="0" normalizeH="0" baseline="0" noProof="1" dirty="0">
                <a:solidFill>
                  <a:srgbClr val="F3700D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Verdana" panose="020B0604030504040204" pitchFamily="34" charset="0"/>
              </a:rPr>
              <a:t>(Кодекс цивільного захисту, стаття 2)</a:t>
            </a:r>
            <a:endParaRPr kumimoji="0" lang="uk-UA" altLang="ru-RU" sz="1800" b="1" i="0" u="none" strike="noStrike" kern="1200" cap="none" spc="0" normalizeH="0" baseline="0" noProof="1" dirty="0">
              <a:solidFill>
                <a:srgbClr val="F3700D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333375"/>
            <a:ext cx="7200901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 термінів.</a:t>
            </a:r>
            <a:endParaRPr kumimoji="0" lang="ru-RU" altLang="ru-RU" sz="32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44624"/>
            <a:ext cx="7181851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2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отримання інформації</a:t>
            </a:r>
            <a:endParaRPr kumimoji="0" lang="uk-UA" altLang="ru-RU" sz="32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2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 загрозу і виникнення </a:t>
            </a:r>
            <a:r>
              <a:rPr kumimoji="0" lang="uk-UA" altLang="ru-RU" sz="3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НС.</a:t>
            </a:r>
            <a:endParaRPr kumimoji="0" lang="uk-UA" altLang="ru-RU" sz="3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07505" y="1196752"/>
            <a:ext cx="8928546" cy="1323439"/>
          </a:xfrm>
          <a:prstGeom prst="rect">
            <a:avLst/>
          </a:prstGeom>
          <a:solidFill>
            <a:srgbClr val="FFFFAF">
              <a:alpha val="82000"/>
            </a:srgbClr>
          </a:solidFill>
          <a:ln w="25400" cap="flat" cmpd="sng" algn="ctr">
            <a:noFill/>
            <a:prstDash val="solid"/>
          </a:ln>
          <a:effectLst>
            <a:glow rad="101600">
              <a:srgbClr val="ADB8FF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«Про організацію оповіщення про загрозу виникнення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або виникнення надзвичайних ситуацій та зв’язку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сфері цивільного захисту»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</a:t>
            </a:r>
            <a:r>
              <a:rPr kumimoji="0" lang="uk-UA" sz="20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затверджено Постановою КМУ від  27.09.2017  № 733 </a:t>
            </a: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uk-UA" sz="2000" b="1" i="1" kern="0" cap="none" spc="0" normalizeH="0" baseline="0" noProof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07950" y="2636837"/>
            <a:ext cx="8928100" cy="4094162"/>
          </a:xfrm>
          <a:prstGeom prst="rect">
            <a:avLst/>
          </a:prstGeom>
          <a:solidFill>
            <a:srgbClr val="FFFFAF">
              <a:alpha val="85000"/>
            </a:srgb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algn="just" defTabSz="9144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200" b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ВИЗНАЧАЄ ПОРЯДОК:</a:t>
            </a:r>
            <a:endParaRPr kumimoji="0" lang="uk-UA" sz="2200" b="1" kern="0" cap="none" spc="0" normalizeH="0" baseline="0" noProof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just" defTabSz="9144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200" b="1" kern="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ADB8FF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організації оповіщення </a:t>
            </a:r>
            <a:r>
              <a:rPr kumimoji="0" lang="uk-UA" sz="2200" b="1" kern="0" cap="none" spc="0" normalizeH="0" baseline="0" noProof="0" dirty="0">
                <a:solidFill>
                  <a:srgbClr val="ADB8FF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органів виконавчої влади, органів місцевого самоврядування, підприємств, установ, організацій, органів управління і сил цивільного захисту та населення </a:t>
            </a:r>
            <a:r>
              <a:rPr kumimoji="0" lang="uk-UA" sz="2200" b="1" kern="0" cap="none" spc="0" normalizeH="0" baseline="0" noProof="0" dirty="0">
                <a:solidFill>
                  <a:srgbClr val="ADB8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 загрозу виникнення або виникнення надзвичайних ситуацій</a:t>
            </a:r>
            <a:r>
              <a:rPr kumimoji="0" lang="uk-UA" sz="2200" b="1" kern="0" cap="none" spc="0" normalizeH="0" baseline="0" noProof="0" dirty="0">
                <a:solidFill>
                  <a:srgbClr val="ADB8FF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uk-UA" sz="2200" b="1" kern="0" cap="none" spc="0" normalizeH="0" baseline="0" noProof="0" dirty="0">
              <a:solidFill>
                <a:srgbClr val="ADB8FF">
                  <a:lumMod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just" defTabSz="9144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200" b="1" kern="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ADB8FF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подальшого інформування </a:t>
            </a:r>
            <a:r>
              <a:rPr kumimoji="0" lang="uk-UA" sz="2200" b="1" kern="0" cap="none" spc="0" normalizeH="0" baseline="0" noProof="0" dirty="0">
                <a:solidFill>
                  <a:srgbClr val="ADB8FF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 метою вжиття заходів безпеки, забезпечення зв’язком органів виконавчої влади та органів місцевого самоврядування </a:t>
            </a:r>
            <a:r>
              <a:rPr kumimoji="0" lang="uk-UA" sz="2200" b="1" kern="0" cap="none" spc="0" normalizeH="0" baseline="0" noProof="0" dirty="0">
                <a:solidFill>
                  <a:srgbClr val="ADB8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разі загрози виникнення або виникнення надзвичайних ситуацій та ліквідації їх наслідків</a:t>
            </a:r>
            <a:r>
              <a:rPr kumimoji="0" lang="uk-UA" sz="2200" b="1" kern="0" cap="none" spc="0" normalizeH="0" baseline="0" noProof="0" dirty="0">
                <a:solidFill>
                  <a:srgbClr val="ADB8FF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uk-UA" sz="2200" b="1" kern="0" cap="none" spc="0" normalizeH="0" baseline="0" noProof="0" dirty="0">
              <a:solidFill>
                <a:srgbClr val="ADB8FF">
                  <a:lumMod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just" defTabSz="914400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200" b="1" kern="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ADB8FF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забезпечення функціонування </a:t>
            </a:r>
            <a:r>
              <a:rPr kumimoji="0" lang="uk-UA" sz="2200" b="1" kern="0" cap="none" spc="0" normalizeH="0" baseline="0" noProof="0" dirty="0">
                <a:solidFill>
                  <a:srgbClr val="ADB8FF">
                    <a:lumMod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апаратури і технічних засобів оповіщення та технічних засобів телекомунікацій. </a:t>
            </a:r>
            <a:endParaRPr kumimoji="0" lang="uk-UA" sz="2200" b="1" kern="0" cap="none" spc="0" normalizeH="0" baseline="0" noProof="0" dirty="0">
              <a:solidFill>
                <a:srgbClr val="ADB8FF">
                  <a:lumMod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88635"/>
            <a:ext cx="7200901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Оповіщення про загрозу або виникнення НС 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забезпечується шляхом</a:t>
            </a: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kumimoji="0" lang="uk-UA" altLang="ru-RU" sz="22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07505" y="1262945"/>
            <a:ext cx="8928546" cy="5478423"/>
          </a:xfrm>
          <a:prstGeom prst="rect">
            <a:avLst/>
          </a:prstGeom>
          <a:solidFill>
            <a:srgbClr val="FFFFD9">
              <a:alpha val="74000"/>
            </a:srgbClr>
          </a:solidFill>
          <a:ln w="25400" cap="flat" cmpd="sng" algn="ctr">
            <a:noFill/>
            <a:prstDash val="solid"/>
          </a:ln>
          <a:effectLst>
            <a:glow rad="101600">
              <a:srgbClr val="ADB8FF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marR="0" indent="-342900" algn="just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функціонування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загальнодержавної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територіальних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місцевих автоматизованих систем централізованого оповіщення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про загрозу 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або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 виникнення НС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спеціальних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локальних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об’єктових систем оповіщення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uk-UA" sz="1700" b="1" kern="0" cap="none" spc="0" normalizeH="0" baseline="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just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kumimoji="0" lang="uk-UA" sz="1700" b="1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централізованого використання </a:t>
            </a:r>
            <a:r>
              <a:rPr kumimoji="0" lang="uk-UA" sz="1700" b="1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телекомунікаційних мереж загального користування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у тому числі </a:t>
            </a:r>
            <a:r>
              <a:rPr kumimoji="0" lang="uk-UA" sz="1700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мобільного (рухомого) зв’язку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sz="1700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відомчих телекомунікаційних мереж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і </a:t>
            </a:r>
            <a:r>
              <a:rPr kumimoji="0" lang="uk-UA" sz="1700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телекомунікаційних мереж суб’єктів господарювання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порядку, встановленому Кабінетом Міністрів України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а також </a:t>
            </a:r>
            <a:r>
              <a:rPr kumimoji="0" lang="uk-UA" sz="1700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мереж загальнонаціонального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sz="1700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регіонального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та </a:t>
            </a:r>
            <a:r>
              <a:rPr kumimoji="0" lang="uk-UA" sz="1700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місцевого радіомовлення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і </a:t>
            </a:r>
            <a:r>
              <a:rPr kumimoji="0" lang="uk-UA" sz="1700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телебачення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та </a:t>
            </a:r>
            <a:r>
              <a:rPr kumimoji="0" lang="uk-UA" sz="1700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інших технічних засобів передавання (відображення) інформації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uk-UA" sz="1700" kern="0" cap="none" spc="0" normalizeH="0" baseline="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just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kumimoji="0" lang="uk-UA" sz="1700" b="1" kern="0" cap="none" spc="0" normalizeH="0" baseline="0" noProof="0" dirty="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автоматизації процесу </a:t>
            </a:r>
            <a:r>
              <a:rPr kumimoji="0" lang="uk-UA" sz="1700" b="1" kern="0" cap="none" spc="0" normalizeH="0" baseline="0" noProof="0" dirty="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передачі сигналів 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 </a:t>
            </a:r>
            <a:r>
              <a:rPr kumimoji="0" lang="uk-UA" sz="1700" b="1" kern="0" cap="none" spc="0" normalizeH="0" baseline="0" noProof="0" dirty="0">
                <a:ln>
                  <a:solidFill>
                    <a:schemeClr val="accent4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повідомлень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 загрозу 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або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виникнення надзвичайних ситуацій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uk-UA" sz="1700" kern="0" cap="none" spc="0" normalizeH="0" baseline="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just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функціонування</a:t>
            </a:r>
            <a:r>
              <a:rPr kumimoji="0" lang="uk-UA" sz="17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об’єктах підвищеної небезпеки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автоматизованих систем раннього виявлення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надзвичайних ситуацій 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оповіщення</a:t>
            </a:r>
            <a:r>
              <a:rPr kumimoji="0" lang="uk-UA" sz="1700" kern="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uk-UA" sz="1700" kern="0" cap="none" spc="0" normalizeH="0" baseline="0" noProof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just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організаційно-технічної інтеграції різних систем централізованого оповіщення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 загрозу 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або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виникнення надзвичайних ситуацій 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автоматизованих систем раннього виявлення</a:t>
            </a:r>
            <a:r>
              <a:rPr kumimoji="0" lang="uk-UA" sz="1700" b="1" kern="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надзвичайних ситуацій 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оповіщення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uk-UA" sz="1700" kern="0" cap="none" spc="0" normalizeH="0" baseline="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algn="just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defRPr/>
            </a:pP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функціонування в населених пунктах</a:t>
            </a:r>
            <a:r>
              <a:rPr kumimoji="0" lang="uk-UA" sz="1700" kern="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також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місцях масового перебування людей сигнально-гучномовних пристроїв</a:t>
            </a:r>
            <a:r>
              <a:rPr kumimoji="0" lang="uk-UA" sz="1700" b="1" kern="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електронних інформаційних табло</a:t>
            </a:r>
            <a:r>
              <a:rPr kumimoji="0" lang="uk-UA" sz="1700" b="1" kern="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передачі інформації</a:t>
            </a:r>
            <a:r>
              <a:rPr kumimoji="0" lang="uk-UA" sz="1700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sz="17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 питань цивільного захисту</a:t>
            </a:r>
            <a:r>
              <a:rPr kumimoji="0" lang="uk-UA" sz="1700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uk-UA" sz="1700" kern="0" cap="none" spc="0" normalizeH="0" baseline="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algn="r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700" i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(витяг зі ст. 30 Кодексу ЦЗ)</a:t>
            </a:r>
            <a:endParaRPr kumimoji="0" lang="uk-UA" sz="1700" i="1" kern="0" cap="none" spc="0" normalizeH="0" baseline="0" noProof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44624"/>
            <a:ext cx="7200900" cy="11079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Обов'язки суб'єктів забезпечення цивільного захисту щодо оповіщення та інформування про загрозу та виникнення </a:t>
            </a: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НС.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07505" y="1334185"/>
            <a:ext cx="8928546" cy="1374735"/>
          </a:xfrm>
          <a:prstGeom prst="rect">
            <a:avLst/>
          </a:prstGeom>
          <a:solidFill>
            <a:srgbClr val="FFFFAF">
              <a:alpha val="80000"/>
            </a:srgbClr>
          </a:solidFill>
          <a:ln w="25400" cap="flat" cmpd="sng" algn="ctr">
            <a:noFill/>
            <a:prstDash val="solid"/>
          </a:ln>
          <a:effectLst>
            <a:glow rad="101600">
              <a:srgbClr val="ADB8FF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p>
            <a:pPr marR="0" indent="452755" algn="just" defTabSz="914400">
              <a:lnSpc>
                <a:spcPts val="2000"/>
              </a:lnSpc>
              <a:buClrTx/>
              <a:buSzTx/>
              <a:buFontTx/>
              <a:buNone/>
            </a:pPr>
            <a:r>
              <a:rPr kumimoji="0" lang="uk-UA" altLang="x-none" b="1" kern="1200" cap="none" spc="0" normalizeH="0" baseline="0" noProof="1" dirty="0">
                <a:solidFill>
                  <a:srgbClr val="A5002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x-none" b="1" kern="1200" cap="none" spc="0" normalizeH="0" baseline="0" noProof="1" dirty="0">
                <a:solidFill>
                  <a:srgbClr val="A5002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ДСНС</a:t>
            </a:r>
            <a:r>
              <a:rPr kumimoji="0" lang="uk-UA" altLang="x-none" b="1" kern="1200" cap="none" spc="0" normalizeH="0" baseline="0" noProof="1" dirty="0">
                <a:solidFill>
                  <a:srgbClr val="A5002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x-none" b="1" kern="1200" cap="none" spc="0" normalizeH="0" baseline="0" noProof="1" dirty="0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uk-UA" altLang="x-none" kern="1200" cap="none" spc="0" normalizeH="0" baseline="0" noProof="1" dirty="0">
                <a:solidFill>
                  <a:srgbClr val="002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здійснює оповіщення та інформування центральних та місцевих органів виконавчої влади про загрозу та виникнення надзвичайних ситуацій, здійснює методичне керівництво щодо створення і належного функціонування систем оповіщення цивільного захисту різних рівнів.</a:t>
            </a:r>
            <a:endParaRPr kumimoji="0" lang="uk-UA" altLang="x-none" kern="1200" cap="none" spc="0" normalizeH="0" baseline="0" noProof="1" dirty="0">
              <a:solidFill>
                <a:srgbClr val="00206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indent="452755" algn="r" defTabSz="914400">
              <a:lnSpc>
                <a:spcPts val="2000"/>
              </a:lnSpc>
              <a:buClrTx/>
              <a:buSzTx/>
              <a:buFontTx/>
              <a:buNone/>
            </a:pPr>
            <a:r>
              <a:rPr kumimoji="0" lang="uk-UA" altLang="x-none" b="1" kern="1200" cap="none" spc="0" normalizeH="0" baseline="0" noProof="1" dirty="0">
                <a:solidFill>
                  <a:srgbClr val="40404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x-none" i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(підпункт 4 пункту 2 ст. 17 Кодексу ЦЗ). </a:t>
            </a:r>
            <a:endParaRPr kumimoji="0" lang="uk-UA" altLang="x-none" i="1" kern="1200" cap="none" spc="0" normalizeH="0" baseline="0" noProof="1" dirty="0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07950" y="2846388"/>
            <a:ext cx="8928100" cy="1374775"/>
          </a:xfrm>
          <a:prstGeom prst="rect">
            <a:avLst/>
          </a:prstGeom>
          <a:solidFill>
            <a:srgbClr val="FFFFAF">
              <a:alpha val="85000"/>
            </a:srgb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p>
            <a:pPr marR="0" indent="452755" algn="just" defTabSz="914400">
              <a:lnSpc>
                <a:spcPts val="2000"/>
              </a:lnSpc>
              <a:buClrTx/>
              <a:buSzTx/>
              <a:buFontTx/>
              <a:buNone/>
            </a:pP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До повноважень </a:t>
            </a: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місцевих державних адміністрацій та органів місцевого самоврядування належить </a:t>
            </a:r>
            <a:r>
              <a:rPr kumimoji="0" lang="uk-UA" altLang="x-none" kern="1200" cap="none" spc="0" normalizeH="0" baseline="0" noProof="1" dirty="0">
                <a:solidFill>
                  <a:srgbClr val="000E6B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забезпечення оповіщення та інформування населення про загрозу і виникнення надзвичайних ситуацій, у тому числі в доступній для осіб з вадами зору та слуху формі.</a:t>
            </a:r>
            <a:endParaRPr kumimoji="0" lang="uk-UA" altLang="x-none" kern="1200" cap="none" spc="0" normalizeH="0" baseline="0" noProof="1" dirty="0">
              <a:solidFill>
                <a:srgbClr val="000E6B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indent="452755" algn="r" defTabSz="914400">
              <a:lnSpc>
                <a:spcPts val="2000"/>
              </a:lnSpc>
              <a:buClrTx/>
              <a:buSzTx/>
              <a:buFontTx/>
              <a:buNone/>
            </a:pPr>
            <a:r>
              <a:rPr kumimoji="0" lang="uk-UA" altLang="x-none" i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(витяг зі ст. 19 Кодексу ЦЗ.</a:t>
            </a:r>
            <a:endParaRPr kumimoji="0" lang="uk-UA" altLang="x-none" b="1" kern="1200" cap="none" spc="0" normalizeH="0" baseline="0" noProof="1" dirty="0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07504" y="4344410"/>
            <a:ext cx="8928545" cy="1118255"/>
          </a:xfrm>
          <a:prstGeom prst="rect">
            <a:avLst/>
          </a:prstGeom>
          <a:solidFill>
            <a:srgbClr val="FFFFAF">
              <a:alpha val="90000"/>
            </a:srgb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indent="452755" algn="just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b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b="1" kern="0" cap="none" spc="0" normalizeH="0" baseline="0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До </a:t>
            </a:r>
            <a:r>
              <a:rPr kumimoji="0" lang="uk-UA" b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завдань </a:t>
            </a:r>
            <a:r>
              <a:rPr kumimoji="0" lang="uk-UA" b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 </a:t>
            </a:r>
            <a:r>
              <a:rPr kumimoji="0" lang="uk-UA" b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обов’язків</a:t>
            </a:r>
            <a:r>
              <a:rPr kumimoji="0" lang="uk-UA" b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суб’єктів господарювання у сфері цивільного захисту належить </a:t>
            </a:r>
            <a:r>
              <a:rPr kumimoji="0" lang="uk-UA" b="1" kern="0" cap="none" spc="0" normalizeH="0" baseline="0" noProof="0" dirty="0">
                <a:gradFill>
                  <a:gsLst>
                    <a:gs pos="0">
                      <a:srgbClr val="6F3FBC">
                        <a:shade val="20000"/>
                        <a:satMod val="200000"/>
                      </a:srgbClr>
                    </a:gs>
                    <a:gs pos="78000">
                      <a:srgbClr val="6F3FBC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6F3FBC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uk-UA" kern="0" cap="none" spc="0" normalizeH="0" baseline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розміщення інформації про заходи безпеки та відповідну поведінку населення у разі виникнення аварії.</a:t>
            </a:r>
            <a:endParaRPr kumimoji="0" lang="uk-UA" kern="0" cap="none" spc="0" normalizeH="0" baseline="0" noProof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algn="r" defTabSz="91440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i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(витяг зі ст. 20 Кодексу ЦЗ).</a:t>
            </a:r>
            <a:endParaRPr kumimoji="0" lang="uk-UA" b="1" kern="0" cap="none" spc="0" normalizeH="0" baseline="0" noProof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07950" y="5589588"/>
            <a:ext cx="8928100" cy="1117600"/>
          </a:xfrm>
          <a:prstGeom prst="rect">
            <a:avLst/>
          </a:prstGeom>
          <a:solidFill>
            <a:srgbClr val="FFFFAF">
              <a:alpha val="95000"/>
            </a:srgbClr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p>
            <a:pPr marR="0" indent="452755" algn="just" defTabSz="914400">
              <a:lnSpc>
                <a:spcPts val="2000"/>
              </a:lnSpc>
              <a:buClrTx/>
              <a:buSzTx/>
              <a:buFontTx/>
              <a:buNone/>
            </a:pP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Громадяни України мають право </a:t>
            </a: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  <a:r>
              <a:rPr kumimoji="0" lang="uk-UA" altLang="x-none" kern="1200" cap="none" spc="0" normalizeH="0" baseline="0" noProof="1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x-none" kern="1200" cap="none" spc="0" normalizeH="0" baseline="0" noProof="1" dirty="0">
                <a:solidFill>
                  <a:srgbClr val="47477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отримання інформації про надзвичайні ситуації або небезпечні події, що виникли або можуть виникнути, у тому числі в доступній для осіб з вадами зору та слуху формі.</a:t>
            </a:r>
            <a:endParaRPr kumimoji="0" lang="uk-UA" altLang="x-none" kern="1200" cap="none" spc="0" normalizeH="0" baseline="0" noProof="1" dirty="0">
              <a:solidFill>
                <a:srgbClr val="474773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indent="452755" algn="r" defTabSz="914400">
              <a:lnSpc>
                <a:spcPts val="2000"/>
              </a:lnSpc>
              <a:buClrTx/>
              <a:buSzTx/>
              <a:buFontTx/>
              <a:buNone/>
            </a:pPr>
            <a:r>
              <a:rPr kumimoji="0" lang="uk-UA" altLang="x-none" kern="1200" cap="none" spc="0" normalizeH="0" baseline="0" noProof="1" dirty="0">
                <a:solidFill>
                  <a:srgbClr val="474773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x-none" i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(витяг зі ст. 21 Кодексу ЦЗ).</a:t>
            </a:r>
            <a:endParaRPr kumimoji="0" lang="uk-UA" altLang="x-none" b="1" kern="1200" cap="none" spc="0" normalizeH="0" baseline="0" noProof="1" dirty="0">
              <a:solidFill>
                <a:srgbClr val="00206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3978275" y="5553075"/>
            <a:ext cx="1096963" cy="828675"/>
          </a:xfrm>
          <a:prstGeom prst="line">
            <a:avLst/>
          </a:prstGeom>
          <a:noFill/>
          <a:ln w="57150" cap="flat" cmpd="sng" algn="ctr">
            <a:solidFill>
              <a:srgbClr val="DADADA"/>
            </a:solidFill>
            <a:prstDash val="soli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16627"/>
            <a:ext cx="7200901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Функціонування систем оповіщення </a:t>
            </a:r>
            <a:endParaRPr kumimoji="0" lang="uk-UA" altLang="ru-RU" sz="24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 загрозу або виникнення НС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3913188" y="1989138"/>
            <a:ext cx="1092200" cy="3522663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3951288" y="3228975"/>
            <a:ext cx="1123950" cy="227965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5148262" y="1121237"/>
            <a:ext cx="3887788" cy="1659691"/>
          </a:xfrm>
          <a:prstGeom prst="ellipse">
            <a:avLst/>
          </a:prstGeom>
          <a:solidFill>
            <a:srgbClr val="3366FF"/>
          </a:solidFill>
          <a:ln w="57150">
            <a:solidFill>
              <a:srgbClr val="FFFF00"/>
            </a:solidFill>
            <a:round/>
          </a:ln>
          <a:effectLst>
            <a:glow rad="139700">
              <a:srgbClr val="3366FF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Загальнодержавної</a:t>
            </a:r>
            <a:endParaRPr kumimoji="0" lang="uk-UA" sz="20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автоматизованої  системи</a:t>
            </a:r>
            <a:endParaRPr kumimoji="0" lang="uk-UA" sz="20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централізованого  </a:t>
            </a:r>
            <a:endParaRPr kumimoji="0" lang="uk-UA" sz="20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оповіщення  (АСЦО)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5148263" y="2924175"/>
            <a:ext cx="3887788" cy="546100"/>
          </a:xfrm>
          <a:prstGeom prst="ellipse">
            <a:avLst/>
          </a:prstGeom>
          <a:solidFill>
            <a:srgbClr val="3366FF"/>
          </a:solidFill>
          <a:ln w="57150">
            <a:solidFill>
              <a:srgbClr val="FFFF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Територіальних АСЦО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5148263" y="4292600"/>
            <a:ext cx="3886200" cy="720725"/>
          </a:xfrm>
          <a:prstGeom prst="ellipse">
            <a:avLst/>
          </a:prstGeom>
          <a:solidFill>
            <a:srgbClr val="FF33CC"/>
          </a:solidFill>
          <a:ln w="57150">
            <a:solidFill>
              <a:srgbClr val="FFFF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Локальних </a:t>
            </a:r>
            <a:endParaRPr kumimoji="0" lang="uk-UA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систем оповіщення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5148263" y="5157788"/>
            <a:ext cx="3886200" cy="644525"/>
          </a:xfrm>
          <a:prstGeom prst="ellipse">
            <a:avLst/>
          </a:prstGeom>
          <a:solidFill>
            <a:srgbClr val="FF33CC"/>
          </a:solidFill>
          <a:ln w="57150">
            <a:solidFill>
              <a:srgbClr val="FFFF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Об'єктових</a:t>
            </a:r>
            <a:endParaRPr kumimoji="0" lang="uk-UA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систем оповіщення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uk-UA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3951288" y="4651375"/>
            <a:ext cx="1123950" cy="90170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V="1">
            <a:off x="3978275" y="5508625"/>
            <a:ext cx="1096963" cy="4445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3924300" y="3933825"/>
            <a:ext cx="1150938" cy="161925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5148263" y="3603625"/>
            <a:ext cx="3886200" cy="546100"/>
          </a:xfrm>
          <a:prstGeom prst="ellipse">
            <a:avLst/>
          </a:prstGeom>
          <a:solidFill>
            <a:srgbClr val="3366FF"/>
          </a:solidFill>
          <a:ln w="57150">
            <a:solidFill>
              <a:srgbClr val="FFFF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Місцевих АСЦО</a:t>
            </a: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251520" y="4293097"/>
            <a:ext cx="3672408" cy="2376264"/>
          </a:xfrm>
          <a:prstGeom prst="ellipse">
            <a:avLst/>
          </a:prstGeom>
          <a:solidFill>
            <a:srgbClr val="7B46D0"/>
          </a:solidFill>
          <a:ln w="57150" cap="flat" cmpd="sng" algn="ctr">
            <a:solidFill>
              <a:srgbClr val="FFFF00"/>
            </a:solidFill>
            <a:prstDash val="solid"/>
          </a:ln>
          <a:effectLst>
            <a:glow rad="139700">
              <a:srgbClr val="7B46D0">
                <a:satMod val="175000"/>
                <a:alpha val="40000"/>
              </a:srgbClr>
            </a:glo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5148263" y="5946775"/>
            <a:ext cx="3886200" cy="795338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 w="57150">
            <a:solidFill>
              <a:srgbClr val="FFFF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Спеціальних систем </a:t>
            </a:r>
            <a:endParaRPr kumimoji="0" lang="uk-UA" sz="1800" b="1" i="1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1800" b="1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оповіщення</a:t>
            </a:r>
            <a:endParaRPr kumimoji="0" lang="ru-RU" sz="1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79510" y="1268760"/>
            <a:ext cx="3960441" cy="286232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7B46D0"/>
            </a:solidFill>
            <a:prstDash val="solid"/>
          </a:ln>
          <a:effectLst>
            <a:glow rad="139700">
              <a:srgbClr val="7B46D0">
                <a:satMod val="175000"/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marR="0" algn="just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b="1" kern="0" cap="none" spc="0" normalizeH="0" baseline="0" noProof="0" dirty="0">
                <a:ln w="10541" cmpd="sng">
                  <a:solidFill>
                    <a:srgbClr val="3366FF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366FF">
                        <a:tint val="40000"/>
                        <a:satMod val="250000"/>
                      </a:srgbClr>
                    </a:gs>
                    <a:gs pos="9000">
                      <a:srgbClr val="3366FF">
                        <a:tint val="52000"/>
                        <a:satMod val="300000"/>
                      </a:srgbClr>
                    </a:gs>
                    <a:gs pos="50000">
                      <a:srgbClr val="3366FF">
                        <a:shade val="20000"/>
                        <a:satMod val="300000"/>
                      </a:srgbClr>
                    </a:gs>
                    <a:gs pos="79000">
                      <a:srgbClr val="3366FF">
                        <a:tint val="52000"/>
                        <a:satMod val="300000"/>
                      </a:srgbClr>
                    </a:gs>
                    <a:gs pos="100000">
                      <a:srgbClr val="3366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Основне завдання системи оповіщення це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доведення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в стислий термін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сигналів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про загрозу та виникнення НС </a:t>
            </a: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до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:</a:t>
            </a:r>
            <a:endParaRPr kumimoji="0" lang="uk-UA" b="1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endParaRPr>
          </a:p>
          <a:p>
            <a:pPr marL="285750" marR="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центральних органів;</a:t>
            </a:r>
            <a:endParaRPr kumimoji="0" lang="uk-UA" b="1" kern="0" cap="none" spc="0" normalizeH="0" baseline="0" noProof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endParaRPr>
          </a:p>
          <a:p>
            <a:pPr marL="285750" marR="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органів місцевої влади;</a:t>
            </a:r>
            <a:endParaRPr kumimoji="0" lang="uk-UA" b="1" kern="0" cap="none" spc="0" normalizeH="0" baseline="0" noProof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endParaRPr>
          </a:p>
          <a:p>
            <a:pPr marL="285750" marR="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чергових аварійно - рятувальних служб;</a:t>
            </a:r>
            <a:endParaRPr kumimoji="0" lang="uk-UA" b="1" kern="0" cap="none" spc="0" normalizeH="0" baseline="0" noProof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endParaRPr>
          </a:p>
          <a:p>
            <a:pPr marL="285750" marR="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сил цивільного захисту;</a:t>
            </a:r>
            <a:endParaRPr kumimoji="0" lang="uk-UA" b="1" kern="0" cap="none" spc="0" normalizeH="0" baseline="0" noProof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endParaRPr>
          </a:p>
          <a:p>
            <a:pPr marL="285750" marR="0" indent="-28575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населення в зоні ураження. </a:t>
            </a:r>
            <a:endParaRPr kumimoji="0" lang="ru-RU" b="1" kern="0" cap="none" spc="0" normalizeH="0" baseline="0" noProof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909638" y="4724400"/>
            <a:ext cx="2455863" cy="1570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1" kern="0" cap="none" spc="0" normalizeH="0" baseline="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РІВНІ</a:t>
            </a:r>
            <a:endParaRPr kumimoji="0" lang="uk-UA" sz="2400" b="1" i="1" kern="0" cap="none" spc="0" normalizeH="0" baseline="0" noProof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1" kern="0" cap="none" spc="0" normalizeH="0" baseline="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СИСТЕМИ</a:t>
            </a:r>
            <a:endParaRPr kumimoji="0" lang="uk-UA" sz="2400" b="1" i="1" kern="0" cap="none" spc="0" normalizeH="0" baseline="0" noProof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1" kern="0" cap="none" spc="0" normalizeH="0" baseline="0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ОПОВІЩЕННЯ </a:t>
            </a:r>
            <a:endParaRPr kumimoji="0" lang="uk-UA" sz="2400" b="1" i="1" kern="0" cap="none" spc="0" normalizeH="0" baseline="0" noProof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1" i="1" kern="0" cap="none" spc="0" normalizeH="0" baseline="0" noProof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5" name="AutoShape 2" descr="https://ns-plus.com.ua/wp-content/uploads/2017/04/43.jpg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uk-UA" altLang="en-US" dirty="0">
              <a:latin typeface="Arial" panose="020B0604020202020204" pitchFamily="34" charset="0"/>
            </a:endParaRPr>
          </a:p>
        </p:txBody>
      </p:sp>
      <p:sp>
        <p:nvSpPr>
          <p:cNvPr id="44036" name="AutoShape 4" descr="https://ns-plus.com.ua/wp-content/uploads/2017/04/43.jpg"/>
          <p:cNvSpPr>
            <a:spLocks noChangeAspect="1"/>
          </p:cNvSpPr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uk-UA" altLang="en-US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116007" y="188634"/>
            <a:ext cx="7200901" cy="831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Функціонування систем оповіщення </a:t>
            </a:r>
            <a:endParaRPr kumimoji="0" lang="uk-UA" altLang="ru-RU" sz="24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 загрозу або виникнення НС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07950" y="1179906"/>
            <a:ext cx="8928100" cy="5570758"/>
          </a:xfrm>
          <a:prstGeom prst="rect">
            <a:avLst/>
          </a:prstGeom>
          <a:solidFill>
            <a:srgbClr val="FFFFAF">
              <a:alpha val="70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7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00007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Рішення про оповіщення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7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 разі загрози виникнення або виникнення надзвичайної ситуації приймають такі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00007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посадові особи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7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uk-UA" alt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на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загальнодержавному рівні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Прем’єр-міністр України за пропозиціями центральних органів виконавчої влади;</a:t>
            </a:r>
            <a:endParaRPr kumimoji="0" lang="uk-UA" alt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на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територіальному рівні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Голова Ради міністрів Автономної Республіки Крим, голови обласних, Київської та Севастопольської міських держадміністрацій;</a:t>
            </a:r>
            <a:endParaRPr kumimoji="0" lang="uk-UA" alt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на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місцевому рівні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голови місцевих держадміністрацій або органів місцевого самоврядування;</a:t>
            </a:r>
            <a:endParaRPr kumimoji="0" lang="uk-UA" alt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на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D6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об’єктовому рівні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керівники об’єктів</a:t>
            </a:r>
            <a:endParaRPr kumimoji="0" lang="uk-UA" alt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 ПКМУ № 733, п. 27 </a:t>
            </a:r>
            <a:r>
              <a:rPr kumimoji="0" lang="uk-UA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endParaRPr kumimoji="0" lang="uk-UA" alt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19529"/>
            <a:ext cx="7200901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оповіщення населення </a:t>
            </a:r>
            <a:endParaRPr kumimoji="0" lang="uk-UA" altLang="ru-RU" sz="30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сигналом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 Увага всім ! »</a:t>
            </a:r>
            <a:endParaRPr kumimoji="0" lang="uk-UA" altLang="ru-RU" sz="30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46405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7949" y="1347783"/>
            <a:ext cx="4340587" cy="258532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algn="just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    Головний спосіб оповіщення </a:t>
            </a:r>
            <a:r>
              <a:rPr kumimoji="0" lang="uk-UA" b="1" kern="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населення про дії при виникненні надзвичайних ситуацій</a:t>
            </a:r>
            <a:r>
              <a:rPr kumimoji="0" lang="uk-UA" b="1" kern="0" cap="none" spc="0" normalizeH="0" baseline="0" noProof="0" dirty="0">
                <a:solidFill>
                  <a:srgbClr val="C00000"/>
                </a:solidFill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uk-UA" kern="0" cap="none" spc="0" normalizeH="0" baseline="0" noProof="0" dirty="0">
                <a:solidFill>
                  <a:srgbClr val="000080"/>
                </a:solidFill>
                <a:latin typeface="Arial" panose="020B0604020202020204"/>
                <a:ea typeface="+mn-ea"/>
                <a:cs typeface="+mn-cs"/>
              </a:rPr>
              <a:t>– </a:t>
            </a:r>
            <a:r>
              <a:rPr kumimoji="0" lang="uk-UA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це </a:t>
            </a: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передача повідомлення мережею провідного мовлення </a:t>
            </a:r>
            <a:r>
              <a:rPr kumimoji="0" lang="uk-UA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(через квартирні і зовнішні гучномовці), а також через </a:t>
            </a: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місцеві радіомовні станції</a:t>
            </a:r>
            <a:r>
              <a:rPr kumimoji="0" lang="uk-UA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 і </a:t>
            </a: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телебачення</a:t>
            </a:r>
            <a:r>
              <a:rPr kumimoji="0" lang="uk-UA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автомобілі оснащені гучномовцями</a:t>
            </a:r>
            <a:r>
              <a:rPr kumimoji="0" lang="uk-UA" kern="0" cap="none" spc="0" normalizeH="0" baseline="0" noProof="0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+mn-cs"/>
              </a:rPr>
              <a:t>. </a:t>
            </a:r>
            <a:endParaRPr kumimoji="0" lang="uk-UA" kern="0" cap="none" spc="0" normalizeH="0" baseline="0" noProof="0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7097"/>
            <a:ext cx="3527946" cy="2545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139952" y="4401685"/>
            <a:ext cx="4896097" cy="2123658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38100" cap="flat" cmpd="sng" algn="ctr">
            <a:noFill/>
            <a:prstDash val="solid"/>
          </a:ln>
          <a:effectLst>
            <a:glow rad="139700">
              <a:srgbClr val="AAAACA">
                <a:satMod val="175000"/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200" kern="0" cap="none" spc="0" normalizeH="0" baseline="0" noProof="0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  <a:t>Для привернення  уваги населення в  </a:t>
            </a:r>
            <a:r>
              <a:rPr kumimoji="0" lang="uk-UA" sz="2200" kern="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екстремальних випадках</a:t>
            </a:r>
            <a:r>
              <a:rPr kumimoji="0" lang="uk-UA" sz="2200" kern="0" cap="none" spc="0" normalizeH="0" baseline="0" noProof="0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  <a:t>  перед передачею  інформації </a:t>
            </a:r>
            <a:r>
              <a:rPr kumimoji="0" lang="uk-UA" sz="2200" kern="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включаються  сирени</a:t>
            </a:r>
            <a:r>
              <a:rPr kumimoji="0" lang="uk-UA" sz="2200" kern="0" cap="none" spc="0" normalizeH="0" baseline="0" noProof="0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  <a:t> та інші </a:t>
            </a:r>
            <a:r>
              <a:rPr kumimoji="0" lang="uk-UA" sz="2200" kern="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сигнальні  засоби</a:t>
            </a:r>
            <a:r>
              <a:rPr kumimoji="0" lang="uk-UA" sz="2200" kern="0" cap="none" spc="0" normalizeH="0" baseline="0" noProof="0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ru-RU" sz="2200" kern="0" cap="none" spc="0" normalizeH="0" baseline="0" noProof="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6081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3713163"/>
            <a:ext cx="2879725" cy="302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2" name="Picture 7" descr="indigovision_ip-cctv_audio-broadcasting"/>
          <p:cNvPicPr>
            <a:picLocks noChangeAspect="1"/>
          </p:cNvPicPr>
          <p:nvPr/>
        </p:nvPicPr>
        <p:blipFill>
          <a:blip r:embed="rId2"/>
          <a:srcRect b="4466"/>
          <a:stretch>
            <a:fillRect/>
          </a:stretch>
        </p:blipFill>
        <p:spPr>
          <a:xfrm>
            <a:off x="6443663" y="3713163"/>
            <a:ext cx="2592387" cy="302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3" name="Picture 8" descr="iStock_000010271837Medium_thumb"/>
          <p:cNvPicPr>
            <a:picLocks noChangeAspect="1"/>
          </p:cNvPicPr>
          <p:nvPr/>
        </p:nvPicPr>
        <p:blipFill>
          <a:blip r:embed="rId3"/>
          <a:srcRect l="12427" t="8511" r="10243" b="10966"/>
          <a:stretch>
            <a:fillRect/>
          </a:stretch>
        </p:blipFill>
        <p:spPr>
          <a:xfrm>
            <a:off x="107950" y="1257300"/>
            <a:ext cx="3455988" cy="2316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4" name="Picture 5" descr="254627_s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3724275"/>
            <a:ext cx="3551238" cy="3017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Picture 9" descr="getim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963" y="1257300"/>
            <a:ext cx="2986087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10" descr="bitcoin_notifi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375" y="1257300"/>
            <a:ext cx="2317750" cy="2297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8"/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19529"/>
            <a:ext cx="7200901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ЗАСОБИ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ПЕРЕДАВАННЯ</a:t>
            </a:r>
            <a:endParaRPr kumimoji="0" lang="uk-UA" altLang="ru-RU" sz="30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СИГНАЛІВ</a:t>
            </a:r>
            <a:r>
              <a:rPr kumimoji="0" lang="uk-UA" altLang="ru-RU" sz="3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ПОВІДОМЛЕНЬ</a:t>
            </a:r>
            <a:endParaRPr kumimoji="0" lang="uk-UA" altLang="ru-RU" sz="30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07950" y="1779423"/>
            <a:ext cx="8928099" cy="47459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30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місцеві мережі зв'язку; </a:t>
            </a:r>
            <a:endParaRPr kumimoji="0" lang="uk-UA" altLang="ru-RU" sz="30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  <a:defRPr/>
            </a:pPr>
            <a:r>
              <a:rPr kumimoji="0" lang="uk-UA" altLang="ru-RU" sz="30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мережі дротового (ефірного) радіомовлення та телебачення (канали звукового супроводження); </a:t>
            </a:r>
            <a:endParaRPr kumimoji="0" lang="uk-UA" altLang="ru-RU" sz="30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  <a:defRPr/>
            </a:pPr>
            <a:endParaRPr kumimoji="0" lang="uk-UA" altLang="ru-RU" sz="8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  <a:defRPr/>
            </a:pPr>
            <a:r>
              <a:rPr kumimoji="0" lang="uk-UA" altLang="ru-RU" sz="30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постійно діючі мережі радіозв'язку;</a:t>
            </a:r>
            <a:endParaRPr kumimoji="0" lang="uk-UA" altLang="ru-RU" sz="30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  <a:defRPr/>
            </a:pPr>
            <a:endParaRPr kumimoji="0" lang="uk-UA" altLang="ru-RU" sz="8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  <a:defRPr/>
            </a:pPr>
            <a:r>
              <a:rPr kumimoji="0" lang="uk-UA" altLang="ru-RU" sz="30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системи мобільного  зв'язку;</a:t>
            </a:r>
            <a:endParaRPr kumimoji="0" lang="uk-UA" altLang="ru-RU" sz="30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  <a:defRPr/>
            </a:pPr>
            <a:endParaRPr kumimoji="0" lang="uk-UA" altLang="ru-RU" sz="8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  <a:p>
            <a:pPr marL="457200" marR="0" indent="-457200" defTabSz="914400">
              <a:spcBef>
                <a:spcPct val="20000"/>
              </a:spcBef>
              <a:buClr>
                <a:srgbClr val="FFC000"/>
              </a:buClr>
              <a:buSzPct val="90000"/>
              <a:buFont typeface="Wingdings" panose="05000000000000000000" pitchFamily="2" charset="2"/>
              <a:buChar char="v"/>
              <a:defRPr/>
            </a:pPr>
            <a:r>
              <a:rPr kumimoji="0" lang="uk-UA" altLang="ru-RU" sz="30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електричні сирени і технічні засоби оповіщення.</a:t>
            </a:r>
            <a:endParaRPr kumimoji="0" lang="uk-UA" altLang="ru-RU" sz="800" b="1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19529"/>
            <a:ext cx="7200901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ЗАСОБИ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ПЕРЕДАВАННЯ</a:t>
            </a:r>
            <a:endParaRPr kumimoji="0" lang="uk-UA" altLang="ru-RU" sz="30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СИГНАЛІВ</a:t>
            </a:r>
            <a:r>
              <a:rPr kumimoji="0" lang="uk-UA" altLang="ru-RU" sz="30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ПОВІДОМЛЕНЬ</a:t>
            </a:r>
            <a:endParaRPr kumimoji="0" lang="uk-UA" altLang="ru-RU" sz="30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7108" name="Группа 12"/>
          <p:cNvGrpSpPr/>
          <p:nvPr/>
        </p:nvGrpSpPr>
        <p:grpSpPr>
          <a:xfrm>
            <a:off x="250825" y="1125538"/>
            <a:ext cx="8612188" cy="2879725"/>
            <a:chOff x="250825" y="260971"/>
            <a:chExt cx="8612188" cy="2880519"/>
          </a:xfrm>
        </p:grpSpPr>
        <p:sp>
          <p:nvSpPr>
            <p:cNvPr id="47109" name="Rectangle 5"/>
            <p:cNvSpPr/>
            <p:nvPr/>
          </p:nvSpPr>
          <p:spPr>
            <a:xfrm>
              <a:off x="1835150" y="360909"/>
              <a:ext cx="5472113" cy="6921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0000" tIns="46800" rIns="90000" bIns="46800" anchor="ctr" anchorCtr="0"/>
            <a:p>
              <a:pPr algn="ctr" defTabSz="449580">
                <a:tabLst>
                  <a:tab pos="0" algn="l"/>
                  <a:tab pos="447675" algn="l"/>
                  <a:tab pos="897255" algn="l"/>
                  <a:tab pos="1346200" algn="l"/>
                  <a:tab pos="1795780" algn="l"/>
                  <a:tab pos="2244725" algn="l"/>
                  <a:tab pos="2694305" algn="l"/>
                  <a:tab pos="3143250" algn="l"/>
                  <a:tab pos="3592830" algn="l"/>
                  <a:tab pos="4041775" algn="l"/>
                  <a:tab pos="4491355" algn="l"/>
                  <a:tab pos="4940300" algn="l"/>
                  <a:tab pos="5389880" algn="l"/>
                  <a:tab pos="5838825" algn="l"/>
                  <a:tab pos="6288405" algn="l"/>
                  <a:tab pos="6737350" algn="l"/>
                  <a:tab pos="7186930" algn="l"/>
                  <a:tab pos="7635875" algn="l"/>
                  <a:tab pos="8085455" algn="l"/>
                  <a:tab pos="8534400" algn="l"/>
                  <a:tab pos="8983980" algn="l"/>
                </a:tabLst>
              </a:pPr>
              <a:r>
                <a:rPr lang="uk-UA" altLang="ru-RU" sz="2800" b="1" dirty="0">
                  <a:solidFill>
                    <a:srgbClr val="FF0505"/>
                  </a:solidFill>
                  <a:latin typeface="Arial Black" panose="020B0A04020102020204" pitchFamily="34" charset="0"/>
                </a:rPr>
                <a:t>ГУЧНОМОВЦІ</a:t>
              </a:r>
              <a:endParaRPr lang="uk-UA" altLang="ru-RU" sz="2800" b="1" dirty="0">
                <a:solidFill>
                  <a:srgbClr val="FF0505"/>
                </a:solidFill>
                <a:latin typeface="Arial Black" panose="020B0A04020102020204" pitchFamily="34" charset="0"/>
                <a:ea typeface="Tahoma" panose="020B0604030504040204" pitchFamily="34" charset="0"/>
              </a:endParaRPr>
            </a:p>
          </p:txBody>
        </p:sp>
        <p:pic>
          <p:nvPicPr>
            <p:cNvPr id="47110" name="Picture 8" descr="10-30%D0%93%D0%A0_6gak-au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48263" y="621011"/>
              <a:ext cx="2082800" cy="2082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11" name="Picture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120" t="38194" r="55539" b="22440"/>
            <a:stretch>
              <a:fillRect/>
            </a:stretch>
          </p:blipFill>
          <p:spPr>
            <a:xfrm>
              <a:off x="7092950" y="260971"/>
              <a:ext cx="1770063" cy="1611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12" name="Picture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0825" y="404987"/>
              <a:ext cx="1728788" cy="156686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13" name="Pictur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1725" y="909043"/>
              <a:ext cx="2847975" cy="1600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14" name="Rectangle 24"/>
            <p:cNvSpPr/>
            <p:nvPr/>
          </p:nvSpPr>
          <p:spPr>
            <a:xfrm>
              <a:off x="395288" y="2565227"/>
              <a:ext cx="8424862" cy="5762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0000" tIns="46800" rIns="90000" bIns="46800" anchor="ctr" anchorCtr="0"/>
            <a:p>
              <a:pPr algn="ctr" defTabSz="449580">
                <a:tabLst>
                  <a:tab pos="0" algn="l"/>
                  <a:tab pos="447675" algn="l"/>
                  <a:tab pos="897255" algn="l"/>
                  <a:tab pos="1346200" algn="l"/>
                  <a:tab pos="1795780" algn="l"/>
                  <a:tab pos="2244725" algn="l"/>
                  <a:tab pos="2694305" algn="l"/>
                  <a:tab pos="3143250" algn="l"/>
                  <a:tab pos="3592830" algn="l"/>
                  <a:tab pos="4041775" algn="l"/>
                  <a:tab pos="4491355" algn="l"/>
                  <a:tab pos="4940300" algn="l"/>
                  <a:tab pos="5389880" algn="l"/>
                  <a:tab pos="5838825" algn="l"/>
                  <a:tab pos="6288405" algn="l"/>
                  <a:tab pos="6737350" algn="l"/>
                  <a:tab pos="7186930" algn="l"/>
                  <a:tab pos="7635875" algn="l"/>
                  <a:tab pos="8085455" algn="l"/>
                  <a:tab pos="8534400" algn="l"/>
                  <a:tab pos="8983980" algn="l"/>
                </a:tabLst>
              </a:pPr>
              <a:r>
                <a:rPr lang="uk-UA" altLang="ru-RU" sz="2000" b="1" dirty="0">
                  <a:solidFill>
                    <a:srgbClr val="000099"/>
                  </a:solidFill>
                  <a:latin typeface="Arial" panose="020B0604020202020204" pitchFamily="34" charset="0"/>
                </a:rPr>
                <a:t>Розміщуються в стаціонарних установках і на </a:t>
              </a:r>
              <a:endParaRPr lang="uk-UA" altLang="ru-RU" sz="2000" b="1" dirty="0">
                <a:solidFill>
                  <a:srgbClr val="000099"/>
                </a:solidFill>
                <a:latin typeface="Arial" panose="020B0604020202020204" pitchFamily="34" charset="0"/>
              </a:endParaRPr>
            </a:p>
            <a:p>
              <a:pPr algn="ctr" defTabSz="449580">
                <a:tabLst>
                  <a:tab pos="0" algn="l"/>
                  <a:tab pos="447675" algn="l"/>
                  <a:tab pos="897255" algn="l"/>
                  <a:tab pos="1346200" algn="l"/>
                  <a:tab pos="1795780" algn="l"/>
                  <a:tab pos="2244725" algn="l"/>
                  <a:tab pos="2694305" algn="l"/>
                  <a:tab pos="3143250" algn="l"/>
                  <a:tab pos="3592830" algn="l"/>
                  <a:tab pos="4041775" algn="l"/>
                  <a:tab pos="4491355" algn="l"/>
                  <a:tab pos="4940300" algn="l"/>
                  <a:tab pos="5389880" algn="l"/>
                  <a:tab pos="5838825" algn="l"/>
                  <a:tab pos="6288405" algn="l"/>
                  <a:tab pos="6737350" algn="l"/>
                  <a:tab pos="7186930" algn="l"/>
                  <a:tab pos="7635875" algn="l"/>
                  <a:tab pos="8085455" algn="l"/>
                  <a:tab pos="8534400" algn="l"/>
                  <a:tab pos="8983980" algn="l"/>
                </a:tabLst>
              </a:pPr>
              <a:r>
                <a:rPr lang="uk-UA" altLang="ru-RU" sz="2000" b="1" dirty="0">
                  <a:solidFill>
                    <a:srgbClr val="000099"/>
                  </a:solidFill>
                  <a:latin typeface="Arial" panose="020B0604020202020204" pitchFamily="34" charset="0"/>
                </a:rPr>
                <a:t>рухомих транспортних засобах</a:t>
              </a:r>
              <a:endParaRPr lang="uk-UA" altLang="ru-RU" sz="2000" b="1" dirty="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47115" name="Группа 19"/>
          <p:cNvGrpSpPr/>
          <p:nvPr/>
        </p:nvGrpSpPr>
        <p:grpSpPr>
          <a:xfrm>
            <a:off x="250825" y="4005263"/>
            <a:ext cx="8929688" cy="2727325"/>
            <a:chOff x="250825" y="4005263"/>
            <a:chExt cx="8929687" cy="2727325"/>
          </a:xfrm>
        </p:grpSpPr>
        <p:sp>
          <p:nvSpPr>
            <p:cNvPr id="47116" name="Rectangle 6"/>
            <p:cNvSpPr/>
            <p:nvPr/>
          </p:nvSpPr>
          <p:spPr>
            <a:xfrm>
              <a:off x="2124075" y="4005263"/>
              <a:ext cx="4824412" cy="720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0000" tIns="46800" rIns="90000" bIns="46800" anchor="ctr" anchorCtr="0"/>
            <a:p>
              <a:pPr algn="ctr" defTabSz="449580">
                <a:tabLst>
                  <a:tab pos="0" algn="l"/>
                  <a:tab pos="447675" algn="l"/>
                  <a:tab pos="897255" algn="l"/>
                  <a:tab pos="1346200" algn="l"/>
                  <a:tab pos="1795780" algn="l"/>
                  <a:tab pos="2244725" algn="l"/>
                  <a:tab pos="2694305" algn="l"/>
                  <a:tab pos="3143250" algn="l"/>
                  <a:tab pos="3592830" algn="l"/>
                  <a:tab pos="4041775" algn="l"/>
                  <a:tab pos="4491355" algn="l"/>
                  <a:tab pos="4940300" algn="l"/>
                  <a:tab pos="5389880" algn="l"/>
                  <a:tab pos="5838825" algn="l"/>
                  <a:tab pos="6288405" algn="l"/>
                  <a:tab pos="6737350" algn="l"/>
                  <a:tab pos="7186930" algn="l"/>
                  <a:tab pos="7635875" algn="l"/>
                  <a:tab pos="8085455" algn="l"/>
                  <a:tab pos="8534400" algn="l"/>
                  <a:tab pos="8983980" algn="l"/>
                </a:tabLst>
              </a:pPr>
              <a:r>
                <a:rPr lang="uk-UA" altLang="ru-RU" sz="2800" b="1" dirty="0">
                  <a:solidFill>
                    <a:srgbClr val="FF0505"/>
                  </a:solidFill>
                  <a:latin typeface="Arial Black" panose="020B0A04020102020204" pitchFamily="34" charset="0"/>
                </a:rPr>
                <a:t>СИРЕНИ</a:t>
              </a:r>
              <a:endParaRPr lang="uk-UA" altLang="ru-RU" sz="2800" b="1" dirty="0">
                <a:solidFill>
                  <a:srgbClr val="FF0505"/>
                </a:solidFill>
                <a:latin typeface="Arial Black" panose="020B0A04020102020204" pitchFamily="34" charset="0"/>
                <a:ea typeface="Tahoma" panose="020B0604030504040204" pitchFamily="34" charset="0"/>
              </a:endParaRPr>
            </a:p>
          </p:txBody>
        </p:sp>
        <p:pic>
          <p:nvPicPr>
            <p:cNvPr id="47117" name="Picture 1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04025" y="4130005"/>
              <a:ext cx="2160588" cy="18192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18" name="Picture 1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AFA"/>
                </a:clrFrom>
                <a:clrTo>
                  <a:srgbClr val="FF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0825" y="4241577"/>
              <a:ext cx="1873250" cy="156368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19" name="Picture 25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67273" y="4653136"/>
              <a:ext cx="1944687" cy="16843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20" name="Rectangle 26"/>
            <p:cNvSpPr/>
            <p:nvPr/>
          </p:nvSpPr>
          <p:spPr>
            <a:xfrm>
              <a:off x="900113" y="6237288"/>
              <a:ext cx="2879725" cy="3603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0000" tIns="46800" rIns="90000" bIns="46800" anchor="ctr" anchorCtr="0"/>
            <a:p>
              <a:pPr algn="ctr" defTabSz="449580">
                <a:tabLst>
                  <a:tab pos="0" algn="l"/>
                  <a:tab pos="447675" algn="l"/>
                  <a:tab pos="897255" algn="l"/>
                  <a:tab pos="1346200" algn="l"/>
                  <a:tab pos="1795780" algn="l"/>
                  <a:tab pos="2244725" algn="l"/>
                  <a:tab pos="2694305" algn="l"/>
                  <a:tab pos="3143250" algn="l"/>
                  <a:tab pos="3592830" algn="l"/>
                  <a:tab pos="4041775" algn="l"/>
                  <a:tab pos="4491355" algn="l"/>
                  <a:tab pos="4940300" algn="l"/>
                  <a:tab pos="5389880" algn="l"/>
                  <a:tab pos="5838825" algn="l"/>
                  <a:tab pos="6288405" algn="l"/>
                  <a:tab pos="6737350" algn="l"/>
                  <a:tab pos="7186930" algn="l"/>
                  <a:tab pos="7635875" algn="l"/>
                  <a:tab pos="8085455" algn="l"/>
                  <a:tab pos="8534400" algn="l"/>
                  <a:tab pos="8983980" algn="l"/>
                </a:tabLst>
              </a:pPr>
              <a:r>
                <a:rPr lang="uk-UA" altLang="ru-RU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Сирена сигнальна  СС-1</a:t>
              </a:r>
              <a:endParaRPr lang="uk-UA" altLang="ru-RU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</a:endParaRPr>
            </a:p>
          </p:txBody>
        </p:sp>
        <p:pic>
          <p:nvPicPr>
            <p:cNvPr id="47121" name="Picture 27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9993B7"/>
                </a:clrFrom>
                <a:clrTo>
                  <a:srgbClr val="9993B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7900" y="4652963"/>
              <a:ext cx="1944688" cy="15033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122" name="Rectangle 28"/>
            <p:cNvSpPr/>
            <p:nvPr/>
          </p:nvSpPr>
          <p:spPr>
            <a:xfrm>
              <a:off x="4787899" y="6238875"/>
              <a:ext cx="4392613" cy="4937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90000" tIns="46800" rIns="90000" bIns="46800" anchor="ctr" anchorCtr="0"/>
            <a:p>
              <a:pPr algn="ctr" defTabSz="449580">
                <a:tabLst>
                  <a:tab pos="0" algn="l"/>
                  <a:tab pos="447675" algn="l"/>
                  <a:tab pos="897255" algn="l"/>
                  <a:tab pos="1346200" algn="l"/>
                  <a:tab pos="1795780" algn="l"/>
                  <a:tab pos="2244725" algn="l"/>
                  <a:tab pos="2694305" algn="l"/>
                  <a:tab pos="3143250" algn="l"/>
                  <a:tab pos="3592830" algn="l"/>
                  <a:tab pos="4041775" algn="l"/>
                  <a:tab pos="4491355" algn="l"/>
                  <a:tab pos="4940300" algn="l"/>
                  <a:tab pos="5389880" algn="l"/>
                  <a:tab pos="5838825" algn="l"/>
                  <a:tab pos="6288405" algn="l"/>
                  <a:tab pos="6737350" algn="l"/>
                  <a:tab pos="7186930" algn="l"/>
                  <a:tab pos="7635875" algn="l"/>
                  <a:tab pos="8085455" algn="l"/>
                  <a:tab pos="8534400" algn="l"/>
                  <a:tab pos="8983980" algn="l"/>
                </a:tabLst>
              </a:pPr>
              <a:r>
                <a:rPr lang="uk-UA" altLang="ru-RU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ПСВ-С-ХХХ                ПСВ-Г-ХХХ</a:t>
              </a:r>
              <a:endParaRPr lang="uk-UA" altLang="ru-RU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16013" y="260350"/>
            <a:ext cx="718185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Навчальна мета</a:t>
            </a:r>
            <a:endParaRPr kumimoji="0" lang="uk-UA" sz="4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221" name="Прямоугольник 3"/>
          <p:cNvSpPr>
            <a:spLocks noChangeArrowheads="1"/>
          </p:cNvSpPr>
          <p:nvPr/>
        </p:nvSpPr>
        <p:spPr bwMode="auto">
          <a:xfrm>
            <a:off x="107950" y="1293718"/>
            <a:ext cx="8928100" cy="51244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uk-UA" altLang="ru-RU" sz="2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Ознайомитись з вимогами основних керівних документів щодо оповіщення, порядку отримання інформації про загрозу і виникнення надзвичайних ситуацій. Ознайомитись з порядком дій при отриманні попереджувального сигналу </a:t>
            </a:r>
            <a:r>
              <a:rPr kumimoji="0" lang="uk-UA" altLang="ru-RU" sz="2900" b="1" i="0" u="none" strike="noStrike" kern="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«Увага всім!»</a:t>
            </a:r>
            <a:r>
              <a:rPr kumimoji="0" lang="uk-UA" altLang="ru-RU" sz="2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ru-RU" sz="29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uk-UA" altLang="ru-RU" sz="2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Ознайомитись з </a:t>
            </a:r>
            <a:r>
              <a:rPr kumimoji="0" lang="uk-UA" altLang="ru-RU" sz="2900" b="1" i="0" u="none" strike="noStrike" kern="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об'єктами підвищеної небезпеки</a:t>
            </a:r>
            <a:r>
              <a:rPr kumimoji="0" lang="uk-UA" altLang="ru-RU" sz="2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uk-UA" altLang="ru-RU" sz="2900" b="1" i="0" u="none" strike="noStrike" kern="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ОПН</a:t>
            </a:r>
            <a:r>
              <a:rPr kumimoji="0" lang="uk-UA" altLang="ru-RU" sz="2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міста, району та можливий вплив наслідків аварій на життєдіяльність населення.</a:t>
            </a:r>
            <a:endParaRPr kumimoji="0" lang="uk-UA" altLang="ru-RU" sz="29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52400" y="3546475"/>
            <a:ext cx="8883650" cy="4000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defRPr/>
            </a:pPr>
            <a:r>
              <a:rPr kumimoji="0" lang="uk-UA" sz="2000" kern="0" cap="none" spc="0" normalizeH="0" baseline="0" noProof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	</a:t>
            </a:r>
            <a:endParaRPr kumimoji="0" lang="uk-UA" sz="2000" kern="0" cap="none" spc="0" normalizeH="0" baseline="0" noProof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52372" y="4433044"/>
            <a:ext cx="8883678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defRPr/>
            </a:pP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Повідомлення включає:</a:t>
            </a:r>
            <a:endParaRPr kumimoji="0" lang="uk-UA" b="1" kern="0" cap="none" spc="0" normalizeH="0" baseline="0" noProof="0" dirty="0">
              <a:ln>
                <a:solidFill>
                  <a:srgbClr val="F3700D"/>
                </a:solidFill>
              </a:ln>
              <a:solidFill>
                <a:srgbClr val="0070C0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L="487045" marR="0" indent="-34290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місце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і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час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 виникнення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надзвичайної ситуації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;</a:t>
            </a:r>
            <a:endParaRPr kumimoji="0" lang="uk-UA" b="1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487045" marR="0" indent="-34290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розміри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 та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масштаби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 надзвичайної ситуації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;</a:t>
            </a:r>
            <a:endParaRPr kumimoji="0" lang="uk-UA" b="1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487045" marR="0" indent="-34290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час початку 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та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тривалість дії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факторів ураження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;</a:t>
            </a:r>
            <a:endParaRPr kumimoji="0" lang="uk-UA" b="1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487045" marR="0" indent="-34290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територія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 (райони, масиви, вулиці, будинки і т.д.), яка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потрапляє в осередки 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зони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ураження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;</a:t>
            </a:r>
            <a:endParaRPr kumimoji="0" lang="uk-UA" b="1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487045" marR="0" indent="-34290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порядок дій 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при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надзвичайних ситуаціях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;</a:t>
            </a:r>
            <a:endParaRPr kumimoji="0" lang="uk-UA" b="1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487045" marR="0" indent="-34290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інша інформація.</a:t>
            </a:r>
            <a:endParaRPr kumimoji="0" lang="ru-RU" b="1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27579" y="116632"/>
            <a:ext cx="7470279" cy="13849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4800" b="1" kern="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« УВАГА  ВСІМ ! »</a:t>
            </a:r>
            <a:endParaRPr kumimoji="0" lang="uk-UA" sz="4800" b="1" kern="0" cap="none" spc="0" normalizeH="0" baseline="0" noProof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b="1" kern="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Тривалість звучання попереджувального сигналу 3-5 хвилин,</a:t>
            </a:r>
            <a:endParaRPr kumimoji="0" lang="uk-UA" b="1" kern="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b="1" kern="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необхідності вони повторюються через кожні 10-15 хвилин.</a:t>
            </a:r>
            <a:endParaRPr kumimoji="0" lang="uk-UA" b="1" kern="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07950" y="1556792"/>
            <a:ext cx="8928100" cy="28623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Почувши такий сигнал, негайно увімкніть гучномовець, радіоприймач або телевізор і слухайте повідомлення центральних та місцевих органів виконавчої влади та їх структурних підрозділів з питань надзвичайних ситуацій. </a:t>
            </a:r>
            <a:endParaRPr kumimoji="0" lang="uk-UA" b="1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R="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   Вислухавши повідомлення кожний громадянин повинен діяти без паніки і метушні у відповідності з отриманими вказівками.</a:t>
            </a:r>
            <a:endParaRPr kumimoji="0" lang="uk-UA" b="1" kern="0" cap="none" spc="0" normalizeH="0" baseline="0" noProof="0" dirty="0">
              <a:solidFill>
                <a:srgbClr val="0070C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R="0" algn="just" defTabSz="9144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Формалізоване повідомлення про загрозу виникнення або виникнення надзвичайних ситуацій заздалегідь готується керівництвом підприємства де утворено систему оповіщення,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державною мовою 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і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мовою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якою користується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  <a:ea typeface="+mn-ea"/>
                <a:cs typeface="+mn-cs"/>
              </a:rPr>
              <a:t>більшість населення в регіоні</a:t>
            </a:r>
            <a:r>
              <a:rPr kumimoji="0" lang="uk-UA" b="1" kern="0" cap="none" spc="0" normalizeH="0" baseline="0" noProof="0" dirty="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b="1" kern="0" cap="none" spc="0" normalizeH="0" baseline="0" noProof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44624"/>
            <a:ext cx="7200901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Оповіщення про загрозу або виникнення НС 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A5C24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зразки повідомлень при НС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A5C249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Rectangle 13"/>
          <p:cNvSpPr/>
          <p:nvPr/>
        </p:nvSpPr>
        <p:spPr>
          <a:xfrm>
            <a:off x="1116013" y="735013"/>
            <a:ext cx="7181850" cy="4619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/>
            <a:r>
              <a:rPr lang="uk-UA" alt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Аварія на атомній станції.</a:t>
            </a:r>
            <a:endParaRPr lang="uk-UA" alt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9157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675" y="1235075"/>
            <a:ext cx="2506663" cy="2249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8" name="Text Box 14"/>
          <p:cNvSpPr txBox="1"/>
          <p:nvPr/>
        </p:nvSpPr>
        <p:spPr>
          <a:xfrm>
            <a:off x="107950" y="1125538"/>
            <a:ext cx="6435725" cy="2584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/>
            <a:r>
              <a:rPr lang="uk-UA" altLang="ru-RU" b="1" dirty="0">
                <a:solidFill>
                  <a:srgbClr val="005A58"/>
                </a:solidFill>
                <a:latin typeface="Arial" panose="020B0604020202020204" pitchFamily="34" charset="0"/>
              </a:rPr>
              <a:t>	Вказується місце, час, масштаби аварії, інформація про радіаційну обстановку та дії населення.</a:t>
            </a:r>
            <a:endParaRPr lang="uk-UA" altLang="ru-RU" b="1" dirty="0">
              <a:solidFill>
                <a:srgbClr val="005A58"/>
              </a:solidFill>
              <a:latin typeface="Arial" panose="020B0604020202020204" pitchFamily="34" charset="0"/>
            </a:endParaRPr>
          </a:p>
          <a:p>
            <a:pPr algn="just"/>
            <a:r>
              <a:rPr lang="uk-UA" altLang="ru-RU" b="1" dirty="0">
                <a:solidFill>
                  <a:srgbClr val="005A58"/>
                </a:solidFill>
                <a:latin typeface="Arial" panose="020B0604020202020204" pitchFamily="34" charset="0"/>
              </a:rPr>
              <a:t>	Якою є загроза забруднення радіоактивними речовинами, даються вказівки про необхідність проведення герметизації житлових, виробничих приміщень, заходів захисту від радіоактивних речовин продуктів харчування і води, проведення йодної профілактики.</a:t>
            </a:r>
            <a:endParaRPr lang="ru-RU" altLang="ru-RU" b="1" dirty="0">
              <a:solidFill>
                <a:srgbClr val="005A58"/>
              </a:solidFill>
              <a:latin typeface="Arial" panose="020B0604020202020204" pitchFamily="34" charset="0"/>
            </a:endParaRPr>
          </a:p>
        </p:txBody>
      </p:sp>
      <p:sp>
        <p:nvSpPr>
          <p:cNvPr id="49159" name="Text Box 16"/>
          <p:cNvSpPr txBox="1"/>
          <p:nvPr/>
        </p:nvSpPr>
        <p:spPr>
          <a:xfrm>
            <a:off x="107950" y="3868738"/>
            <a:ext cx="8915400" cy="2800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« УВАГА ВСІМ ! »			   Варіант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Говорить Управління з надзвичайних ситуацій. 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ГРОМАДЯНИ!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Виникла безпосередня загроза радіоактивного зараження.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Приведіть у готовність засоби індивідуального захисту і тримайте їх постійно при собі.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Користуйтесь засобами індивідуального захисту за командою органів ЦЗ. Для захисту поверхні шкіри від зараження використовуйте одяг. 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Перевірте герметизацію житлових приміщень.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Загерметизуйте харчові продукти та зробіть запаси води.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Оповістить сусідів. Надайте допомогу хворим і людям похилого віку.</a:t>
            </a:r>
            <a:endParaRPr lang="ru-RU" altLang="zh-CN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44624"/>
            <a:ext cx="7200901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Оповіщення про загрозу або виникнення НС 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A5C24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зразки повідомлень при НС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A5C249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Rectangle 13"/>
          <p:cNvSpPr/>
          <p:nvPr/>
        </p:nvSpPr>
        <p:spPr>
          <a:xfrm>
            <a:off x="1116013" y="735013"/>
            <a:ext cx="7181850" cy="46196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/>
            <a:r>
              <a:rPr lang="uk-UA" alt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Аварія на хімічно-небезпечному об'єкті.</a:t>
            </a:r>
            <a:endParaRPr lang="uk-UA" alt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0181" name="Text Box 14"/>
          <p:cNvSpPr txBox="1"/>
          <p:nvPr/>
        </p:nvSpPr>
        <p:spPr>
          <a:xfrm>
            <a:off x="107950" y="1125538"/>
            <a:ext cx="6435725" cy="26558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>
              <a:lnSpc>
                <a:spcPts val="2000"/>
              </a:lnSpc>
            </a:pPr>
            <a:r>
              <a:rPr lang="uk-UA" altLang="ru-RU" b="1" dirty="0">
                <a:solidFill>
                  <a:srgbClr val="005A58"/>
                </a:solidFill>
                <a:latin typeface="Arial" panose="020B0604020202020204" pitchFamily="34" charset="0"/>
              </a:rPr>
              <a:t>	Повідомляється місце, час, масштаби аварії, інформація про можливе хімічне зараження території, напрямок та швидкість можливого руху зараженого повітря, райони, яким загрожує небезпека.</a:t>
            </a:r>
            <a:endParaRPr lang="uk-UA" altLang="ru-RU" b="1" dirty="0">
              <a:solidFill>
                <a:srgbClr val="005A58"/>
              </a:solidFill>
              <a:latin typeface="Arial" panose="020B0604020202020204" pitchFamily="34" charset="0"/>
            </a:endParaRPr>
          </a:p>
          <a:p>
            <a:pPr algn="just">
              <a:lnSpc>
                <a:spcPts val="2000"/>
              </a:lnSpc>
            </a:pPr>
            <a:r>
              <a:rPr lang="uk-UA" altLang="ru-RU" b="1" dirty="0">
                <a:solidFill>
                  <a:srgbClr val="005A58"/>
                </a:solidFill>
                <a:latin typeface="Arial" panose="020B0604020202020204" pitchFamily="34" charset="0"/>
              </a:rPr>
              <a:t>	Надається інформація про поведінку залежно від обставин: залишатись на місці, у закритих житлових приміщеннях, на робочих місцях чи залишити їх, застосувавши засоби індивідуального захисту, прямувати на місця збору для евакуації або в захисні споруди</a:t>
            </a:r>
            <a:endParaRPr lang="ru-RU" altLang="ru-RU" b="1" dirty="0">
              <a:solidFill>
                <a:srgbClr val="005A58"/>
              </a:solidFill>
              <a:latin typeface="Arial" panose="020B0604020202020204" pitchFamily="34" charset="0"/>
            </a:endParaRPr>
          </a:p>
        </p:txBody>
      </p:sp>
      <p:sp>
        <p:nvSpPr>
          <p:cNvPr id="50182" name="Text Box 16"/>
          <p:cNvSpPr txBox="1"/>
          <p:nvPr/>
        </p:nvSpPr>
        <p:spPr>
          <a:xfrm>
            <a:off x="85725" y="3767138"/>
            <a:ext cx="8950325" cy="30464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« УВАГА ВСІМ ! »         		</a:t>
            </a:r>
            <a:r>
              <a:rPr lang="uk-UA" altLang="x-none" sz="1600" b="1" dirty="0">
                <a:solidFill>
                  <a:srgbClr val="0070C0"/>
                </a:solidFill>
                <a:latin typeface="Arial Black" panose="020B0A04020102020204" pitchFamily="34" charset="0"/>
              </a:rPr>
              <a:t>    Варіант</a:t>
            </a:r>
            <a:endParaRPr lang="uk-UA" altLang="x-none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Говорить Управління з надзвичайних ситуацій. 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ГРОМАДЯНИ!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Сталася аварія на ___ з виливом сильнодіючої отруйної речовини – аміаку.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Хмара зараженого повітря поширюється у напрямі селища _____.</a:t>
            </a:r>
            <a:b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В зону хімічного зараження потрапляють _____ і повністю селище _____. Населенню вулиць: _____, _____, _____ - знаходитися в будинках.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Провести герметизацію своїх квартир (будинків).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Населенню вулиць: _____, _____ - негайно залишити житлові будинки, заклади, підприємства і вийти в район гори _____.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Надалі дійте згідно з вказівками управління  з питань надзвичайних ситуацій та цивільного захисту населення.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pic>
        <p:nvPicPr>
          <p:cNvPr id="5018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675" y="1484313"/>
            <a:ext cx="2492375" cy="1944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44624"/>
            <a:ext cx="7200901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Оповіщення про загрозу або виникнення НС 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A5C24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зразки повідомлень при НС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A5C249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1204" name="Rectangle 13"/>
          <p:cNvSpPr/>
          <p:nvPr/>
        </p:nvSpPr>
        <p:spPr>
          <a:xfrm>
            <a:off x="1116013" y="806450"/>
            <a:ext cx="7181850" cy="4619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/>
            <a:r>
              <a:rPr lang="uk-UA" alt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При загрозі повені.</a:t>
            </a:r>
            <a:endParaRPr lang="uk-UA" alt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1205" name="Text Box 14"/>
          <p:cNvSpPr txBox="1"/>
          <p:nvPr/>
        </p:nvSpPr>
        <p:spPr>
          <a:xfrm>
            <a:off x="107950" y="1347788"/>
            <a:ext cx="5688013" cy="25860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just"/>
            <a:r>
              <a:rPr lang="uk-UA" altLang="ru-RU" b="1" dirty="0">
                <a:solidFill>
                  <a:srgbClr val="005A58"/>
                </a:solidFill>
                <a:latin typeface="Arial" panose="020B0604020202020204" pitchFamily="34" charset="0"/>
              </a:rPr>
              <a:t>	Повідомляється район, в якому очікується затоплення в результаті підйому рівня води в річці чи аварії на дамбі.</a:t>
            </a:r>
            <a:endParaRPr lang="uk-UA" altLang="ru-RU" b="1" dirty="0">
              <a:solidFill>
                <a:srgbClr val="005A58"/>
              </a:solidFill>
              <a:latin typeface="Arial" panose="020B0604020202020204" pitchFamily="34" charset="0"/>
            </a:endParaRPr>
          </a:p>
          <a:p>
            <a:pPr algn="just"/>
            <a:r>
              <a:rPr lang="uk-UA" altLang="ru-RU" b="1" dirty="0">
                <a:solidFill>
                  <a:srgbClr val="005A58"/>
                </a:solidFill>
                <a:latin typeface="Arial" panose="020B0604020202020204" pitchFamily="34" charset="0"/>
              </a:rPr>
              <a:t>	Вказується населенню, яке проживає в даному районі, що необхідно взяти речі, документи, продукти харчування, воду, відключити електроенергію, газ і зібратись у вказаному місці для евакуації, повідомити сусідів про стихійне лихо</a:t>
            </a:r>
            <a:endParaRPr lang="uk-UA" altLang="ru-RU" b="1" dirty="0">
              <a:solidFill>
                <a:srgbClr val="005A58"/>
              </a:solidFill>
              <a:latin typeface="Arial" panose="020B0604020202020204" pitchFamily="34" charset="0"/>
            </a:endParaRPr>
          </a:p>
        </p:txBody>
      </p:sp>
      <p:sp>
        <p:nvSpPr>
          <p:cNvPr id="51206" name="Text Box 16"/>
          <p:cNvSpPr txBox="1"/>
          <p:nvPr/>
        </p:nvSpPr>
        <p:spPr>
          <a:xfrm>
            <a:off x="107950" y="4005263"/>
            <a:ext cx="8928100" cy="2746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r">
              <a:lnSpc>
                <a:spcPts val="2300"/>
              </a:lnSpc>
            </a:pPr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« УВАГА ВСІМ ! » 			   </a:t>
            </a:r>
            <a:r>
              <a:rPr lang="uk-UA" altLang="x-none" sz="1600" b="1" dirty="0">
                <a:solidFill>
                  <a:srgbClr val="0C9B74"/>
                </a:solidFill>
                <a:latin typeface="Arial Black" panose="020B0A04020102020204" pitchFamily="34" charset="0"/>
              </a:rPr>
              <a:t>Варіант</a:t>
            </a:r>
            <a:endParaRPr lang="uk-UA" altLang="x-none" sz="1600" b="1" dirty="0">
              <a:solidFill>
                <a:srgbClr val="0C9B74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Говорить Управління з надзвичайних ситуацій. 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ГРОМАДЯНИ!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У зв'язку з підвищенням рівня води у річці _____ очікується підтоплення будинків у районі вулиць _____ і селища _____.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Населенню, яке проживає на цих вулицях і в селищі, зібрати необхідні речі, продукти харчування, воду, вимкнути газ і електроенергію і вийти </a:t>
            </a:r>
            <a:b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в район гори _____ для реєстрації на збірному евакопункті (школа № _____ ) </a:t>
            </a:r>
            <a:b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altLang="x-none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 відправлення в безпечні райони</a:t>
            </a:r>
            <a:endParaRPr lang="uk-UA" altLang="x-none" sz="1600" b="1" dirty="0">
              <a:solidFill>
                <a:srgbClr val="C00000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pic>
        <p:nvPicPr>
          <p:cNvPr id="51207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863" y="1341438"/>
            <a:ext cx="3024187" cy="2374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44624"/>
            <a:ext cx="7200901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Оповіщення про загрозу або виникнення НС 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A5C24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зразки повідомлень при НС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A5C249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228" name="Rectangle 13"/>
          <p:cNvSpPr/>
          <p:nvPr/>
        </p:nvSpPr>
        <p:spPr>
          <a:xfrm>
            <a:off x="1116013" y="806450"/>
            <a:ext cx="7181850" cy="4619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/>
            <a:r>
              <a:rPr lang="uk-UA" alt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Штормове попередження.</a:t>
            </a:r>
            <a:endParaRPr lang="uk-UA" alt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2229" name="Text Box 14"/>
          <p:cNvSpPr txBox="1"/>
          <p:nvPr/>
        </p:nvSpPr>
        <p:spPr>
          <a:xfrm>
            <a:off x="107950" y="1412875"/>
            <a:ext cx="5688013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535305" algn="just"/>
            <a:r>
              <a:rPr lang="uk-UA" altLang="ru-RU" b="1" dirty="0">
                <a:solidFill>
                  <a:srgbClr val="005A58"/>
                </a:solidFill>
                <a:latin typeface="Arial" panose="020B0604020202020204" pitchFamily="34" charset="0"/>
              </a:rPr>
              <a:t>Повідомляється інформація про райони, де очікується посилення вітру, його очікувана швидкість.</a:t>
            </a:r>
            <a:endParaRPr lang="uk-UA" altLang="ru-RU" b="1" dirty="0">
              <a:solidFill>
                <a:srgbClr val="005A58"/>
              </a:solidFill>
              <a:latin typeface="Arial" panose="020B0604020202020204" pitchFamily="34" charset="0"/>
            </a:endParaRPr>
          </a:p>
          <a:p>
            <a:pPr indent="535305" algn="just"/>
            <a:r>
              <a:rPr lang="uk-UA" altLang="ru-RU" b="1" dirty="0">
                <a:solidFill>
                  <a:srgbClr val="005A58"/>
                </a:solidFill>
                <a:latin typeface="Arial" panose="020B0604020202020204" pitchFamily="34" charset="0"/>
              </a:rPr>
              <a:t>Населенню вказується на дотримання правил безпеки, пильність та обережність під час перебування на вулиці.</a:t>
            </a:r>
            <a:endParaRPr lang="uk-UA" altLang="ru-RU" b="1" dirty="0">
              <a:solidFill>
                <a:srgbClr val="005A58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Text Box 16"/>
          <p:cNvSpPr txBox="1"/>
          <p:nvPr/>
        </p:nvSpPr>
        <p:spPr>
          <a:xfrm>
            <a:off x="107950" y="3457575"/>
            <a:ext cx="8928100" cy="2708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r"/>
            <a:r>
              <a:rPr lang="uk-UA" altLang="x-none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« УВАГА ВСІМ ! »   		   Варіант</a:t>
            </a:r>
            <a:endParaRPr lang="uk-UA" altLang="x-none" sz="17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Говорить Управління з надзвичайних ситуацій. </a:t>
            </a:r>
            <a:endParaRPr lang="uk-UA" altLang="x-none" sz="17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ГРОМАДЯНИ!</a:t>
            </a:r>
            <a:endParaRPr lang="uk-UA" altLang="x-none" sz="17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О 20.00 можливе посилення вітру до 30 м/сек.</a:t>
            </a:r>
            <a:endParaRPr lang="uk-UA" altLang="x-none" sz="17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Населенню необхідно перебувати у приміщенні. Убрати з балконів </a:t>
            </a:r>
            <a:br>
              <a:rPr lang="uk-UA" altLang="x-none" sz="17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altLang="x-none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і лоджій все, що може бути скинуті вітром, закрити вікна, двері, приміщення на горищі, відключити газ і електроенергію. </a:t>
            </a:r>
            <a:endParaRPr lang="uk-UA" altLang="x-none" sz="17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altLang="x-none" sz="1700" b="1" dirty="0">
                <a:solidFill>
                  <a:srgbClr val="C00000"/>
                </a:solidFill>
                <a:latin typeface="Arial Black" panose="020B0A04020102020204" pitchFamily="34" charset="0"/>
              </a:rPr>
              <a:t>Знаходячись на відкритій місцевості, вибирайте місця, де не можливі травми від летючих предметів, електричного дроту, тримайтеся подалі      від рекламних щитів та ліній електропередачі. </a:t>
            </a:r>
            <a:endParaRPr lang="uk-UA" altLang="x-none" sz="1700" b="1" dirty="0">
              <a:solidFill>
                <a:srgbClr val="C00000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</p:txBody>
      </p:sp>
      <p:pic>
        <p:nvPicPr>
          <p:cNvPr id="52231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25" y="1389063"/>
            <a:ext cx="3095625" cy="1881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7950" y="6167438"/>
            <a:ext cx="89281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Аналогічні </a:t>
            </a:r>
            <a:r>
              <a:rPr kumimoji="0" lang="uk-UA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повідомлення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будуть передаватися </a:t>
            </a:r>
            <a:endParaRPr kumimoji="0" lang="uk-UA" altLang="ru-RU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 під час інших аварій і стихійних лих.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88640"/>
            <a:ext cx="7181851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sz="4800" b="1" i="0" u="none" strike="noStrike" kern="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« УВАГА  ВСІМ ! »</a:t>
            </a:r>
            <a:endParaRPr kumimoji="0" lang="uk-UA" sz="4800" b="1" i="0" u="none" strike="noStrike" kern="0" cap="none" spc="0" normalizeH="0" baseline="0" noProof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52372" y="1052733"/>
            <a:ext cx="8883678" cy="12208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	</a:t>
            </a:r>
            <a:r>
              <a:rPr kumimoji="0" lang="uk-UA" sz="20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Порядок дій 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при </a:t>
            </a:r>
            <a:r>
              <a:rPr kumimoji="0" lang="uk-UA" sz="20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аваріях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sz="20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катастрофах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та </a:t>
            </a:r>
            <a:r>
              <a:rPr kumimoji="0" lang="uk-UA" sz="20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інших надзвичайних ситуаціях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при </a:t>
            </a: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находженні працівника 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на робочому місці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на території підприємства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визначається керівництвом об’єкту в залежності від його специфіки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	</a:t>
            </a:r>
            <a:endParaRPr kumimoji="0" lang="uk-UA" sz="2000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275855" y="2099558"/>
            <a:ext cx="5760194" cy="29136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</a:t>
            </a:r>
            <a:r>
              <a:rPr kumimoji="0" lang="uk-UA" sz="2000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Arial" panose="020B0604020202020204"/>
                <a:ea typeface="+mn-ea"/>
                <a:cs typeface="+mn-cs"/>
              </a:rPr>
              <a:t>Порядок дій</a:t>
            </a: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uk-UA" sz="20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прописуються</a:t>
            </a: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: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 посадових інструкціях;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 планах реагування;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 планах локалізації та ліквідації наслідків аварії на об’єктах;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 колективних договорах, тощо.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R="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</a:t>
            </a:r>
            <a:r>
              <a:rPr kumimoji="0" lang="uk-UA" sz="20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Розміщуються</a:t>
            </a: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: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 інформаційно-довідкових куточках;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на стендах;</a:t>
            </a:r>
            <a:endParaRPr kumimoji="0" lang="uk-UA" sz="2000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000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 пам’ятках.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	</a:t>
            </a:r>
            <a:endParaRPr kumimoji="0" lang="uk-UA" sz="2000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07950" y="5085184"/>
            <a:ext cx="8928100" cy="17851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	Якщо </a:t>
            </a:r>
            <a:r>
              <a:rPr kumimoji="0" lang="uk-UA" sz="20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сигнал застав 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вас </a:t>
            </a:r>
            <a:r>
              <a:rPr kumimoji="0" lang="uk-UA" sz="20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rPr>
              <a:t>в транспорті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sz="20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rPr>
              <a:t>громадському місці 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(магазині, театрі, на ринку тощо) </a:t>
            </a:r>
            <a:r>
              <a:rPr kumimoji="0" lang="uk-UA" sz="2000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необхідно уважно і спокійно вислухати вказівки адміністрації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про те, де </a:t>
            </a:r>
            <a:r>
              <a:rPr kumimoji="0" lang="uk-UA" sz="2000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поблизу знаходиться сховище 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uk-UA" sz="2000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укриття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) і як </a:t>
            </a:r>
            <a:r>
              <a:rPr kumimoji="0" lang="uk-UA" sz="2000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найшвидше добратися 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і </a:t>
            </a:r>
            <a:r>
              <a:rPr kumimoji="0" lang="uk-UA" sz="2000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укритися в ньому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якщо є час то як найшвидше добратися додому і діяти у відповідності з отриманими вказівками</a:t>
            </a:r>
            <a:r>
              <a:rPr kumimoji="0" lang="uk-UA" sz="2000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</a:t>
            </a:r>
            <a:endParaRPr kumimoji="0" lang="uk-UA" sz="2000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8" descr="12"/>
          <p:cNvPicPr>
            <a:picLocks noChangeAspect="1" noChangeArrowheads="1"/>
          </p:cNvPicPr>
          <p:nvPr/>
        </p:nvPicPr>
        <p:blipFill>
          <a:blip r:embed="rId4"/>
          <a:srcRect l="51021" t="42168" r="3873" b="19083"/>
          <a:stretch>
            <a:fillRect/>
          </a:stretch>
        </p:blipFill>
        <p:spPr bwMode="auto">
          <a:xfrm>
            <a:off x="468313" y="2284413"/>
            <a:ext cx="2519363" cy="2786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88640"/>
            <a:ext cx="7181851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sz="4800" b="1" i="0" u="none" strike="noStrike" kern="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« УВАГА  ВСІМ ! »</a:t>
            </a:r>
            <a:endParaRPr kumimoji="0" lang="uk-UA" sz="4800" b="1" i="0" u="none" strike="noStrike" kern="0" cap="none" spc="0" normalizeH="0" baseline="0" noProof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52372" y="1065649"/>
            <a:ext cx="8883678" cy="57477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Tx/>
              <a:buNone/>
              <a:defRPr/>
            </a:pP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	При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Arial Black" panose="020B0A04020102020204" pitchFamily="34" charset="0"/>
                <a:ea typeface="+mn-ea"/>
                <a:cs typeface="+mn-cs"/>
              </a:rPr>
              <a:t>знаходженні вдома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кожний громадянин повинен:</a:t>
            </a:r>
            <a:endParaRPr kumimoji="0" lang="uk-UA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тримати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вдома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постійно включеними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радіоприймачі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телевізори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для того, щоб слухати розпорядження і вказівки органів виконавчої влади;</a:t>
            </a:r>
            <a:endParaRPr kumimoji="0" lang="uk-UA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привести в готовність індивідуальні засоби захисту органів дихання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і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шкіри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при їх відсутності приготувати найпростіші засоби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(повсякденний одяг, взуття, </a:t>
            </a:r>
            <a:r>
              <a:rPr kumimoji="0" lang="uk-UA" b="1" kern="0" cap="none" spc="0" normalizeH="0" baseline="0" noProof="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ватно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-марлеві пов’язки, плівку тощо);</a:t>
            </a:r>
            <a:endParaRPr kumimoji="0" lang="uk-UA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підготувати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аптечку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перев’язувальний бинт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вату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марлю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антибіотики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засоби йодної профілактики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і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засоби профілактики проти інфекції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ліки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якими користуєтеся особисто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;</a:t>
            </a:r>
            <a:endParaRPr kumimoji="0" lang="uk-UA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провести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у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квартирі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(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домі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)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протипожежні профілактичні заходи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підвищити захисні властивості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квартири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(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дому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)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від радіоактивних речовин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(провести </a:t>
            </a: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додаткову герметизацію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);</a:t>
            </a:r>
            <a:endParaRPr kumimoji="0" lang="uk-UA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захистити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продукти харчування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і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води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від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радіоактивного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та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хімічного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забруднення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(покласти їх в холодильник, замотати в пергамент, плівку, целофан та пакети з них, використати герметичний посуд (термоси, банки, бідони, каністри тощо);</a:t>
            </a:r>
            <a:endParaRPr kumimoji="0" lang="uk-UA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знати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уточнити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)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місце найближчого сховища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або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укриття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де можна укритися,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при їх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відсутності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приступити до пристосування під укриття підвалу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погребу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) і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до будівництва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укриття найпростішого типу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;</a:t>
            </a:r>
            <a:endParaRPr kumimoji="0" lang="uk-UA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just" defTabSz="914400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при об’явленні 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відселення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(</a:t>
            </a:r>
            <a:r>
              <a:rPr kumimoji="0" lang="uk-UA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евакуації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) 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швидко підготуватися до неї 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uk-UA" b="1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7030A0"/>
                </a:solidFill>
                <a:latin typeface="+mn-lt"/>
                <a:ea typeface="+mn-ea"/>
                <a:cs typeface="+mn-cs"/>
              </a:rPr>
              <a:t>уточнити при необхідності місце збірного евакуаційного пункту</a:t>
            </a:r>
            <a:r>
              <a:rPr kumimoji="0" lang="uk-UA" b="1" kern="0" cap="none" spc="0" normalizeH="0" baseline="0" noProof="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).</a:t>
            </a:r>
            <a:endParaRPr kumimoji="0" lang="uk-UA" b="1" kern="0" cap="none" spc="0" normalizeH="0" baseline="0" noProof="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211287"/>
            <a:ext cx="7200901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 системи оповіщення органів управління, </a:t>
            </a: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</a:t>
            </a: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цивільного захисту та населення м. Києва</a:t>
            </a:r>
            <a:endParaRPr kumimoji="0" lang="uk-UA" altLang="ru-RU" sz="22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07950" y="1196975"/>
            <a:ext cx="8928100" cy="5632450"/>
          </a:xfrm>
          <a:prstGeom prst="rect">
            <a:avLst/>
          </a:prstGeom>
          <a:solidFill>
            <a:srgbClr val="FFFFAF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p>
            <a:pPr marR="0" indent="457200" algn="just" defTabSz="914400" eaLnBrk="0" hangingPunct="0">
              <a:buClrTx/>
              <a:buSzTx/>
              <a:buFontTx/>
              <a:buNone/>
            </a:pPr>
            <a:r>
              <a:rPr kumimoji="0" lang="uk-UA" altLang="x-none" kern="1200" cap="none" spc="0" normalizeH="0" baseline="0" noProof="1" dirty="0">
                <a:solidFill>
                  <a:srgbClr val="003300"/>
                </a:solidFill>
                <a:latin typeface="Arial Black" panose="020B0A04020102020204" pitchFamily="34" charset="0"/>
                <a:ea typeface="+mn-ea"/>
                <a:cs typeface="+mn-cs"/>
              </a:rPr>
              <a:t>Оповіщення населення міста Києва </a:t>
            </a:r>
            <a:r>
              <a:rPr kumimoji="0" lang="uk-UA" altLang="x-none" kern="1200" cap="none" spc="0" normalizeH="0" baseline="0" noProof="1" dirty="0">
                <a:solidFill>
                  <a:srgbClr val="003300"/>
                </a:solidFill>
                <a:latin typeface="Arial" panose="020B0604020202020204" pitchFamily="34" charset="0"/>
                <a:ea typeface="+mn-ea"/>
                <a:cs typeface="+mn-cs"/>
              </a:rPr>
              <a:t>здійснюється системою централізованого оповіщення Київської міської філії ПАТ «Укртелеком» та автоматизованою  системою оповіщення «Озон С».</a:t>
            </a:r>
            <a:endParaRPr kumimoji="0" lang="uk-UA" altLang="x-none" kern="1200" cap="none" spc="0" normalizeH="0" baseline="0" noProof="1" dirty="0">
              <a:solidFill>
                <a:srgbClr val="0033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R="0" indent="457200" algn="just" defTabSz="914400" eaLnBrk="0" hangingPunct="0">
              <a:buClrTx/>
              <a:buSzTx/>
              <a:buFontTx/>
              <a:buNone/>
            </a:pPr>
            <a:r>
              <a:rPr kumimoji="0" lang="uk-UA" altLang="x-none" sz="800" b="1" kern="1200" cap="none" spc="0" normalizeH="0" baseline="0" noProof="1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x-none" b="1" kern="1200" cap="none" spc="0" normalizeH="0" baseline="0" noProof="1" dirty="0">
                <a:solidFill>
                  <a:srgbClr val="00006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Для оповіщення населення використовується:</a:t>
            </a:r>
            <a:endParaRPr kumimoji="0" lang="uk-UA" altLang="x-none" b="1" kern="1200" cap="none" spc="0" normalizeH="0" baseline="0" noProof="1" dirty="0">
              <a:solidFill>
                <a:srgbClr val="00006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indent="457200" algn="just" defTabSz="914400" eaLnBrk="0" hangingPunct="0">
              <a:buClrTx/>
              <a:buSzTx/>
              <a:buFont typeface="Wingdings" panose="05000000000000000000" pitchFamily="2" charset="2"/>
              <a:buChar char="Ø"/>
            </a:pPr>
            <a:r>
              <a:rPr kumimoji="0" lang="uk-UA" altLang="x-none" b="1" kern="1200" cap="none" spc="0" normalizeH="0" baseline="0" noProof="1" dirty="0">
                <a:solidFill>
                  <a:srgbClr val="1A1AFF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162 електричні сирени (С-40)</a:t>
            </a:r>
            <a:endParaRPr kumimoji="0" lang="uk-UA" altLang="x-none" b="1" kern="1200" cap="none" spc="0" normalizeH="0" baseline="0" noProof="1" dirty="0">
              <a:solidFill>
                <a:srgbClr val="1A1AFF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R="0" indent="457200" algn="just" defTabSz="914400" eaLnBrk="0" hangingPunct="0">
              <a:buClrTx/>
              <a:buSzTx/>
              <a:buFont typeface="Wingdings" panose="05000000000000000000" pitchFamily="2" charset="2"/>
              <a:buChar char="Ø"/>
            </a:pPr>
            <a:r>
              <a:rPr kumimoji="0" lang="uk-UA" altLang="x-none" b="1" kern="1200" cap="none" spc="0" normalizeH="0" baseline="0" noProof="1" dirty="0">
                <a:solidFill>
                  <a:srgbClr val="1A1AFF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12 гучномовців;</a:t>
            </a:r>
            <a:endParaRPr kumimoji="0" lang="uk-UA" altLang="x-none" b="1" kern="1200" cap="none" spc="0" normalizeH="0" baseline="0" noProof="1" dirty="0">
              <a:solidFill>
                <a:srgbClr val="1A1AFF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R="0" indent="457200" algn="just" defTabSz="914400" eaLnBrk="0" hangingPunct="0">
              <a:buClrTx/>
              <a:buSzTx/>
              <a:buFont typeface="Wingdings" panose="05000000000000000000" pitchFamily="2" charset="2"/>
              <a:buChar char="Ø"/>
            </a:pPr>
            <a:r>
              <a:rPr kumimoji="0" lang="uk-UA" altLang="x-none" b="1" kern="1200" cap="none" spc="0" normalizeH="0" baseline="0" noProof="1" dirty="0">
                <a:solidFill>
                  <a:srgbClr val="1A1AFF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296 тис радіоточок ПАТ «Укртелекому».</a:t>
            </a:r>
            <a:endParaRPr kumimoji="0" lang="uk-UA" altLang="x-none" b="1" kern="1200" cap="none" spc="0" normalizeH="0" baseline="0" noProof="1" dirty="0">
              <a:solidFill>
                <a:srgbClr val="1A1AFF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R="0" indent="457200" algn="just" defTabSz="914400" eaLnBrk="0" hangingPunct="0">
              <a:buClrTx/>
              <a:buSzTx/>
              <a:buFontTx/>
              <a:buNone/>
            </a:pP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Аналіз стану системи оповіщенн</a:t>
            </a: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+mn-cs"/>
              </a:rPr>
              <a:t>я</a:t>
            </a: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міста </a:t>
            </a:r>
            <a:r>
              <a:rPr kumimoji="0" lang="uk-UA" altLang="x-none" b="1" kern="1200" cap="none" spc="0" normalizeH="0" baseline="0" noProof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свідчить, що обладнання та технічні засоби системи централізованого оповіщення ( стійки ПС-60,          П-164-Е, електричні сирени С-40) </a:t>
            </a: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органів управління, сил цивільного захисту та населення м. Києва </a:t>
            </a:r>
            <a:r>
              <a:rPr kumimoji="0" lang="uk-UA" altLang="x-none" b="1" kern="1200" cap="none" spc="0" normalizeH="0" baseline="0" noProof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морально і фізично застаріли</a:t>
            </a:r>
            <a:r>
              <a:rPr kumimoji="0" lang="uk-UA" altLang="x-none" b="1" kern="1200" cap="none" spc="0" normalizeH="0" baseline="0" noProof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вичерпали свій ресурс і несумісні з сучасними цифровими системами зв’язку і оповіщення.</a:t>
            </a:r>
            <a:endParaRPr kumimoji="0" lang="uk-UA" altLang="x-none" b="1" kern="1200" cap="none" spc="0" normalizeH="0" baseline="0" noProof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indent="457200" algn="just" defTabSz="914400" eaLnBrk="0" hangingPunct="0">
              <a:buClrTx/>
              <a:buSzTx/>
              <a:buFontTx/>
              <a:buNone/>
            </a:pPr>
            <a:r>
              <a:rPr kumimoji="0" lang="uk-UA" altLang="x-none" b="1" i="1" kern="1200" cap="none" spc="0" normalizeH="0" baseline="0" noProof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У зв’язку з тим, що останні роки система оповіщення не розвивалась, а інфраструктура міста в цей час значно змінилась та суттєво розширилась і продовжує свій розвиток, </a:t>
            </a:r>
            <a:r>
              <a:rPr kumimoji="0" lang="uk-UA" altLang="x-none" b="1" i="1" kern="1200" cap="none" spc="0" normalizeH="0" baseline="0" noProof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поза зоною дії системи оповіщення опинилось ряд мікрорайонів і місць масового скупчення людей (близько 40% території міста)</a:t>
            </a:r>
            <a:r>
              <a:rPr kumimoji="0" lang="uk-UA" altLang="x-none" b="1" i="1" kern="1200" cap="none" spc="0" normalizeH="0" baseline="0" noProof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x-none" b="1" i="1" kern="1200" cap="none" spc="0" normalizeH="0" baseline="0" noProof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R="0" indent="457200" algn="just" defTabSz="914400" eaLnBrk="0" hangingPunct="0">
              <a:buClrTx/>
              <a:buSzTx/>
              <a:buFontTx/>
              <a:buNone/>
            </a:pPr>
            <a:r>
              <a:rPr kumimoji="0" lang="uk-UA" altLang="x-none" b="1" i="1" kern="1200" cap="none" spc="0" normalizeH="0" baseline="0" noProof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З різних причин скоротилась кількість електричних сирен, радіоточок мережі дротового мовлення.</a:t>
            </a:r>
            <a:endParaRPr kumimoji="0" lang="uk-UA" altLang="x-none" b="1" i="1" kern="1200" cap="none" spc="0" normalizeH="0" baseline="0" noProof="1" dirty="0">
              <a:solidFill>
                <a:schemeClr val="bg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8" name="Picture 2" descr="C:\Users\Chernenko\Desktop\Без имени-2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42925" y="836613"/>
            <a:ext cx="5937250" cy="5927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260648"/>
            <a:ext cx="7200901" cy="461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Покриття міста Києва системою оповіщення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6326" name="Місце для вмісту 3"/>
          <p:cNvGraphicFramePr/>
          <p:nvPr/>
        </p:nvGraphicFramePr>
        <p:xfrm>
          <a:off x="179388" y="1400175"/>
          <a:ext cx="8785225" cy="512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5" imgW="8796655" imgH="5218430" progId="Excel.Sheet.8">
                  <p:embed/>
                </p:oleObj>
              </mc:Choice>
              <mc:Fallback>
                <p:oleObj name="" r:id="rId5" imgW="8796655" imgH="5218430" progId="Excel.Shee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388" y="1400175"/>
                        <a:ext cx="8785225" cy="5124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88640"/>
            <a:ext cx="7181851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sz="4800" b="1" i="0" u="none" strike="noStrike" kern="0" cap="none" spc="0" normalizeH="0" baseline="0" noProof="0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« УВАГА  ВСІМ ! »</a:t>
            </a:r>
            <a:endParaRPr kumimoji="0" lang="uk-UA" sz="4800" b="1" i="0" u="none" strike="noStrike" kern="0" cap="none" spc="0" normalizeH="0" baseline="0" noProof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УВАГА ВСІМ">
            <a:hlinkClick r:id="" action="ppaction://media"/>
          </p:cNvPr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9125" y="1273175"/>
            <a:ext cx="7797800" cy="4762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79953" y="1412775"/>
            <a:ext cx="8712522" cy="42473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0850" indent="-4508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Оповіщення. Порядок отримання інформації про загрозу і виникнення НС. Попереджувальний сигнал </a:t>
            </a:r>
            <a:r>
              <a:rPr kumimoji="0" lang="uk-UA" altLang="ru-RU" sz="3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«Увага всім!»</a:t>
            </a: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 </a:t>
            </a:r>
            <a:endParaRPr kumimoji="0" lang="uk-UA" altLang="ru-RU" sz="30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endParaRPr kumimoji="0" lang="uk-UA" altLang="ru-RU" sz="30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chemeClr val="bg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Об’єкти підвищеної небезпеки</a:t>
            </a: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міста (району) та можливий вплив наслідків аварій на життєдіяльність населення.</a:t>
            </a:r>
            <a:endParaRPr kumimoji="0" lang="uk-UA" altLang="ru-RU" sz="30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16013" y="260350"/>
            <a:ext cx="718185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Навчальні питання</a:t>
            </a:r>
            <a:endParaRPr kumimoji="0" lang="uk-UA" sz="4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Рисунок 1" descr="DSNS emblem 2016.svg">
            <a:hlinkClick r:id="rId1"/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1584325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36142" y="188640"/>
            <a:ext cx="7128346" cy="1384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4200" b="1" i="0" u="none" strike="noStrike" kern="1200" cap="none" spc="30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ДРУГЕ </a:t>
            </a:r>
            <a:endParaRPr kumimoji="0" lang="uk-UA" sz="4200" b="1" i="0" u="none" strike="noStrike" kern="1200" cap="none" spc="300" normalizeH="0" baseline="0" noProof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4200" b="1" i="0" u="none" strike="noStrike" kern="1200" cap="none" spc="30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навчальне питання</a:t>
            </a:r>
            <a:endParaRPr kumimoji="0" lang="uk-UA" sz="4200" b="1" i="0" u="none" strike="noStrike" kern="1200" cap="none" spc="300" normalizeH="0" baseline="0" noProof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07950" y="2581225"/>
            <a:ext cx="8928100" cy="280076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ru-RU" sz="4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 підвищеної небезпеки </a:t>
            </a:r>
            <a:r>
              <a:rPr kumimoji="0" lang="uk-UA" altLang="ru-RU" sz="44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міста (району) та можливий вплив наслідків аварій на життєдіяльність населення.</a:t>
            </a:r>
            <a:endParaRPr kumimoji="0" lang="uk-UA" altLang="ru-RU" sz="44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9393" name="object 14"/>
          <p:cNvSpPr txBox="1"/>
          <p:nvPr/>
        </p:nvSpPr>
        <p:spPr>
          <a:xfrm>
            <a:off x="8197850" y="4105275"/>
            <a:ext cx="34925" cy="1539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marL="12700"/>
            <a:r>
              <a:rPr lang="ru-RU" altLang="ru-RU" sz="1000" dirty="0">
                <a:solidFill>
                  <a:srgbClr val="000000"/>
                </a:solidFill>
                <a:latin typeface="Franklin Gothic Book" pitchFamily="34" charset="0"/>
              </a:rPr>
              <a:t>5</a:t>
            </a:r>
            <a:endParaRPr lang="ru-RU" altLang="ru-RU" sz="1000" dirty="0">
              <a:solidFill>
                <a:srgbClr val="000000"/>
              </a:solidFill>
              <a:latin typeface="Franklin Gothic Book" pitchFamily="34" charset="0"/>
              <a:ea typeface="Arial" panose="020B0604020202020204" pitchFamily="34" charset="0"/>
            </a:endParaRPr>
          </a:p>
        </p:txBody>
      </p:sp>
      <p:sp>
        <p:nvSpPr>
          <p:cNvPr id="37" name="object 31"/>
          <p:cNvSpPr txBox="1"/>
          <p:nvPr/>
        </p:nvSpPr>
        <p:spPr>
          <a:xfrm>
            <a:off x="2597150" y="3503613"/>
            <a:ext cx="103188" cy="1539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00" b="1" kern="1200" cap="none" spc="-5" normalizeH="0" baseline="0" noProof="0" dirty="0">
                <a:solidFill>
                  <a:prstClr val="black"/>
                </a:solidFill>
                <a:latin typeface="Franklin Gothic Book"/>
                <a:ea typeface="+mn-ea"/>
                <a:cs typeface="Arial" panose="020B0604020202020204"/>
              </a:rPr>
              <a:t>4</a:t>
            </a:r>
            <a:endParaRPr kumimoji="0" sz="1000" kern="1200" cap="none" spc="0" normalizeH="0" baseline="0" noProof="0">
              <a:solidFill>
                <a:prstClr val="black"/>
              </a:solidFill>
              <a:latin typeface="Franklin Gothic Book"/>
              <a:ea typeface="+mn-ea"/>
              <a:cs typeface="Arial" panose="020B0604020202020204"/>
            </a:endParaRPr>
          </a:p>
        </p:txBody>
      </p:sp>
      <p:sp>
        <p:nvSpPr>
          <p:cNvPr id="59395" name="object 32"/>
          <p:cNvSpPr txBox="1"/>
          <p:nvPr/>
        </p:nvSpPr>
        <p:spPr>
          <a:xfrm>
            <a:off x="4500563" y="3141663"/>
            <a:ext cx="609600" cy="1524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marL="57150" algn="ctr"/>
            <a:r>
              <a:rPr lang="zh-CN" altLang="x-none" sz="1000" b="1" err="1">
                <a:solidFill>
                  <a:srgbClr val="000000"/>
                </a:solidFill>
                <a:latin typeface="Arial" panose="020B0604020202020204" pitchFamily="34" charset="0"/>
                <a:cs typeface="黑体" charset="0"/>
              </a:rPr>
              <a:t>Черкаси</a:t>
            </a:r>
            <a:endParaRPr lang="zh-CN" altLang="x-none" sz="1000" b="1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317" name="Прямоугольник 48"/>
          <p:cNvSpPr>
            <a:spLocks noChangeArrowheads="1"/>
          </p:cNvSpPr>
          <p:nvPr/>
        </p:nvSpPr>
        <p:spPr bwMode="auto">
          <a:xfrm>
            <a:off x="1335082" y="116627"/>
            <a:ext cx="6765925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Розподіл </a:t>
            </a:r>
            <a:r>
              <a:rPr kumimoji="0" lang="uk-UA" altLang="ru-RU" sz="2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 </a:t>
            </a:r>
            <a:r>
              <a:rPr kumimoji="0" lang="uk-UA" altLang="ru-RU" sz="2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підвищеної </a:t>
            </a:r>
            <a:r>
              <a:rPr kumimoji="0" lang="uk-UA" altLang="ru-RU" sz="2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небезпеки</a:t>
            </a:r>
            <a:endParaRPr kumimoji="0" lang="uk-UA" altLang="ru-RU" sz="20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території  УКРАЇНИ</a:t>
            </a:r>
            <a:endParaRPr kumimoji="0" lang="uk-UA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Дуга 50"/>
          <p:cNvSpPr/>
          <p:nvPr/>
        </p:nvSpPr>
        <p:spPr>
          <a:xfrm rot="9598292">
            <a:off x="4618038" y="4941888"/>
            <a:ext cx="3814763" cy="863600"/>
          </a:xfrm>
          <a:prstGeom prst="arc">
            <a:avLst>
              <a:gd name="adj1" fmla="val 12363947"/>
              <a:gd name="adj2" fmla="val 20653532"/>
            </a:avLst>
          </a:prstGeom>
          <a:noFill/>
          <a:ln w="539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9400" name="Рисунок 1"/>
          <p:cNvPicPr>
            <a:picLocks noChangeAspect="1"/>
          </p:cNvPicPr>
          <p:nvPr/>
        </p:nvPicPr>
        <p:blipFill>
          <a:blip r:embed="rId4"/>
          <a:srcRect t="500"/>
          <a:stretch>
            <a:fillRect/>
          </a:stretch>
        </p:blipFill>
        <p:spPr>
          <a:xfrm>
            <a:off x="466725" y="1233488"/>
            <a:ext cx="8208963" cy="5580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47813" y="1241425"/>
            <a:ext cx="3240088" cy="1714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7900" y="1233488"/>
            <a:ext cx="576263" cy="9842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9403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88" y="1241425"/>
            <a:ext cx="935037" cy="171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0417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171575"/>
            <a:ext cx="8496300" cy="551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323850" y="1124744"/>
            <a:ext cx="8568624" cy="55707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ОБ’ЄКТ 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ПІДВИЩЕНОЇ НЕБЕЗПЕКИ 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( 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ОПН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) -</a:t>
            </a:r>
            <a:endParaRPr kumimoji="0" lang="uk-UA" altLang="ru-RU" sz="2800" b="1" i="0" u="none" strike="noStrike" kern="0" cap="none" spc="0" normalizeH="0" baseline="0" noProof="0" dirty="0">
              <a:ln>
                <a:solidFill>
                  <a:schemeClr val="bg2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об’єкт, на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якому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використовуються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виготовляються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переробляються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зберігаються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або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транспортуються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одна або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кілька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небезпечних речовин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 чи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категорій речовин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у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кількості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що дорівнює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або перевищує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нормативно встановлені порогові маси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, а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також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інші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об’єкти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як такі,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що відповідно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до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закону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є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реальною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загрозою виникнення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надзвичайної ситуації техногенного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та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природного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характеру.</a:t>
            </a:r>
            <a:endParaRPr kumimoji="0" lang="uk-UA" altLang="ru-RU" sz="2800" b="1" i="0" u="none" strike="noStrike" kern="0" cap="none" spc="0" normalizeH="0" baseline="0" noProof="0" dirty="0" smtClean="0">
              <a:ln>
                <a:solidFill>
                  <a:schemeClr val="bg2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altLang="ru-RU" sz="1100" b="1" i="0" u="none" strike="noStrike" kern="0" cap="none" spc="0" normalizeH="0" baseline="0" noProof="0" dirty="0" smtClean="0">
              <a:ln>
                <a:solidFill>
                  <a:srgbClr val="C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( Закон України  від 18.01.2001 № 2245-3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C00000"/>
                </a:solidFill>
              </a:ln>
              <a:solidFill>
                <a:srgbClr val="FFFF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«Про об'єкти підвищеної небезпеки» )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C00000"/>
                </a:solidFill>
              </a:ln>
              <a:solidFill>
                <a:srgbClr val="FFFF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333375"/>
            <a:ext cx="7200901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 термінів</a:t>
            </a:r>
            <a:endParaRPr kumimoji="0" lang="ru-RU" altLang="ru-RU" sz="32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7949" y="1216580"/>
            <a:ext cx="8928100" cy="5452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Небезпечна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речовина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хімічна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токсична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вибухова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окислювальна,  горюча  речовина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біологічні  агенти 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та 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речовини біологічного   походження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  ( біохімічні,   мікробіологічні, біотехнологічні   препарати,   патогенні   для   людей   і   тварин мікроорганізми   тощо ),   які 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становлять   небезпеку  для  життя  і здоров’я  людей  та  довкілля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,  сукупність  властивостей  речовин    і / або особливостей їх стану, внаслідок яких за певних обставин   може створитися загроза життю і здоров’ю людей, довкіллю,   матеріальним   та   культурним   цінностям.</a:t>
            </a:r>
            <a:endParaRPr kumimoji="0" lang="uk-UA" sz="20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Порогова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маса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небезпечних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речовин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нормативно встановлена  маса  окремої  небезпечної  речовини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 або  категорії   небезпечних речовин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чи сумарна маса небезпечних речовин різних категорій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.</a:t>
            </a:r>
            <a:endParaRPr kumimoji="0" lang="uk-UA" sz="20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Аварія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на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об'єкті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підвищеної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небезпеки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( далі – </a:t>
            </a:r>
            <a:r>
              <a:rPr kumimoji="0" lang="uk-UA" sz="2000" b="1" i="0" u="sng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аварія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) -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небезпечна подія техногенного  характеру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,  що  виникла  внаслідок змін    під    час    експлуатації    об'єкта    підвищеної    небезпеки  (наднормативний викид небезпечних речовин, пожежа, вибух тощо) і  яка  </a:t>
            </a:r>
            <a:r>
              <a:rPr kumimoji="0" lang="uk-UA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спричинила  загибель  людей  чи  створює  загрозу  </a:t>
            </a:r>
            <a:r>
              <a:rPr kumimoji="0" lang="uk-UA" sz="2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життю  і здоров'ю людей та довкіллю на його території і/або за його межами.</a:t>
            </a:r>
            <a:endParaRPr kumimoji="0" lang="uk-UA" sz="1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1116007" y="333375"/>
            <a:ext cx="7200901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2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 термінів</a:t>
            </a:r>
            <a:endParaRPr kumimoji="0" lang="ru-RU" altLang="ru-RU" sz="32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4" name="Прямоугольник 7"/>
          <p:cNvSpPr>
            <a:spLocks noChangeArrowheads="1"/>
          </p:cNvSpPr>
          <p:nvPr/>
        </p:nvSpPr>
        <p:spPr bwMode="auto">
          <a:xfrm>
            <a:off x="1116007" y="188634"/>
            <a:ext cx="7200901" cy="83026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Ідентифікація</a:t>
            </a:r>
            <a:endParaRPr kumimoji="0" lang="uk-UA" altLang="uk-UA" sz="24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ОБ’ЄКТА ПІДВИЩЕНОЇ НЕБЕЗПЕКИ</a:t>
            </a:r>
            <a:endParaRPr kumimoji="0" lang="ru-RU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1168871"/>
            <a:ext cx="8928100" cy="52002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F58633"/>
              </a:buClr>
              <a:buSzPct val="150000"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A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Суб'єкт господарської діяльності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ідентифікує  об'єкти підвищеної небезпеки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відповідно до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кількості порогової маси небезпечних речовин</a:t>
            </a: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4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F58633"/>
              </a:buClr>
              <a:buSzPct val="150000"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За підсумками проведення ідентифікації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встановлюється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чи є ідентифікований об'єкт ОПН або не є таким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0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F58633"/>
              </a:buClr>
              <a:buSzPct val="150000"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Проведена ідентифікація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оформляється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документально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у вигляді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повідомлення про результати ідентифікації ОПН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 	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Повідомлення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подається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на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реєстрацію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до територіального органу ДЕРЖПРАЦІ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 </a:t>
            </a:r>
            <a:endParaRPr kumimoji="0" lang="uk-UA" altLang="ru-RU" sz="20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F58633"/>
              </a:buClr>
              <a:buSzPct val="150000"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A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Нормативи порогової маси небезпечних речовин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встановлюється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постановою КМУ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4617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( від 11 липня 2002 р. № 956 )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4617B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04617B"/>
                </a:solidFill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F58633"/>
              </a:buClr>
              <a:buSzPct val="150000"/>
              <a:buFontTx/>
              <a:buNone/>
              <a:defRPr/>
            </a:pPr>
            <a:r>
              <a:rPr kumimoji="0" lang="uk-UA" alt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A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Порядок ідентифікації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форма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зміст оповіщення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про її результати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визначаються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постановою КМУ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4617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( 956-2002-п )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A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endParaRPr kumimoji="0" lang="uk-UA" altLang="ru-RU" sz="2000" b="1" i="0" u="none" strike="noStrike" kern="0" cap="none" spc="0" normalizeH="0" baseline="0" noProof="0" dirty="0">
              <a:ln>
                <a:noFill/>
              </a:ln>
              <a:solidFill>
                <a:srgbClr val="FFFFAF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F58633"/>
              </a:buClr>
              <a:buSzPct val="150000"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A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 основі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ідентифікаційних даних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Кабінет Міністрів України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затверджує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класифікацію об'єктів підвищеної небезпеки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і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порядок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їх обліку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04617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( 956-2002-п )</a:t>
            </a: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0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822" name="Прямоугольник 6"/>
          <p:cNvSpPr>
            <a:spLocks noChangeArrowheads="1"/>
          </p:cNvSpPr>
          <p:nvPr/>
        </p:nvSpPr>
        <p:spPr bwMode="auto">
          <a:xfrm>
            <a:off x="4284657" y="6165676"/>
            <a:ext cx="4751393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 Закон України  від 18.01.2001 № 2245-3</a:t>
            </a:r>
            <a:endParaRPr kumimoji="0" lang="uk-UA" altLang="uk-UA" sz="1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об'єкти підвищеної небезпеки» )</a:t>
            </a:r>
            <a:endParaRPr kumimoji="0" lang="uk-UA" altLang="uk-UA" sz="1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8" name="Прямоугольник 7"/>
          <p:cNvSpPr>
            <a:spLocks noChangeArrowheads="1"/>
          </p:cNvSpPr>
          <p:nvPr/>
        </p:nvSpPr>
        <p:spPr bwMode="auto">
          <a:xfrm>
            <a:off x="1116007" y="188907"/>
            <a:ext cx="7200901" cy="83026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Порядок </a:t>
            </a:r>
            <a:r>
              <a:rPr kumimoji="0" lang="uk-UA" altLang="uk-UA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надання дозволу на експлуатацію</a:t>
            </a:r>
            <a:endParaRPr kumimoji="0" lang="uk-UA" altLang="uk-UA" sz="24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ОБ’ЄКТА ПІДВИЩЕНОЇ НЕБЕЗПЕКИ</a:t>
            </a:r>
            <a:endParaRPr kumimoji="0" lang="ru-RU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1124744"/>
            <a:ext cx="8928100" cy="54784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58633"/>
              </a:buClr>
              <a:buSzPct val="150000"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Суб’єкт господарської діяльності, а також підприємства, установи, організації, що мають намір </a:t>
            </a:r>
            <a:r>
              <a:rPr kumimoji="0" lang="uk-UA" altLang="ru-RU" sz="21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розпочати експлуатацію</a:t>
            </a:r>
            <a:r>
              <a:rPr kumimoji="0" lang="uk-UA" alt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1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об’єкта підвищеної небезпеки </a:t>
            </a:r>
            <a:r>
              <a:rPr kumimoji="0" lang="uk-UA" alt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надсилає до відповідних державних адміністрацій, виконавчих органів рад </a:t>
            </a:r>
            <a:r>
              <a:rPr kumimoji="0" lang="uk-UA" altLang="ru-RU" sz="22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заяву</a:t>
            </a:r>
            <a:r>
              <a:rPr kumimoji="0" lang="uk-UA" altLang="ru-RU" sz="2200" b="1" i="0" u="none" strike="noStrike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200" b="1" i="0" u="none" strike="noStrike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 отримання дозволу</a:t>
            </a:r>
            <a:r>
              <a:rPr kumimoji="0" lang="uk-UA" alt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uk-UA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200" b="1" i="0" u="none" strike="noStrike" kern="0" cap="none" spc="0" normalizeH="0" baseline="0" noProof="0" dirty="0">
                <a:ln>
                  <a:solidFill>
                    <a:srgbClr val="F3700D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 експлуатацію об’єкта підвищеної небезпеки</a:t>
            </a:r>
            <a:r>
              <a:rPr kumimoji="0" lang="uk-UA" alt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до якої додаються:</a:t>
            </a:r>
            <a:endParaRPr kumimoji="0" lang="uk-UA" altLang="ru-RU" sz="21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ІДЕНТИФІКАЦІЯ ОПН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переглядається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1 раз на 5 років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(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ПКМУ № 956 від 11.07.2002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);</a:t>
            </a:r>
            <a:endParaRPr kumimoji="0" lang="uk-UA" altLang="ru-RU" sz="18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ДОГОВІР ОБОВ’ЯЗКОВОГО СТРАХУВАННЯ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відповідальності за шкоду, яка може бути заподіяна,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оновлюється щорічно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(ПКМУ від 16.11.2002 №1788);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ПЛАН ЛОКАЛІЗАЦІЇ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і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ЛІКВІДАЦІЇ АВАРІЙ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 об’єкті підвищеної небезпеки (</a:t>
            </a: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ознайомлення щорічно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переглядається 1 раз на 5 років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);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копія</a:t>
            </a: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ДОЗВОЛУ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 будівництво або реконструкцію об’єкта підвищеної небезпеки;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ВИСНОВКИ ЕКСПЕРТИЗ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(державних та громадських);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копію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РІШЕННЯ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відповідної ради (місцевої чи селищної) про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надання згоди на розміщення об’єкта підвищеної небезпеки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 території.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846" name="Прямоугольник 6"/>
          <p:cNvSpPr>
            <a:spLocks noChangeArrowheads="1"/>
          </p:cNvSpPr>
          <p:nvPr/>
        </p:nvSpPr>
        <p:spPr bwMode="auto">
          <a:xfrm>
            <a:off x="107950" y="6474821"/>
            <a:ext cx="89281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6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 Закон України  від 18.01.2001 № 2245-3 «Про об'єкти підвищеної небезпеки» )</a:t>
            </a:r>
            <a:endParaRPr kumimoji="0" lang="uk-UA" altLang="uk-UA" sz="16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1" name="Прямоугольник 7"/>
          <p:cNvSpPr>
            <a:spLocks noChangeArrowheads="1"/>
          </p:cNvSpPr>
          <p:nvPr/>
        </p:nvSpPr>
        <p:spPr bwMode="auto">
          <a:xfrm>
            <a:off x="1116007" y="221739"/>
            <a:ext cx="7200901" cy="8309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Суб’єкт господарської діяльності</a:t>
            </a:r>
            <a:endParaRPr kumimoji="0" lang="uk-UA" altLang="uk-UA" sz="24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ОБ’ЄКТА </a:t>
            </a:r>
            <a:r>
              <a:rPr kumimoji="0" lang="uk-UA" altLang="uk-UA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ПІДВИЩЕНОЇ </a:t>
            </a:r>
            <a:r>
              <a:rPr kumimoji="0" lang="uk-UA" altLang="uk-UA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НЕБЕЗПЕКИ</a:t>
            </a:r>
            <a:endParaRPr kumimoji="0" lang="ru-RU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1265" y="1124744"/>
            <a:ext cx="4414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8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 О Б О В ’ Я З А Н И Й :</a:t>
            </a:r>
            <a:endParaRPr kumimoji="0" lang="ru-RU" sz="2800" b="0" i="0" u="none" strike="noStrike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5" name="Прямоугольник 7"/>
          <p:cNvSpPr>
            <a:spLocks noChangeArrowheads="1"/>
          </p:cNvSpPr>
          <p:nvPr/>
        </p:nvSpPr>
        <p:spPr bwMode="auto">
          <a:xfrm>
            <a:off x="213712" y="1628800"/>
            <a:ext cx="8678763" cy="45807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вживати   заходів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  спрямованих  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на   запобігання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аваріям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  обмеження   і   ліквідацію   їх   наслідків   та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захист    людей   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і   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довкілля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від    їх    впливу;</a:t>
            </a:r>
            <a:endParaRPr kumimoji="0" lang="uk-UA" altLang="ru-RU" sz="2400" b="1" i="0" u="none" strike="noStrike" kern="0" cap="none" spc="0" normalizeH="0" baseline="0" noProof="0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повідомляти,   про   аварію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і  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заходи   вжиті   для   її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ліквідації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  органи   виконавчої   влади,   органи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місцевого   самоврядування  та  населення;</a:t>
            </a:r>
            <a:endParaRPr kumimoji="0" lang="uk-UA" altLang="ru-RU" sz="2400" b="1" i="0" u="none" strike="noStrike" kern="0" cap="none" spc="0" normalizeH="0" baseline="0" noProof="0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забезпечувати  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експлуатацію 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об’єкта   підвищеної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небезпеки  з   додержанням 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мінімально   можливого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ризику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;</a:t>
            </a:r>
            <a:endParaRPr kumimoji="0" lang="uk-UA" altLang="ru-RU" sz="2400" b="1" i="0" u="none" strike="noStrike" kern="0" cap="none" spc="0" normalizeH="0" baseline="0" noProof="0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готувати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і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подавати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до місцевих органів виконавчої влади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декларацію безпеки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об’єкта підвищеної небезпеки.</a:t>
            </a:r>
            <a:endParaRPr kumimoji="0" lang="uk-UA" altLang="ru-RU" sz="2400" b="1" i="0" u="none" strike="noStrike" kern="0" cap="none" spc="0" normalizeH="0" baseline="0" noProof="0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подавати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плани   локалізації  і  ліквідації  аварій  на</a:t>
            </a:r>
            <a:r>
              <a:rPr kumimoji="0" lang="en-US" altLang="ru-RU" sz="24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об’єктах  підвищеної  небезпеки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400" b="1" i="0" u="none" strike="noStrike" kern="0" cap="none" spc="0" normalizeH="0" baseline="0" noProof="0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800" name="Прямоугольник 7"/>
          <p:cNvSpPr>
            <a:spLocks noChangeArrowheads="1"/>
          </p:cNvSpPr>
          <p:nvPr/>
        </p:nvSpPr>
        <p:spPr bwMode="auto">
          <a:xfrm>
            <a:off x="4284657" y="6165676"/>
            <a:ext cx="4751393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 Закон України  від 18.01.2001 № 2245-3</a:t>
            </a:r>
            <a:endParaRPr kumimoji="0" lang="uk-UA" altLang="uk-UA" sz="1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об'єкти підвищеної небезпеки» )</a:t>
            </a:r>
            <a:endParaRPr kumimoji="0" lang="uk-UA" altLang="uk-UA" sz="1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4" name="Прямоугольник 7"/>
          <p:cNvSpPr>
            <a:spLocks noChangeArrowheads="1"/>
          </p:cNvSpPr>
          <p:nvPr/>
        </p:nvSpPr>
        <p:spPr bwMode="auto">
          <a:xfrm>
            <a:off x="1116007" y="44624"/>
            <a:ext cx="7200901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 локалізації і ліквідації</a:t>
            </a:r>
            <a:b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аварійних ситуацій і аварій</a:t>
            </a:r>
            <a:endParaRPr kumimoji="0" lang="uk-UA" altLang="uk-UA" sz="24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ОБ’ЄКТА ПІДВИЩЕНОЇ НЕБЕЗПЕКИ</a:t>
            </a:r>
            <a:endParaRPr kumimoji="0" lang="ru-RU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1352957"/>
            <a:ext cx="8928100" cy="52629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Метою </a:t>
            </a:r>
            <a:r>
              <a:rPr kumimoji="0" lang="uk-UA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«Плану локалізації і ліквідації аварійних ситуацій і аварій ОБ’ЄКТА ПІДВИЩЕНОЇ НЕБЕЗПЕКИ»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є планування дій (взаємодії) персоналу підприємства щодо локалізації і ліквідації аварій, і пом'якшення їх наслідків.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 </a:t>
            </a:r>
            <a:r>
              <a:rPr kumimoji="0" lang="uk-UA" sz="24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План локалізації і ліквідації аварійних ситуацій і аварій ОПН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складається з: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аналітичної частини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у якій проводиться аналіз небезпек, можливих аварій і їхніх наслідків;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оперативної частини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що регламентує порядок взаємодії і дій персоналу, спецпідрозділів і населення (при потребі) в умовах аварії.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Зміст оперативної частини змінюється  залежно від рівня аварії, на який  вона поширюється .</a:t>
            </a:r>
            <a:endParaRPr kumimoji="0" lang="uk-UA" altLang="ru-RU" sz="2000" b="1" i="0" u="none" strike="noStrike" kern="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107950" y="1345992"/>
            <a:ext cx="8928100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РАДІАЦІЙНО НЕБЕЗПЕЧНИЙ ОБ'ЄКТ ( РНО )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ХІМІЧНО НЕБЕЗПЕЧНИЙ ОБ'ЄКТ ( ХНО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ПОЖЕЖОВИБУХОНЕБЕЗПЕЧНИЙ ОБ’ЄКТ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ГІДРОДИНАМІЧНИЙ НЕБЕЗПЕЧНИЙ ОБ'ЄКТ        ( ГДНО )  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533" name="Прямоугольник 10"/>
          <p:cNvSpPr>
            <a:spLocks noChangeArrowheads="1"/>
          </p:cNvSpPr>
          <p:nvPr/>
        </p:nvSpPr>
        <p:spPr bwMode="auto">
          <a:xfrm>
            <a:off x="1116007" y="115882"/>
            <a:ext cx="7200901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</a:t>
            </a:r>
            <a:endParaRPr kumimoji="0" lang="uk-UA" altLang="ru-RU" sz="26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 ПІДВИЩЕНОЇ НЕБЕЗПЕКИ</a:t>
            </a:r>
            <a:endParaRPr kumimoji="0" lang="ru-RU" altLang="ru-RU" sz="26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950" y="3325048"/>
            <a:ext cx="8856662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В Україні налічується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23 000 потенційно небезпечних об'єктів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, із яких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6 500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відносяться до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об'єктів підвищеної небезпеки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uk-UA" sz="24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Особливе занепокоєння викликають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1 211 об'єктів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промисловості, на яких зберігається або використовується у виробничій діяльності більше    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805 000 тон небезпечних хімічних речовин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uk-UA" sz="24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У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зонах можливого хімічного ураження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цих об'єктів проживає близько 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 млн. осіб</a:t>
            </a:r>
            <a:r>
              <a:rPr kumimoji="0" lang="uk-UA" sz="2400" b="1" i="0" u="none" strike="noStrike" kern="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uk-UA" sz="24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1116007" y="115882"/>
            <a:ext cx="7200901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</a:t>
            </a:r>
            <a:endParaRPr kumimoji="0" lang="uk-UA" altLang="ru-RU" sz="26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 ПІДВИЩЕНОЇ НЕБЕЗПЕКИ</a:t>
            </a:r>
            <a:endParaRPr kumimoji="0" lang="ru-RU" altLang="ru-RU" sz="26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7588" name="Рисунок 1"/>
          <p:cNvPicPr>
            <a:picLocks noChangeAspect="1"/>
          </p:cNvPicPr>
          <p:nvPr/>
        </p:nvPicPr>
        <p:blipFill>
          <a:blip r:embed="rId4"/>
          <a:srcRect b="8688"/>
          <a:stretch>
            <a:fillRect/>
          </a:stretch>
        </p:blipFill>
        <p:spPr>
          <a:xfrm>
            <a:off x="4356100" y="4365625"/>
            <a:ext cx="4603750" cy="237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9" name="Рисунок 2"/>
          <p:cNvPicPr>
            <a:picLocks noChangeAspect="1"/>
          </p:cNvPicPr>
          <p:nvPr/>
        </p:nvPicPr>
        <p:blipFill>
          <a:blip r:embed="rId5"/>
          <a:srcRect b="12523"/>
          <a:stretch>
            <a:fillRect/>
          </a:stretch>
        </p:blipFill>
        <p:spPr>
          <a:xfrm>
            <a:off x="179388" y="4352925"/>
            <a:ext cx="4105275" cy="2389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7950" y="1196752"/>
            <a:ext cx="89281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РАДІАЦІЙНО НЕБЕЗПЕЧНИЙ ОБ'ЄКТ (РНО)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kumimoji="0" lang="en-US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об’єкт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 на якому 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зберігають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переробляють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використовують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  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захоронюють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  чи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транспортують   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радіоактивні    речовини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матеріали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 або  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відходи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  на  якому   у   разі порушення  умов  експлуатації  може  статися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опромінення іонізуючим випромінюванням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чи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радіоактивне забруднення </a:t>
            </a: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людей, об’єктів господарювання та навколишнього середовища.</a:t>
            </a:r>
            <a:endParaRPr kumimoji="0" lang="uk-UA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250825" y="1124743"/>
            <a:ext cx="8642350" cy="56784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AutoNum type="arabicPeriod"/>
              <a:defRPr/>
            </a:pP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Закон України від 02.10.2013 № 5403-VI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«Кодекс цивільного захисту України»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ru-RU" sz="165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AutoNum type="arabicPeriod"/>
              <a:defRPr/>
            </a:pPr>
            <a:r>
              <a:rPr kumimoji="0" lang="uk-UA" altLang="uk-UA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Закон України  від 18.01.2001 № 2245-3 </a:t>
            </a:r>
            <a:r>
              <a:rPr kumimoji="0" lang="uk-UA" altLang="uk-UA" sz="165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об'єкти підвищеної небезпеки»</a:t>
            </a:r>
            <a:r>
              <a:rPr kumimoji="0" lang="uk-UA" altLang="uk-UA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(Із змінами, внесеними згідно з </a:t>
            </a:r>
            <a:r>
              <a:rPr kumimoji="0" lang="uk-UA" altLang="uk-UA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Закон України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№ 1193-VII</a:t>
            </a:r>
            <a:r>
              <a:rPr kumimoji="0" lang="uk-UA" altLang="uk-UA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від 09.04.2014).</a:t>
            </a:r>
            <a:endParaRPr kumimoji="0" lang="uk-UA" altLang="ru-RU" sz="165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AutoNum type="arabicPeriod"/>
              <a:defRPr/>
            </a:pP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Закон України від 15.07.2021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внесення змін до деяких законодавчих актів України щодо об’єктів підвищеної небезпеки»</a:t>
            </a:r>
            <a:endParaRPr kumimoji="0" lang="uk-UA" altLang="ru-RU" sz="165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AutoNum type="arabicPeriod"/>
              <a:defRPr/>
            </a:pP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Про внесення змін до деяких законодавчих актів України щодо об’єктів підвищеної небезпеки   Постанова Кабінету Міністрів України від 27 вересня 2017 року № 733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затвердження Положення про організацію оповіщення про загрозу виникнення або виникнення надзвичайних ситуацій та зв’язку у сфері цивільного захисту» </a:t>
            </a:r>
            <a:endParaRPr kumimoji="0" lang="uk-UA" altLang="ru-RU" sz="165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AutoNum type="arabicPeriod"/>
              <a:defRPr/>
            </a:pP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Постанова Кабінету Міністрів України від 11.03.2004 № 313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затвердження Положення про Державний реєстр потенційно небезпечних об`єктів»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ru-RU" sz="165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AutoNum type="arabicPeriod"/>
              <a:defRPr/>
            </a:pP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Наказ МНС України від 18.12.2000 № 338 (зареєстровано в Мін’юсті 24.01.2001 за №62/5253)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затвердження Положення про паспортизацію потенційно небезпечних об`єктів»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(Із змінами, внесеними наказом МНС № 140 від 16.08.2005» (зареєстровано в Мін’юсті 01.09.2005 за № 970/11250).</a:t>
            </a:r>
            <a:endParaRPr kumimoji="0" lang="uk-UA" altLang="ru-RU" sz="165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AutoNum type="arabicPeriod"/>
              <a:defRPr/>
            </a:pP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Наказ МНС України від 06.11.2003 № 425 (зареєстровано в Мін’юсті 26.12.2003 за № 1238/8559)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затвердження Положення про моніторинг потенційно небезпечних об’єктів»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ru-RU" sz="165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ucida Sans" pitchFamily="34" charset="0"/>
              <a:buAutoNum type="arabicPeriod"/>
              <a:defRPr/>
            </a:pP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Наказ МНС України від 23.02.2006 № 98 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«Про затвердження Методики ідентифікації потенційно небезпечних об'єктів»</a:t>
            </a:r>
            <a:r>
              <a:rPr kumimoji="0" lang="uk-UA" altLang="ru-RU" sz="16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ru-RU" sz="165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6013" y="115888"/>
            <a:ext cx="720090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Література</a:t>
            </a:r>
            <a:endParaRPr kumimoji="0" lang="uk-UA" sz="4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179383" y="1155412"/>
            <a:ext cx="8766175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До РНО відносять:</a:t>
            </a:r>
            <a:endParaRPr kumimoji="0" lang="uk-UA" altLang="ru-RU" sz="24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підприємства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ядерного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паливного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циклу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що включають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у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себе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шахти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і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рудники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з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видобування ядерного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палива,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збагачувальні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фабрики;</a:t>
            </a:r>
            <a:endParaRPr kumimoji="0" lang="uk-UA" altLang="ru-RU" sz="24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підприємства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виробництва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тепловипромінюючих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елементів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атомні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електростанції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;</a:t>
            </a:r>
            <a:endParaRPr kumimoji="0" lang="uk-UA" altLang="ru-RU" sz="24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судна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цивільного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та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воєнного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призначення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з ядерними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енергетичними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установками;</a:t>
            </a:r>
            <a:endParaRPr kumimoji="0" lang="uk-UA" altLang="ru-RU" sz="24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підприємства з переробки і поховання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радіоактивних відходів;</a:t>
            </a:r>
            <a:endParaRPr kumimoji="0" lang="uk-UA" altLang="ru-RU" sz="24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endParaRPr kumimoji="0" lang="uk-UA" altLang="ru-RU" sz="8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науково-дослідні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організації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які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працюють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з ядерними</a:t>
            </a:r>
            <a:r>
              <a:rPr kumimoji="0" lang="en-US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реакторами. </a:t>
            </a:r>
            <a:endParaRPr kumimoji="0" lang="uk-UA" altLang="ru-RU" sz="2400" b="0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16007" y="188639"/>
            <a:ext cx="7181851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РАДІАЦІЙНО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РНО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963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38" y="1341438"/>
            <a:ext cx="8924925" cy="525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772815"/>
            <a:ext cx="8712968" cy="4647426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  Аварії на РНО пов'язані з утворенням зон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радіоактивного зараження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rgbClr val="0F6FC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endParaRPr kumimoji="0" lang="uk-UA" altLang="ru-RU" sz="800" b="1" i="0" u="none" strike="noStrike" kern="1200" cap="none" spc="0" normalizeH="0" baseline="0" noProof="0" dirty="0" smtClean="0">
              <a:ln>
                <a:solidFill>
                  <a:srgbClr val="0F6FC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  В деяких випадках при крупних аваріях вони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охоплюють великі території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які можуть бути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повністю виведені на тривалий час із господарчого обігу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rgbClr val="0F6FC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endParaRPr kumimoji="0" lang="uk-UA" altLang="ru-RU" sz="800" b="1" i="0" u="none" strike="noStrike" kern="1200" cap="none" spc="0" normalizeH="0" baseline="0" noProof="0" dirty="0" smtClean="0">
              <a:ln>
                <a:solidFill>
                  <a:srgbClr val="0F6FC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Люди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і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тварини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що опиняються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у межах зон радіоактивного ураження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як правило,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отримують радіоактивне ураження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0F6FC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різної важкості.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rgbClr val="0F6FC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116007" y="188639"/>
            <a:ext cx="7181851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РАДІАЦІЙНО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РНО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59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160463"/>
            <a:ext cx="7632700" cy="5653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Box 1"/>
          <p:cNvSpPr txBox="1"/>
          <p:nvPr/>
        </p:nvSpPr>
        <p:spPr>
          <a:xfrm>
            <a:off x="6804025" y="3917950"/>
            <a:ext cx="1368425" cy="2317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buClrTx/>
              <a:buFontTx/>
            </a:pPr>
            <a:r>
              <a:rPr lang="uk-UA" altLang="ru-RU" sz="900" b="1" dirty="0">
                <a:solidFill>
                  <a:srgbClr val="7F7F7F"/>
                </a:solidFill>
                <a:latin typeface="Arial Black" panose="020B0A04020102020204" pitchFamily="34" charset="0"/>
              </a:rPr>
              <a:t>ЗАПОРІЗЬКА АЕС</a:t>
            </a:r>
            <a:endParaRPr lang="uk-UA" altLang="ru-RU" sz="900" b="1" dirty="0">
              <a:solidFill>
                <a:srgbClr val="7F7F7F"/>
              </a:solidFill>
              <a:latin typeface="Arial Black" panose="020B0A04020102020204" pitchFamily="34" charset="0"/>
            </a:endParaRPr>
          </a:p>
        </p:txBody>
      </p:sp>
      <p:sp>
        <p:nvSpPr>
          <p:cNvPr id="70661" name="TextBox 6"/>
          <p:cNvSpPr txBox="1"/>
          <p:nvPr/>
        </p:nvSpPr>
        <p:spPr>
          <a:xfrm>
            <a:off x="755650" y="3933825"/>
            <a:ext cx="1800225" cy="230188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buClrTx/>
              <a:buFontTx/>
            </a:pPr>
            <a:r>
              <a:rPr lang="uk-UA" altLang="ru-RU" sz="900" b="1" dirty="0">
                <a:solidFill>
                  <a:srgbClr val="7F7F7F"/>
                </a:solidFill>
                <a:latin typeface="Arial Black" panose="020B0A04020102020204" pitchFamily="34" charset="0"/>
              </a:rPr>
              <a:t>ЮЖНО-УКРАЇНСЬКА АЕС</a:t>
            </a:r>
            <a:endParaRPr lang="uk-UA" altLang="ru-RU" sz="900" b="1" dirty="0">
              <a:solidFill>
                <a:srgbClr val="7F7F7F"/>
              </a:solidFill>
              <a:latin typeface="Arial Black" panose="020B0A04020102020204" pitchFamily="34" charset="0"/>
            </a:endParaRPr>
          </a:p>
        </p:txBody>
      </p:sp>
      <p:sp>
        <p:nvSpPr>
          <p:cNvPr id="70662" name="TextBox 9"/>
          <p:cNvSpPr txBox="1"/>
          <p:nvPr/>
        </p:nvSpPr>
        <p:spPr>
          <a:xfrm>
            <a:off x="755650" y="2117725"/>
            <a:ext cx="1512888" cy="230188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buClrTx/>
              <a:buFontTx/>
            </a:pPr>
            <a:r>
              <a:rPr lang="uk-UA" altLang="ru-RU" sz="900" b="1" dirty="0">
                <a:solidFill>
                  <a:srgbClr val="7F7F7F"/>
                </a:solidFill>
                <a:latin typeface="Arial Black" panose="020B0A04020102020204" pitchFamily="34" charset="0"/>
              </a:rPr>
              <a:t>ХМЕЛЬНИЦЬКА АЕС</a:t>
            </a:r>
            <a:endParaRPr lang="uk-UA" altLang="ru-RU" sz="900" b="1" dirty="0">
              <a:solidFill>
                <a:srgbClr val="7F7F7F"/>
              </a:solidFill>
              <a:latin typeface="Arial Black" panose="020B0A04020102020204" pitchFamily="34" charset="0"/>
            </a:endParaRPr>
          </a:p>
        </p:txBody>
      </p:sp>
      <p:sp>
        <p:nvSpPr>
          <p:cNvPr id="70663" name="TextBox 10"/>
          <p:cNvSpPr txBox="1"/>
          <p:nvPr/>
        </p:nvSpPr>
        <p:spPr>
          <a:xfrm>
            <a:off x="1403350" y="1541463"/>
            <a:ext cx="1439863" cy="2317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buClrTx/>
              <a:buFontTx/>
            </a:pPr>
            <a:r>
              <a:rPr lang="uk-UA" altLang="ru-RU" sz="900" b="1" dirty="0">
                <a:solidFill>
                  <a:srgbClr val="7F7F7F"/>
                </a:solidFill>
                <a:latin typeface="Arial Black" panose="020B0A04020102020204" pitchFamily="34" charset="0"/>
              </a:rPr>
              <a:t>РІВНЕНЬСЬКА АЕС</a:t>
            </a:r>
            <a:endParaRPr lang="uk-UA" altLang="ru-RU" sz="900" b="1" dirty="0">
              <a:solidFill>
                <a:srgbClr val="7F7F7F"/>
              </a:solidFill>
              <a:latin typeface="Arial Black" panose="020B0A04020102020204" pitchFamily="34" charset="0"/>
            </a:endParaRPr>
          </a:p>
        </p:txBody>
      </p:sp>
      <p:sp>
        <p:nvSpPr>
          <p:cNvPr id="70664" name="Прямоугольник 11"/>
          <p:cNvSpPr/>
          <p:nvPr/>
        </p:nvSpPr>
        <p:spPr>
          <a:xfrm>
            <a:off x="5003800" y="2227263"/>
            <a:ext cx="3384550" cy="554037"/>
          </a:xfrm>
          <a:prstGeom prst="rect">
            <a:avLst/>
          </a:prstGeom>
          <a:solidFill>
            <a:srgbClr val="FFFF00">
              <a:alpha val="75999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uk-UA" altLang="ru-RU" sz="1000" b="1" dirty="0">
                <a:solidFill>
                  <a:srgbClr val="C00000"/>
                </a:solidFill>
                <a:latin typeface="Arial" panose="020B0604020202020204" pitchFamily="34" charset="0"/>
              </a:rPr>
              <a:t>Ядерний реактор НАЦІОНАЛЬНОГО ЦЕНТРУ ІНСТИТУТУ ЯДЕРНИХ ДОСЛІДЖЕНЬ НАН УКРАЇНИ, розташований по проспекту НАУКИ,  47;   </a:t>
            </a:r>
            <a:endParaRPr lang="uk-UA" altLang="ru-RU" sz="1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665" name="Прямоугольник 12"/>
          <p:cNvSpPr/>
          <p:nvPr/>
        </p:nvSpPr>
        <p:spPr>
          <a:xfrm>
            <a:off x="5795963" y="2781300"/>
            <a:ext cx="2520950" cy="708025"/>
          </a:xfrm>
          <a:prstGeom prst="rect">
            <a:avLst/>
          </a:prstGeom>
          <a:solidFill>
            <a:srgbClr val="FFFF00">
              <a:alpha val="75999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uk-UA" altLang="ru-RU" sz="1000" b="1" dirty="0">
                <a:solidFill>
                  <a:srgbClr val="C00000"/>
                </a:solidFill>
                <a:latin typeface="Arial" panose="020B0604020202020204" pitchFamily="34" charset="0"/>
              </a:rPr>
              <a:t>Державне спеціалізоване підприємство</a:t>
            </a:r>
            <a:endParaRPr lang="uk-UA" altLang="ru-RU" sz="10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/>
            <a:r>
              <a:rPr lang="uk-UA" altLang="ru-RU" sz="1000" b="1" dirty="0">
                <a:solidFill>
                  <a:srgbClr val="C00000"/>
                </a:solidFill>
                <a:latin typeface="Arial" panose="020B0604020202020204" pitchFamily="34" charset="0"/>
              </a:rPr>
              <a:t>«Об'єднання «Радон» розташований по вул. КОМУНАЛЬНІЙ, 1.</a:t>
            </a:r>
            <a:endParaRPr lang="uk-UA" altLang="ru-RU" sz="1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666" name="Прямоугольник 7"/>
          <p:cNvSpPr/>
          <p:nvPr/>
        </p:nvSpPr>
        <p:spPr>
          <a:xfrm>
            <a:off x="6588125" y="5634038"/>
            <a:ext cx="1728788" cy="11080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uk-UA" altLang="ru-RU" sz="1100" b="1" dirty="0">
                <a:solidFill>
                  <a:srgbClr val="BFBFBF"/>
                </a:solidFill>
                <a:latin typeface="Arial" panose="020B0604020202020204" pitchFamily="34" charset="0"/>
              </a:rPr>
              <a:t>ВВЕР-1000 – </a:t>
            </a:r>
            <a:endParaRPr lang="uk-UA" altLang="ru-RU" sz="1100" b="1" dirty="0">
              <a:solidFill>
                <a:srgbClr val="BFBFBF"/>
              </a:solidFill>
              <a:latin typeface="Arial" panose="020B0604020202020204" pitchFamily="34" charset="0"/>
            </a:endParaRPr>
          </a:p>
          <a:p>
            <a:pPr algn="ctr"/>
            <a:r>
              <a:rPr lang="uk-UA" altLang="ru-RU" sz="1100" b="1" dirty="0">
                <a:solidFill>
                  <a:srgbClr val="BFBFBF"/>
                </a:solidFill>
                <a:latin typeface="Arial" panose="020B0604020202020204" pitchFamily="34" charset="0"/>
              </a:rPr>
              <a:t>водо-водяний енергетичний реактор потужність: електрична -1000 МВт</a:t>
            </a:r>
            <a:endParaRPr lang="uk-UA" altLang="ru-RU" sz="1100" b="1" dirty="0">
              <a:solidFill>
                <a:srgbClr val="BFBFBF"/>
              </a:solidFill>
              <a:latin typeface="Arial" panose="020B0604020202020204" pitchFamily="34" charset="0"/>
            </a:endParaRPr>
          </a:p>
          <a:p>
            <a:pPr algn="ctr"/>
            <a:r>
              <a:rPr lang="uk-UA" altLang="ru-RU" sz="1100" b="1" dirty="0">
                <a:solidFill>
                  <a:srgbClr val="BFBFBF"/>
                </a:solidFill>
                <a:latin typeface="Arial" panose="020B0604020202020204" pitchFamily="34" charset="0"/>
              </a:rPr>
              <a:t>теплова - 3000 МВТ</a:t>
            </a:r>
            <a:endParaRPr lang="en-US" altLang="ru-RU" sz="1100" b="1" dirty="0">
              <a:solidFill>
                <a:srgbClr val="BFBFB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6007" y="188639"/>
            <a:ext cx="7181851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РАДІАЦІЙНО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РНО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1681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7950" y="1078473"/>
            <a:ext cx="8928100" cy="573490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ctr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Радіоактивне забруднення</a:t>
            </a:r>
            <a:endParaRPr kumimoji="0" lang="uk-UA" altLang="ru-RU" sz="2400" b="1" i="0" u="none" strike="noStrike" kern="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ctr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у Краматорську,  Донецької області.</a:t>
            </a:r>
            <a:endParaRPr kumimoji="0" lang="uk-UA" altLang="ru-RU" sz="2400" b="1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ctr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Період випадку з 1980 по 1989 роки.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Наприкінці 1970-х у кар'єрі де видобували гравій та щебінь, було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втрачено ампулу з цезієм-137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що використовувалась у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радіоізотопному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рівнемірі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1980 року в Краматорську було здано в експлуатацію панельний житловий будинок.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04617B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Втрачена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ампула розміром 8 на 4 мм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яка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випромінювала 1800 рентген на годину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виявилася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вмурованою в одну з стін дитячої кімнати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Вже 1981 року в одній з квартир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померла 18-річна дівчина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а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через рік - її 16-річний брат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потім -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їх мати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У квартиру вселилися інша сім'я, у якій незабаром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помер син - підліток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 Всі загиблі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58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померли від білокрів'я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</a:t>
            </a:r>
            <a:endParaRPr kumimoji="0" lang="uk-UA" alt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Батько загиблого домігся детального розслідування, яке виявило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високий рівень радіоактивності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дитячій кімнаті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у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суміжній квартирі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за стіною та у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квартирі поверхом вище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04617B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. 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Унаслідок радіоактивного опромінення за 9 років загинуло 6 осіб (4 дітей та 2 дорослих), ще 17 осіб визнано інвалідами.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116007" y="188639"/>
            <a:ext cx="7181851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РАДІАЦІЙНО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РНО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2705" name="Рисунок 1"/>
          <p:cNvPicPr>
            <a:picLocks noChangeAspect="1"/>
          </p:cNvPicPr>
          <p:nvPr/>
        </p:nvPicPr>
        <p:blipFill>
          <a:blip r:embed="rId1"/>
          <a:srcRect l="5592" t="11884" r="8765"/>
          <a:stretch>
            <a:fillRect/>
          </a:stretch>
        </p:blipFill>
        <p:spPr>
          <a:xfrm>
            <a:off x="468313" y="4149725"/>
            <a:ext cx="4175125" cy="2592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6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4149725"/>
            <a:ext cx="3744913" cy="259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Прямоугольник 5"/>
          <p:cNvSpPr>
            <a:spLocks noChangeArrowheads="1"/>
          </p:cNvSpPr>
          <p:nvPr/>
        </p:nvSpPr>
        <p:spPr bwMode="auto">
          <a:xfrm>
            <a:off x="107950" y="1124744"/>
            <a:ext cx="8928100" cy="35394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ХІМІЧНО НЕБЕЗПЕЧНИЙ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ОБ'ЄКТ (ХНО)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об’єкт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 на  якому 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зберігають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переробляють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використовують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,    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виготовляють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  чи 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транспортують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небезпечні хімічні речовини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, у разі аварії на якому, чи під час руйнування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якого  люди  можуть  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загинути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 або  </a:t>
            </a:r>
            <a:r>
              <a:rPr kumimoji="0" lang="uk-UA" altLang="ru-RU" sz="28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отримати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ушкодження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небезпечними хімічними речовинами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28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16894" y="6341258"/>
            <a:ext cx="26869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завод «Радикал»</a:t>
            </a:r>
            <a:endParaRPr kumimoji="0" lang="uk-UA" sz="2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11305" y="6309320"/>
            <a:ext cx="34371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ПрАТ “Київський КПК”</a:t>
            </a:r>
            <a:endParaRPr kumimoji="0" lang="uk-UA" sz="2000" b="1" i="0" u="none" strike="noStrike" kern="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>
            <a:off x="1116007" y="115882"/>
            <a:ext cx="7200901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</a:t>
            </a:r>
            <a:endParaRPr kumimoji="0" lang="uk-UA" altLang="ru-RU" sz="26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 ПІДВИЩЕНОЇ НЕБЕЗПЕКИ</a:t>
            </a:r>
            <a:endParaRPr kumimoji="0" lang="ru-RU" altLang="ru-RU" sz="26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" name="Прямоугольник 4"/>
          <p:cNvSpPr/>
          <p:nvPr/>
        </p:nvSpPr>
        <p:spPr>
          <a:xfrm>
            <a:off x="179382" y="1081109"/>
            <a:ext cx="8766175" cy="57348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До ХНО ( підприємств ) належать:</a:t>
            </a:r>
            <a:endParaRPr kumimoji="0" lang="uk-UA" altLang="ru-RU" sz="2400" b="1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заводи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і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комбінати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хімічних  галузей  промисловості,  а  також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окремі установки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та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агрегати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які виробляють або використовують небезпечні хімічні речовини ( НХР );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заводи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(або  їхні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комплекси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)  з  переробки  нафтопродуктів;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виробництва інших галузей промисловості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які використовують небезпечні хімічні речовини ( НХР );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підприємства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 які  мають  на  оснащенні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холодильні  установки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водонапірні  станції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й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очисні споруди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 які  використовують  хлор або  аміак;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залізничні станції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та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порти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де концентрується продукція хімічних виробництв,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термінали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склади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на кінцевих пунктах переміщення небезпечні хімічні речовини ( НХР );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транспортні  засоби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контейнери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і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наливні поїзди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автоцистерни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річкові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та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морські  танкери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 що  перевозить  хімічні  продукти;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склади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і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бази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на яких містяться запаси речовин для дезінфекції, дератизації  сховищ  для  зерна  і  продуктів  його  переробки;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v"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склади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і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бази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2F5897"/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із  запасами  отрутохімікатів  для  сільського господарства.</a:t>
            </a:r>
            <a:endParaRPr kumimoji="0" lang="uk-UA" altLang="ru-RU" sz="2000" b="0" i="0" u="none" strike="noStrike" kern="0" cap="none" spc="0" normalizeH="0" baseline="0" noProof="0" dirty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2F5897"/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16008" y="188639"/>
            <a:ext cx="7181849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ХІМІЧНО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ХНО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55" name="Рисунок 1"/>
          <p:cNvPicPr>
            <a:picLocks noChangeAspect="1"/>
          </p:cNvPicPr>
          <p:nvPr/>
        </p:nvPicPr>
        <p:blipFill>
          <a:blip r:embed="rId4"/>
          <a:srcRect t="9428"/>
          <a:stretch>
            <a:fillRect/>
          </a:stretch>
        </p:blipFill>
        <p:spPr>
          <a:xfrm>
            <a:off x="611188" y="1157288"/>
            <a:ext cx="8064500" cy="5611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116008" y="188639"/>
            <a:ext cx="7181849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ХІМІЧНО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ХНО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1116007" y="149224"/>
            <a:ext cx="7200901" cy="831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Розміщення на території УКРАЇНИ</a:t>
            </a:r>
            <a:endParaRPr kumimoji="0" lang="uk-UA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ХІМІЧНО НЕБЕЗПЕЧНИХ ОБ'ЄКТІВ </a:t>
            </a:r>
            <a:endParaRPr kumimoji="0" lang="uk-UA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object 2"/>
          <p:cNvSpPr>
            <a:spLocks noChangeArrowheads="1"/>
          </p:cNvSpPr>
          <p:nvPr/>
        </p:nvSpPr>
        <p:spPr bwMode="auto">
          <a:xfrm>
            <a:off x="179388" y="1341438"/>
            <a:ext cx="8785225" cy="5346700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8027988" y="3187700"/>
            <a:ext cx="71278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Луганськ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5795963" y="2179638"/>
            <a:ext cx="422275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Суми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6931025" y="2971800"/>
            <a:ext cx="520700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Харків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3132138" y="3546475"/>
            <a:ext cx="639763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Вінниця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object 7"/>
          <p:cNvSpPr txBox="1"/>
          <p:nvPr/>
        </p:nvSpPr>
        <p:spPr>
          <a:xfrm>
            <a:off x="3187700" y="2295525"/>
            <a:ext cx="71913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Житомир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4681538" y="3906838"/>
            <a:ext cx="87788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Кіровоград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4629150" y="3357563"/>
            <a:ext cx="65563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Черкаси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1619250" y="1916113"/>
            <a:ext cx="419100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r>
              <a:rPr lang="zh-CN" altLang="x-none" sz="1100" b="1" err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Луцьк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" name="object 11"/>
          <p:cNvSpPr txBox="1"/>
          <p:nvPr/>
        </p:nvSpPr>
        <p:spPr>
          <a:xfrm>
            <a:off x="827088" y="2924175"/>
            <a:ext cx="45878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Львів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object 12"/>
          <p:cNvSpPr txBox="1"/>
          <p:nvPr/>
        </p:nvSpPr>
        <p:spPr>
          <a:xfrm>
            <a:off x="2513013" y="1979613"/>
            <a:ext cx="442913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Рівне</a:t>
            </a:r>
            <a:endParaRPr lang="zh-CN" altLang="x-none" sz="1100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" name="object 13"/>
          <p:cNvSpPr txBox="1"/>
          <p:nvPr/>
        </p:nvSpPr>
        <p:spPr>
          <a:xfrm>
            <a:off x="1476375" y="2924175"/>
            <a:ext cx="806450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Тернопіль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4" name="object 14"/>
          <p:cNvSpPr txBox="1"/>
          <p:nvPr/>
        </p:nvSpPr>
        <p:spPr>
          <a:xfrm>
            <a:off x="2339975" y="3068638"/>
            <a:ext cx="115728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Хмельницький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6" name="object 16"/>
          <p:cNvSpPr txBox="1"/>
          <p:nvPr/>
        </p:nvSpPr>
        <p:spPr>
          <a:xfrm>
            <a:off x="5576888" y="5172075"/>
            <a:ext cx="57943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Херсон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7" name="object 17"/>
          <p:cNvSpPr txBox="1"/>
          <p:nvPr/>
        </p:nvSpPr>
        <p:spPr>
          <a:xfrm>
            <a:off x="3983038" y="5243513"/>
            <a:ext cx="498475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Одеса</a:t>
            </a:r>
            <a:endParaRPr lang="zh-CN" altLang="x-none" sz="1100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8" name="object 18"/>
          <p:cNvSpPr txBox="1"/>
          <p:nvPr/>
        </p:nvSpPr>
        <p:spPr>
          <a:xfrm>
            <a:off x="3923927" y="2683073"/>
            <a:ext cx="352425" cy="16985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0" b="1" kern="1200" cap="none" spc="0" normalizeH="0" baseline="0" noProof="0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Arial" panose="020B0604020202020204"/>
              </a:rPr>
              <a:t>К</a:t>
            </a:r>
            <a:r>
              <a:rPr kumimoji="0" lang="ru-RU" sz="1100" b="1" kern="1200" cap="none" spc="-10" normalizeH="0" baseline="0" noProof="0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Arial" panose="020B0604020202020204"/>
              </a:rPr>
              <a:t>И</a:t>
            </a:r>
            <a:r>
              <a:rPr kumimoji="0" lang="ru-RU" sz="1100" b="1" kern="1200" cap="none" spc="0" normalizeH="0" baseline="0" noProof="0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n-ea"/>
                <a:cs typeface="Arial" panose="020B0604020202020204"/>
              </a:rPr>
              <a:t>ЇВ</a:t>
            </a:r>
            <a:endParaRPr kumimoji="0" sz="1100" kern="1200" cap="none" spc="0" normalizeH="0" baseline="0" noProof="0" dirty="0">
              <a:ln>
                <a:solidFill>
                  <a:srgbClr val="FF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29" name="object 19"/>
          <p:cNvSpPr txBox="1"/>
          <p:nvPr/>
        </p:nvSpPr>
        <p:spPr>
          <a:xfrm>
            <a:off x="6011863" y="3835400"/>
            <a:ext cx="133508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Дніпропетровськ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" name="object 21"/>
          <p:cNvSpPr txBox="1"/>
          <p:nvPr/>
        </p:nvSpPr>
        <p:spPr>
          <a:xfrm>
            <a:off x="5580063" y="2924175"/>
            <a:ext cx="661988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marL="12700"/>
            <a:r>
              <a:rPr lang="zh-CN" altLang="x-none" sz="1100" b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Полтава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2" name="object 22"/>
          <p:cNvSpPr txBox="1"/>
          <p:nvPr/>
        </p:nvSpPr>
        <p:spPr>
          <a:xfrm>
            <a:off x="4733925" y="4508500"/>
            <a:ext cx="774700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r>
              <a:rPr lang="zh-CN" altLang="x-none" sz="1100" b="1" err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Миколаїв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" name="object 23"/>
          <p:cNvSpPr txBox="1">
            <a:spLocks noChangeArrowheads="1"/>
          </p:cNvSpPr>
          <p:nvPr/>
        </p:nvSpPr>
        <p:spPr bwMode="auto">
          <a:xfrm>
            <a:off x="344488" y="3644900"/>
            <a:ext cx="630238" cy="1698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p>
            <a:pPr marL="12700" marR="0" defTabSz="914400">
              <a:buClrTx/>
              <a:buSzTx/>
              <a:buFontTx/>
              <a:buNone/>
            </a:pPr>
            <a:r>
              <a:rPr kumimoji="0" lang="ru-RU" altLang="ru-RU" sz="1100" b="1" kern="1200" cap="none" spc="0" normalizeH="0" baseline="0" noProof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Ужгород</a:t>
            </a:r>
            <a:endParaRPr kumimoji="0" lang="ru-RU" altLang="ru-RU" sz="1100" kern="1200" cap="none" spc="0" normalizeH="0" baseline="0" noProof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graphicFrame>
        <p:nvGraphicFramePr>
          <p:cNvPr id="60439" name="Таблица 60438"/>
          <p:cNvGraphicFramePr/>
          <p:nvPr/>
        </p:nvGraphicFramePr>
        <p:xfrm>
          <a:off x="227013" y="4460875"/>
          <a:ext cx="2905125" cy="1389063"/>
        </p:xfrm>
        <a:graphic>
          <a:graphicData uri="http://schemas.openxmlformats.org/drawingml/2006/table">
            <a:tbl>
              <a:tblPr/>
              <a:tblGrid>
                <a:gridCol w="803275"/>
                <a:gridCol w="2101850"/>
              </a:tblGrid>
              <a:tr h="274638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uk-UA" altLang="ru-RU" sz="1200" dirty="0">
                        <a:solidFill>
                          <a:schemeClr val="bg2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52705" lvl="0" indent="0" eaLnBrk="1" hangingPunct="1">
                        <a:spcBef>
                          <a:spcPts val="175"/>
                        </a:spcBef>
                        <a:buNone/>
                      </a:pPr>
                      <a:r>
                        <a:rPr lang="uk-UA" altLang="ru-RU" sz="1400" dirty="0">
                          <a:solidFill>
                            <a:schemeClr val="bg2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Verdana" panose="020B0604030504040204" pitchFamily="34" charset="0"/>
                        </a:rPr>
                        <a:t>0 – 10 об'єктів</a:t>
                      </a:r>
                      <a:endParaRPr lang="uk-UA" altLang="ru-RU" sz="1400" dirty="0">
                        <a:solidFill>
                          <a:schemeClr val="bg2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7">
                <a:tc vMerge="1">
                  <a:tcPr/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52705" lvl="0" indent="0" eaLnBrk="1" hangingPunct="1">
                        <a:spcBef>
                          <a:spcPts val="175"/>
                        </a:spcBef>
                        <a:buNone/>
                      </a:pPr>
                      <a:r>
                        <a:rPr lang="uk-UA" altLang="ru-RU" sz="1400" dirty="0">
                          <a:solidFill>
                            <a:schemeClr val="bg2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Verdana" panose="020B0604030504040204" pitchFamily="34" charset="0"/>
                        </a:rPr>
                        <a:t>10 – 20 об'єктів</a:t>
                      </a:r>
                      <a:endParaRPr lang="uk-UA" altLang="ru-RU" sz="1400" dirty="0">
                        <a:solidFill>
                          <a:schemeClr val="bg2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835025" lvl="0" indent="0" eaLnBrk="1" hangingPunct="1">
                        <a:spcBef>
                          <a:spcPts val="125"/>
                        </a:spcBef>
                        <a:buNone/>
                      </a:pPr>
                      <a:r>
                        <a:rPr lang="uk-UA" altLang="ru-RU" sz="1400" dirty="0">
                          <a:solidFill>
                            <a:schemeClr val="bg2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Verdana" panose="020B0604030504040204" pitchFamily="34" charset="0"/>
                        </a:rPr>
                        <a:t>20 – 40 об'єктів</a:t>
                      </a:r>
                      <a:endParaRPr lang="uk-UA" altLang="ru-RU" sz="1400" dirty="0">
                        <a:solidFill>
                          <a:schemeClr val="bg2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274637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835025" lvl="0" indent="0" eaLnBrk="1" hangingPunct="1">
                        <a:spcBef>
                          <a:spcPts val="125"/>
                        </a:spcBef>
                        <a:buNone/>
                      </a:pPr>
                      <a:r>
                        <a:rPr lang="uk-UA" altLang="ru-RU" sz="1400" dirty="0">
                          <a:solidFill>
                            <a:schemeClr val="bg2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Verdana" panose="020B0604030504040204" pitchFamily="34" charset="0"/>
                        </a:rPr>
                        <a:t>40 – 60 об'єктів</a:t>
                      </a:r>
                      <a:endParaRPr lang="uk-UA" altLang="ru-RU" sz="1400" dirty="0">
                        <a:solidFill>
                          <a:schemeClr val="bg2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274638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835025" lvl="0" indent="0" eaLnBrk="1" hangingPunct="1">
                        <a:spcBef>
                          <a:spcPts val="125"/>
                        </a:spcBef>
                        <a:buNone/>
                      </a:pPr>
                      <a:r>
                        <a:rPr lang="uk-UA" altLang="ru-RU" sz="1400" dirty="0">
                          <a:solidFill>
                            <a:schemeClr val="bg2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Verdana" panose="020B0604030504040204" pitchFamily="34" charset="0"/>
                        </a:rPr>
                        <a:t>Понад 60 об'єктів</a:t>
                      </a:r>
                      <a:endParaRPr lang="uk-UA" altLang="ru-RU" sz="1400" dirty="0">
                        <a:solidFill>
                          <a:schemeClr val="bg2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35" name="object 26"/>
          <p:cNvSpPr>
            <a:spLocks noChangeArrowheads="1"/>
          </p:cNvSpPr>
          <p:nvPr/>
        </p:nvSpPr>
        <p:spPr bwMode="auto">
          <a:xfrm>
            <a:off x="317500" y="5849938"/>
            <a:ext cx="234315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23" name="object 28"/>
          <p:cNvSpPr txBox="1">
            <a:spLocks noChangeArrowheads="1"/>
          </p:cNvSpPr>
          <p:nvPr/>
        </p:nvSpPr>
        <p:spPr bwMode="auto">
          <a:xfrm>
            <a:off x="1259626" y="1065108"/>
            <a:ext cx="4248150" cy="347667"/>
          </a:xfrm>
          <a:prstGeom prst="rect">
            <a:avLst/>
          </a:prstGeom>
          <a:noFill/>
          <a:ln>
            <a:noFill/>
          </a:ln>
        </p:spPr>
        <p:txBody>
          <a:bodyPr lIns="0" tIns="38735" rIns="0" bIns="0">
            <a:spAutoFit/>
          </a:bodyPr>
          <a:lstStyle>
            <a:lvl1pPr marL="85725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5725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Всього ХНО в Україні – 716.</a:t>
            </a:r>
            <a:endParaRPr kumimoji="0" lang="uk-UA" altLang="ru-RU" sz="20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Дуга 43"/>
          <p:cNvSpPr/>
          <p:nvPr/>
        </p:nvSpPr>
        <p:spPr>
          <a:xfrm rot="9525301">
            <a:off x="4452938" y="4946650"/>
            <a:ext cx="3775075" cy="889000"/>
          </a:xfrm>
          <a:prstGeom prst="arc">
            <a:avLst>
              <a:gd name="adj1" fmla="val 14369694"/>
              <a:gd name="adj2" fmla="val 20832871"/>
            </a:avLst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bject 23"/>
          <p:cNvSpPr txBox="1">
            <a:spLocks noChangeArrowheads="1"/>
          </p:cNvSpPr>
          <p:nvPr/>
        </p:nvSpPr>
        <p:spPr bwMode="auto">
          <a:xfrm>
            <a:off x="939800" y="3470275"/>
            <a:ext cx="1328738" cy="1746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p>
            <a:pPr marL="12700" marR="0" defTabSz="914400">
              <a:spcBef>
                <a:spcPts val="25"/>
              </a:spcBef>
              <a:buClrTx/>
              <a:buSzTx/>
              <a:buFontTx/>
              <a:buNone/>
            </a:pPr>
            <a:r>
              <a:rPr kumimoji="0" lang="ru-RU" altLang="ru-RU" sz="1100" b="1" kern="1200" cap="none" spc="0" normalizeH="0" baseline="0" noProof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Івано-Франківськ</a:t>
            </a:r>
            <a:endParaRPr kumimoji="0" lang="ru-RU" altLang="ru-RU" sz="1100" kern="1200" cap="none" spc="0" normalizeH="0" baseline="0" noProof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6" name="object 23"/>
          <p:cNvSpPr txBox="1">
            <a:spLocks noChangeArrowheads="1"/>
          </p:cNvSpPr>
          <p:nvPr/>
        </p:nvSpPr>
        <p:spPr bwMode="auto">
          <a:xfrm>
            <a:off x="1947863" y="4030663"/>
            <a:ext cx="895350" cy="168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p>
            <a:pPr marL="12700" marR="0" defTabSz="914400">
              <a:buClrTx/>
              <a:buSzTx/>
              <a:buFontTx/>
              <a:buNone/>
            </a:pPr>
            <a:r>
              <a:rPr kumimoji="0" lang="ru-RU" altLang="ru-RU" sz="1100" b="1" kern="1200" cap="none" spc="0" normalizeH="0" baseline="0" noProof="1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Чернівці</a:t>
            </a:r>
            <a:endParaRPr kumimoji="0" lang="ru-RU" altLang="ru-RU" sz="1100" kern="1200" cap="none" spc="0" normalizeH="0" baseline="0" noProof="1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9" name="object 10"/>
          <p:cNvSpPr txBox="1"/>
          <p:nvPr/>
        </p:nvSpPr>
        <p:spPr>
          <a:xfrm>
            <a:off x="4700588" y="1819275"/>
            <a:ext cx="663575" cy="169863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r>
              <a:rPr lang="zh-CN" altLang="x-none" sz="1100" b="1" err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Чернігів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0" name="object 22"/>
          <p:cNvSpPr txBox="1"/>
          <p:nvPr/>
        </p:nvSpPr>
        <p:spPr>
          <a:xfrm>
            <a:off x="7550150" y="4117975"/>
            <a:ext cx="693738" cy="173038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r>
              <a:rPr lang="zh-CN" altLang="x-none" sz="1100" b="1" err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Донецьк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" name="object 22"/>
          <p:cNvSpPr txBox="1"/>
          <p:nvPr/>
        </p:nvSpPr>
        <p:spPr>
          <a:xfrm>
            <a:off x="6532563" y="4581525"/>
            <a:ext cx="776288" cy="173038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r>
              <a:rPr lang="zh-CN" altLang="x-none" sz="1100" b="1" err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黑体" charset="0"/>
              </a:rPr>
              <a:t>Запоріжжя</a:t>
            </a:r>
            <a:endParaRPr lang="zh-CN" altLang="x-none" sz="110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2" name="object 28"/>
          <p:cNvSpPr txBox="1">
            <a:spLocks noChangeArrowheads="1"/>
          </p:cNvSpPr>
          <p:nvPr/>
        </p:nvSpPr>
        <p:spPr bwMode="auto">
          <a:xfrm>
            <a:off x="215949" y="6093295"/>
            <a:ext cx="5364158" cy="570028"/>
          </a:xfrm>
          <a:prstGeom prst="rect">
            <a:avLst/>
          </a:prstGeom>
          <a:noFill/>
          <a:ln>
            <a:noFill/>
          </a:ln>
        </p:spPr>
        <p:txBody>
          <a:bodyPr lIns="0" tIns="38735" rIns="0" bIns="0">
            <a:spAutoFit/>
          </a:bodyPr>
          <a:lstStyle>
            <a:lvl1pPr marL="85725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16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У зоні можливого хімічного забруднення проживає</a:t>
            </a:r>
            <a:endParaRPr kumimoji="0" lang="uk-UA" altLang="ru-RU" sz="16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16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близько </a:t>
            </a:r>
            <a:r>
              <a:rPr kumimoji="0" lang="uk-UA" altLang="ru-RU" sz="16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kumimoji="0" lang="uk-UA" altLang="ru-RU" sz="16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млн. осіб (17% населення країни).</a:t>
            </a:r>
            <a:endParaRPr kumimoji="0" lang="uk-UA" altLang="ru-RU" sz="16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76801" name="Группа 1"/>
          <p:cNvGrpSpPr/>
          <p:nvPr/>
        </p:nvGrpSpPr>
        <p:grpSpPr>
          <a:xfrm>
            <a:off x="107950" y="1268413"/>
            <a:ext cx="8928100" cy="5184775"/>
            <a:chOff x="-36514" y="1196975"/>
            <a:chExt cx="9072564" cy="5257130"/>
          </a:xfrm>
        </p:grpSpPr>
        <p:sp>
          <p:nvSpPr>
            <p:cNvPr id="76802" name="object 3"/>
            <p:cNvSpPr/>
            <p:nvPr/>
          </p:nvSpPr>
          <p:spPr>
            <a:xfrm>
              <a:off x="107949" y="1196975"/>
              <a:ext cx="8928101" cy="5231227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9525">
              <a:noFill/>
            </a:ln>
          </p:spPr>
          <p:txBody>
            <a:bodyPr lIns="0" tIns="0" rIns="0" bIns="0" anchor="t" anchorCtr="0"/>
            <a:p>
              <a:endParaRPr lang="uk-UA" altLang="ru-RU" sz="1000" dirty="0">
                <a:solidFill>
                  <a:srgbClr val="000000"/>
                </a:solidFill>
                <a:latin typeface="Franklin Gothic Book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6803" name="object 38"/>
            <p:cNvSpPr txBox="1"/>
            <p:nvPr/>
          </p:nvSpPr>
          <p:spPr>
            <a:xfrm>
              <a:off x="-36514" y="5627083"/>
              <a:ext cx="6118228" cy="827022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    Розподіл НС, пов'язаних із НХР за видами:</a:t>
              </a:r>
              <a:endParaRPr lang="uk-UA" altLang="ru-RU" sz="1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marL="12700"/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аварії на транспорті з викидом (загрозою викиду) НХР</a:t>
              </a:r>
              <a:endParaRPr lang="uk-UA" altLang="ru-RU" sz="1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marL="12700"/>
              <a:endParaRPr lang="uk-UA" altLang="ru-RU" sz="3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marL="12700"/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аварії з викидом (загрозою викиду) НХР (крім транспортних аварій)</a:t>
              </a:r>
              <a:endParaRPr lang="uk-UA" altLang="ru-RU" sz="1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marL="12700"/>
              <a:r>
                <a:rPr lang="uk-UA" altLang="ru-RU" sz="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-</a:t>
              </a:r>
              <a:endParaRPr lang="uk-UA" altLang="ru-RU" sz="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pPr marL="12700"/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наявність у навколишньому середовищі шкідливих речовин понад ГДК</a:t>
              </a:r>
              <a:endParaRPr lang="uk-UA" altLang="ru-RU" sz="1200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6804" name="object 4"/>
            <p:cNvSpPr txBox="1"/>
            <p:nvPr/>
          </p:nvSpPr>
          <p:spPr>
            <a:xfrm>
              <a:off x="8313342" y="2988519"/>
              <a:ext cx="722708" cy="15613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7 Луганськ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05" name="object 5"/>
            <p:cNvSpPr txBox="1"/>
            <p:nvPr/>
          </p:nvSpPr>
          <p:spPr>
            <a:xfrm>
              <a:off x="5038572" y="1485103"/>
              <a:ext cx="542031" cy="15452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Чернігів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06" name="object 6"/>
            <p:cNvSpPr txBox="1"/>
            <p:nvPr/>
          </p:nvSpPr>
          <p:spPr>
            <a:xfrm>
              <a:off x="6156512" y="1979267"/>
              <a:ext cx="351675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Суми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07" name="object 7"/>
            <p:cNvSpPr txBox="1"/>
            <p:nvPr/>
          </p:nvSpPr>
          <p:spPr>
            <a:xfrm>
              <a:off x="6304925" y="3635600"/>
              <a:ext cx="1146975" cy="15613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Дніпропетровськ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08" name="object 8"/>
            <p:cNvSpPr txBox="1"/>
            <p:nvPr/>
          </p:nvSpPr>
          <p:spPr>
            <a:xfrm>
              <a:off x="3557667" y="5362760"/>
              <a:ext cx="438787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Одеса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09" name="object 9"/>
            <p:cNvSpPr txBox="1"/>
            <p:nvPr/>
          </p:nvSpPr>
          <p:spPr>
            <a:xfrm>
              <a:off x="2722036" y="2988519"/>
              <a:ext cx="1058251" cy="31066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9 Хмельницький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10" name="object 10"/>
            <p:cNvSpPr txBox="1"/>
            <p:nvPr/>
          </p:nvSpPr>
          <p:spPr>
            <a:xfrm>
              <a:off x="1875113" y="2924133"/>
              <a:ext cx="751745" cy="31227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5 Тернопіль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11" name="object 11"/>
            <p:cNvSpPr txBox="1"/>
            <p:nvPr/>
          </p:nvSpPr>
          <p:spPr>
            <a:xfrm>
              <a:off x="2344550" y="1988925"/>
              <a:ext cx="385552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Рівне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12" name="object 12"/>
            <p:cNvSpPr txBox="1"/>
            <p:nvPr/>
          </p:nvSpPr>
          <p:spPr>
            <a:xfrm>
              <a:off x="2915618" y="2133794"/>
              <a:ext cx="925969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Житомирська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13" name="object 13"/>
            <p:cNvSpPr txBox="1"/>
            <p:nvPr/>
          </p:nvSpPr>
          <p:spPr>
            <a:xfrm>
              <a:off x="1476655" y="3197774"/>
              <a:ext cx="1114713" cy="31227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Івано-Франківськ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object 15"/>
            <p:cNvSpPr txBox="1"/>
            <p:nvPr/>
          </p:nvSpPr>
          <p:spPr>
            <a:xfrm>
              <a:off x="6196841" y="5724931"/>
              <a:ext cx="103244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8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76815" name="object 16"/>
            <p:cNvSpPr txBox="1"/>
            <p:nvPr/>
          </p:nvSpPr>
          <p:spPr>
            <a:xfrm>
              <a:off x="3493139" y="3635600"/>
              <a:ext cx="709802" cy="15613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13 Вінниця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16" name="object 17"/>
            <p:cNvSpPr txBox="1"/>
            <p:nvPr/>
          </p:nvSpPr>
          <p:spPr>
            <a:xfrm>
              <a:off x="1692823" y="1889126"/>
              <a:ext cx="582361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34925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5 Луцьк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17" name="object 18"/>
            <p:cNvSpPr txBox="1"/>
            <p:nvPr/>
          </p:nvSpPr>
          <p:spPr>
            <a:xfrm>
              <a:off x="5910263" y="2987817"/>
              <a:ext cx="749300" cy="15604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ru-RU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Полтава</a:t>
              </a:r>
              <a:endParaRPr lang="uk-UA" altLang="ru-RU" sz="1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6818" name="object 19"/>
            <p:cNvSpPr txBox="1"/>
            <p:nvPr/>
          </p:nvSpPr>
          <p:spPr>
            <a:xfrm>
              <a:off x="7811642" y="3780469"/>
              <a:ext cx="695283" cy="31227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5715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7</a:t>
              </a:r>
              <a:r>
                <a:rPr lang="uk-UA" altLang="x-none" sz="10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Донецьк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19" name="object 20"/>
            <p:cNvSpPr txBox="1"/>
            <p:nvPr/>
          </p:nvSpPr>
          <p:spPr>
            <a:xfrm>
              <a:off x="566818" y="3559947"/>
              <a:ext cx="692058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lnSpc>
                  <a:spcPts val="1225"/>
                </a:lnSpc>
              </a:pPr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7 Ужгород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20" name="object 21"/>
            <p:cNvSpPr txBox="1"/>
            <p:nvPr/>
          </p:nvSpPr>
          <p:spPr>
            <a:xfrm>
              <a:off x="7092160" y="4355116"/>
              <a:ext cx="692057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Запоріжжя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object 22"/>
            <p:cNvSpPr txBox="1"/>
            <p:nvPr/>
          </p:nvSpPr>
          <p:spPr>
            <a:xfrm>
              <a:off x="7740661" y="3500389"/>
              <a:ext cx="208101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14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76822" name="object 23"/>
            <p:cNvSpPr txBox="1"/>
            <p:nvPr/>
          </p:nvSpPr>
          <p:spPr>
            <a:xfrm>
              <a:off x="1042987" y="2843343"/>
              <a:ext cx="709612" cy="15604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algn="ctr"/>
              <a:r>
                <a:rPr lang="uk-UA" altLang="ru-RU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22 Львів</a:t>
              </a:r>
              <a:endParaRPr lang="uk-UA" altLang="ru-RU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23" name="object 24"/>
            <p:cNvSpPr txBox="1"/>
            <p:nvPr/>
          </p:nvSpPr>
          <p:spPr>
            <a:xfrm>
              <a:off x="4646569" y="3574433"/>
              <a:ext cx="788848" cy="32515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Кіровоград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marL="12700">
                <a:spcBef>
                  <a:spcPts val="75"/>
                </a:spcBef>
              </a:pPr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" name="object 25"/>
            <p:cNvSpPr txBox="1"/>
            <p:nvPr/>
          </p:nvSpPr>
          <p:spPr>
            <a:xfrm>
              <a:off x="4380392" y="4498375"/>
              <a:ext cx="183903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10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13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32" name="object 26"/>
            <p:cNvSpPr txBox="1"/>
            <p:nvPr/>
          </p:nvSpPr>
          <p:spPr>
            <a:xfrm>
              <a:off x="5580603" y="2698782"/>
              <a:ext cx="104858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2</a:t>
              </a:r>
              <a:endParaRPr kumimoji="0" lang="uk-UA" sz="1000" b="1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33" name="object 27"/>
            <p:cNvSpPr txBox="1"/>
            <p:nvPr/>
          </p:nvSpPr>
          <p:spPr>
            <a:xfrm>
              <a:off x="5867751" y="2133794"/>
              <a:ext cx="103244" cy="15613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5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76827" name="object 29"/>
            <p:cNvSpPr txBox="1"/>
            <p:nvPr/>
          </p:nvSpPr>
          <p:spPr>
            <a:xfrm>
              <a:off x="6934068" y="2758339"/>
              <a:ext cx="446852" cy="3895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>
                <a:lnSpc>
                  <a:spcPts val="1515"/>
                </a:lnSpc>
              </a:pPr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Харків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marL="12700">
                <a:lnSpc>
                  <a:spcPts val="1515"/>
                </a:lnSpc>
              </a:pPr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17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6828" name="object 30"/>
            <p:cNvSpPr txBox="1"/>
            <p:nvPr/>
          </p:nvSpPr>
          <p:spPr>
            <a:xfrm>
              <a:off x="6285567" y="4725337"/>
              <a:ext cx="517833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 defTabSz="914400">
                <a:tabLst>
                  <a:tab pos="381000" algn="l"/>
                </a:tabLst>
              </a:pPr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Херсон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29" name="object 33"/>
            <p:cNvSpPr txBox="1"/>
            <p:nvPr/>
          </p:nvSpPr>
          <p:spPr>
            <a:xfrm>
              <a:off x="1778322" y="3669404"/>
              <a:ext cx="690444" cy="19476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>
                <a:lnSpc>
                  <a:spcPts val="1515"/>
                </a:lnSpc>
              </a:pPr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3 Чернівці </a:t>
              </a:r>
              <a:endParaRPr lang="uk-UA" altLang="x-none" sz="1000" b="1" dirty="0">
                <a:solidFill>
                  <a:srgbClr val="000000"/>
                </a:solidFill>
                <a:latin typeface="Franklin Gothic Book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0" name="object 34"/>
            <p:cNvSpPr txBox="1"/>
            <p:nvPr/>
          </p:nvSpPr>
          <p:spPr>
            <a:xfrm>
              <a:off x="5149883" y="1866591"/>
              <a:ext cx="104857" cy="15613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9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41" name="object 35"/>
            <p:cNvSpPr txBox="1"/>
            <p:nvPr/>
          </p:nvSpPr>
          <p:spPr>
            <a:xfrm>
              <a:off x="3779912" y="2492896"/>
              <a:ext cx="645964" cy="18725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200" b="1" kern="1200" cap="none" spc="-10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11 </a:t>
              </a:r>
              <a:r>
                <a:rPr kumimoji="0" lang="uk-UA" sz="1200" b="1" kern="1200" cap="none" spc="-5" normalizeH="0" baseline="0" noProof="0" dirty="0">
                  <a:ln>
                    <a:solidFill>
                      <a:srgbClr val="FF0000"/>
                    </a:solidFill>
                  </a:ln>
                  <a:solidFill>
                    <a:prstClr val="black"/>
                  </a:solidFill>
                  <a:latin typeface="Arial" panose="020B0604020202020204"/>
                  <a:ea typeface="+mn-ea"/>
                  <a:cs typeface="Times New Roman" panose="02020603050405020304"/>
                </a:rPr>
                <a:t>Київ</a:t>
              </a:r>
              <a:endParaRPr kumimoji="0" lang="uk-UA" sz="1200" b="1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" panose="020B0604020202020204"/>
                <a:ea typeface="+mn-ea"/>
                <a:cs typeface="Times New Roman" panose="02020603050405020304"/>
              </a:endParaRPr>
            </a:p>
          </p:txBody>
        </p:sp>
        <p:sp>
          <p:nvSpPr>
            <p:cNvPr id="76832" name="object 37"/>
            <p:cNvSpPr txBox="1"/>
            <p:nvPr/>
          </p:nvSpPr>
          <p:spPr>
            <a:xfrm>
              <a:off x="-36514" y="4057330"/>
              <a:ext cx="3308647" cy="115573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                                                   &lt; 5</a:t>
              </a:r>
              <a:endParaRPr lang="uk-UA" altLang="ru-RU" sz="1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r>
                <a:rPr lang="uk-UA" altLang="ru-RU" sz="14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Кольорова насиченість</a:t>
              </a:r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 6 – 10</a:t>
              </a:r>
              <a:endParaRPr lang="uk-UA" altLang="ru-RU" sz="1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endParaRPr lang="uk-UA" altLang="ru-RU" sz="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r>
                <a:rPr lang="uk-UA" altLang="ru-RU" sz="14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карти</a:t>
              </a:r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	                                        11 - 15</a:t>
              </a:r>
              <a:endParaRPr lang="uk-UA" altLang="ru-RU" sz="1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endParaRPr lang="uk-UA" altLang="ru-RU" sz="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r>
                <a:rPr lang="uk-UA" altLang="ru-RU" sz="14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відповідає кількості НС</a:t>
              </a:r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16 – 20</a:t>
              </a:r>
              <a:endParaRPr lang="uk-UA" altLang="ru-RU" sz="1200" b="1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endParaRPr lang="uk-UA" altLang="ru-RU" sz="200" dirty="0">
                <a:solidFill>
                  <a:schemeClr val="bg2"/>
                </a:solidFill>
                <a:latin typeface="Arial" panose="020B0604020202020204" pitchFamily="34" charset="0"/>
              </a:endParaRPr>
            </a:p>
            <a:p>
              <a:r>
                <a:rPr lang="uk-UA" altLang="ru-RU" sz="14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в регіоні.     </a:t>
              </a:r>
              <a:r>
                <a:rPr lang="uk-UA" altLang="ru-RU" sz="12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                          &gt; 21</a:t>
              </a:r>
              <a:endParaRPr lang="uk-UA" altLang="ru-RU" sz="1200" dirty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6833" name="object 36"/>
            <p:cNvSpPr txBox="1"/>
            <p:nvPr/>
          </p:nvSpPr>
          <p:spPr>
            <a:xfrm>
              <a:off x="6416234" y="5580062"/>
              <a:ext cx="1108260" cy="15613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34925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 Сімферополь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34" name="object 48"/>
            <p:cNvSpPr/>
            <p:nvPr/>
          </p:nvSpPr>
          <p:spPr>
            <a:xfrm>
              <a:off x="6011863" y="1628809"/>
              <a:ext cx="207962" cy="4429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982529"/>
                </a:cxn>
                <a:cxn ang="0">
                  <a:pos x="18" y="23964948"/>
                </a:cxn>
                <a:cxn ang="0">
                  <a:pos x="33" y="23035777"/>
                </a:cxn>
                <a:cxn ang="0">
                  <a:pos x="46" y="21524054"/>
                </a:cxn>
                <a:cxn ang="0">
                  <a:pos x="58" y="19546394"/>
                </a:cxn>
                <a:cxn ang="0">
                  <a:pos x="67" y="17219326"/>
                </a:cxn>
                <a:cxn ang="0">
                  <a:pos x="73" y="14659109"/>
                </a:cxn>
                <a:cxn ang="0">
                  <a:pos x="74" y="11982529"/>
                </a:cxn>
                <a:cxn ang="0">
                  <a:pos x="73" y="9575304"/>
                </a:cxn>
                <a:cxn ang="0">
                  <a:pos x="69" y="7329881"/>
                </a:cxn>
                <a:cxn ang="0">
                  <a:pos x="61" y="5294929"/>
                </a:cxn>
                <a:cxn ang="0">
                  <a:pos x="51" y="3519829"/>
                </a:cxn>
                <a:cxn ang="0">
                  <a:pos x="40" y="2053693"/>
                </a:cxn>
                <a:cxn ang="0">
                  <a:pos x="27" y="945450"/>
                </a:cxn>
                <a:cxn ang="0">
                  <a:pos x="15" y="244662"/>
                </a:cxn>
                <a:cxn ang="0">
                  <a:pos x="0" y="0"/>
                </a:cxn>
              </a:cxnLst>
              <a:pathLst>
                <a:path w="234950" h="416560">
                  <a:moveTo>
                    <a:pt x="0" y="0"/>
                  </a:moveTo>
                  <a:lnTo>
                    <a:pt x="0" y="208280"/>
                  </a:lnTo>
                  <a:lnTo>
                    <a:pt x="55879" y="416560"/>
                  </a:lnTo>
                  <a:lnTo>
                    <a:pt x="104113" y="400408"/>
                  </a:lnTo>
                  <a:lnTo>
                    <a:pt x="147065" y="374132"/>
                  </a:lnTo>
                  <a:lnTo>
                    <a:pt x="183181" y="339756"/>
                  </a:lnTo>
                  <a:lnTo>
                    <a:pt x="210904" y="299306"/>
                  </a:lnTo>
                  <a:lnTo>
                    <a:pt x="228679" y="254805"/>
                  </a:lnTo>
                  <a:lnTo>
                    <a:pt x="234950" y="208280"/>
                  </a:lnTo>
                  <a:lnTo>
                    <a:pt x="229901" y="166440"/>
                  </a:lnTo>
                  <a:lnTo>
                    <a:pt x="215544" y="127408"/>
                  </a:lnTo>
                  <a:lnTo>
                    <a:pt x="193058" y="92037"/>
                  </a:lnTo>
                  <a:lnTo>
                    <a:pt x="163623" y="61182"/>
                  </a:lnTo>
                  <a:lnTo>
                    <a:pt x="128420" y="35696"/>
                  </a:lnTo>
                  <a:lnTo>
                    <a:pt x="88628" y="16434"/>
                  </a:lnTo>
                  <a:lnTo>
                    <a:pt x="45428" y="4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76835" name="object 49"/>
            <p:cNvSpPr/>
            <p:nvPr/>
          </p:nvSpPr>
          <p:spPr>
            <a:xfrm>
              <a:off x="6019800" y="1628809"/>
              <a:ext cx="200025" cy="431834"/>
            </a:xfrm>
            <a:custGeom>
              <a:avLst/>
              <a:gdLst/>
              <a:ahLst/>
              <a:cxnLst>
                <a:cxn ang="0">
                  <a:pos x="3" y="849047"/>
                </a:cxn>
                <a:cxn ang="0">
                  <a:pos x="3" y="816922"/>
                </a:cxn>
                <a:cxn ang="0">
                  <a:pos x="3" y="764674"/>
                </a:cxn>
                <a:cxn ang="0">
                  <a:pos x="5" y="696317"/>
                </a:cxn>
                <a:cxn ang="0">
                  <a:pos x="6" y="615886"/>
                </a:cxn>
                <a:cxn ang="0">
                  <a:pos x="6" y="527391"/>
                </a:cxn>
                <a:cxn ang="0">
                  <a:pos x="6" y="434884"/>
                </a:cxn>
                <a:cxn ang="0">
                  <a:pos x="6" y="351675"/>
                </a:cxn>
                <a:cxn ang="0">
                  <a:pos x="6" y="274067"/>
                </a:cxn>
                <a:cxn ang="0">
                  <a:pos x="5" y="203728"/>
                </a:cxn>
                <a:cxn ang="0">
                  <a:pos x="4" y="142375"/>
                </a:cxn>
                <a:cxn ang="0">
                  <a:pos x="3" y="91689"/>
                </a:cxn>
                <a:cxn ang="0">
                  <a:pos x="3" y="53388"/>
                </a:cxn>
                <a:cxn ang="0">
                  <a:pos x="3" y="29154"/>
                </a:cxn>
                <a:cxn ang="0">
                  <a:pos x="0" y="20714"/>
                </a:cxn>
                <a:cxn ang="0">
                  <a:pos x="0" y="0"/>
                </a:cxn>
                <a:cxn ang="0">
                  <a:pos x="0" y="20714"/>
                </a:cxn>
                <a:cxn ang="0">
                  <a:pos x="0" y="434884"/>
                </a:cxn>
                <a:cxn ang="0">
                  <a:pos x="3" y="849047"/>
                </a:cxn>
              </a:cxnLst>
              <a:pathLst>
                <a:path w="234950" h="427355">
                  <a:moveTo>
                    <a:pt x="55879" y="426974"/>
                  </a:moveTo>
                  <a:lnTo>
                    <a:pt x="104113" y="410822"/>
                  </a:lnTo>
                  <a:lnTo>
                    <a:pt x="147065" y="384546"/>
                  </a:lnTo>
                  <a:lnTo>
                    <a:pt x="183181" y="350170"/>
                  </a:lnTo>
                  <a:lnTo>
                    <a:pt x="210904" y="309720"/>
                  </a:lnTo>
                  <a:lnTo>
                    <a:pt x="228679" y="265219"/>
                  </a:lnTo>
                  <a:lnTo>
                    <a:pt x="234950" y="218694"/>
                  </a:lnTo>
                  <a:lnTo>
                    <a:pt x="229901" y="176854"/>
                  </a:lnTo>
                  <a:lnTo>
                    <a:pt x="215544" y="137822"/>
                  </a:lnTo>
                  <a:lnTo>
                    <a:pt x="193058" y="102451"/>
                  </a:lnTo>
                  <a:lnTo>
                    <a:pt x="163623" y="71596"/>
                  </a:lnTo>
                  <a:lnTo>
                    <a:pt x="128420" y="46110"/>
                  </a:lnTo>
                  <a:lnTo>
                    <a:pt x="88628" y="26848"/>
                  </a:lnTo>
                  <a:lnTo>
                    <a:pt x="45428" y="14665"/>
                  </a:lnTo>
                  <a:lnTo>
                    <a:pt x="0" y="10413"/>
                  </a:lnTo>
                  <a:lnTo>
                    <a:pt x="0" y="0"/>
                  </a:lnTo>
                  <a:lnTo>
                    <a:pt x="0" y="10413"/>
                  </a:lnTo>
                  <a:lnTo>
                    <a:pt x="0" y="218694"/>
                  </a:lnTo>
                  <a:lnTo>
                    <a:pt x="55879" y="426974"/>
                  </a:lnTo>
                  <a:close/>
                </a:path>
              </a:pathLst>
            </a:custGeom>
            <a:noFill/>
            <a:ln w="11113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76836" name="object 50"/>
            <p:cNvSpPr/>
            <p:nvPr/>
          </p:nvSpPr>
          <p:spPr>
            <a:xfrm>
              <a:off x="5838825" y="1628809"/>
              <a:ext cx="246063" cy="452474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38" y="320874"/>
                </a:cxn>
                <a:cxn ang="0">
                  <a:pos x="28" y="1234170"/>
                </a:cxn>
                <a:cxn ang="0">
                  <a:pos x="18" y="2665767"/>
                </a:cxn>
                <a:cxn ang="0">
                  <a:pos x="11" y="4541439"/>
                </a:cxn>
                <a:cxn ang="0">
                  <a:pos x="5" y="6787036"/>
                </a:cxn>
                <a:cxn ang="0">
                  <a:pos x="4" y="9328652"/>
                </a:cxn>
                <a:cxn ang="0">
                  <a:pos x="0" y="12091969"/>
                </a:cxn>
                <a:cxn ang="0">
                  <a:pos x="4" y="14543920"/>
                </a:cxn>
                <a:cxn ang="0">
                  <a:pos x="4" y="16875625"/>
                </a:cxn>
                <a:cxn ang="0">
                  <a:pos x="9" y="19023712"/>
                </a:cxn>
                <a:cxn ang="0">
                  <a:pos x="16" y="20924284"/>
                </a:cxn>
                <a:cxn ang="0">
                  <a:pos x="23" y="22513568"/>
                </a:cxn>
                <a:cxn ang="0">
                  <a:pos x="32" y="23727743"/>
                </a:cxn>
                <a:cxn ang="0">
                  <a:pos x="42" y="24503053"/>
                </a:cxn>
                <a:cxn ang="0">
                  <a:pos x="50" y="24775697"/>
                </a:cxn>
                <a:cxn ang="0">
                  <a:pos x="55" y="24682057"/>
                </a:cxn>
                <a:cxn ang="0">
                  <a:pos x="61" y="24270113"/>
                </a:cxn>
                <a:cxn ang="0">
                  <a:pos x="63" y="24176722"/>
                </a:cxn>
                <a:cxn ang="0">
                  <a:pos x="50" y="12091969"/>
                </a:cxn>
                <a:cxn ang="0">
                  <a:pos x="50" y="0"/>
                </a:cxn>
              </a:cxnLst>
              <a:pathLst>
                <a:path w="279400" h="425450">
                  <a:moveTo>
                    <a:pt x="223520" y="0"/>
                  </a:moveTo>
                  <a:lnTo>
                    <a:pt x="168910" y="5510"/>
                  </a:lnTo>
                  <a:lnTo>
                    <a:pt x="120557" y="21193"/>
                  </a:lnTo>
                  <a:lnTo>
                    <a:pt x="79242" y="45776"/>
                  </a:lnTo>
                  <a:lnTo>
                    <a:pt x="45746" y="77986"/>
                  </a:lnTo>
                  <a:lnTo>
                    <a:pt x="20853" y="116549"/>
                  </a:lnTo>
                  <a:lnTo>
                    <a:pt x="5343" y="160193"/>
                  </a:lnTo>
                  <a:lnTo>
                    <a:pt x="0" y="207645"/>
                  </a:lnTo>
                  <a:lnTo>
                    <a:pt x="4562" y="249747"/>
                  </a:lnTo>
                  <a:lnTo>
                    <a:pt x="17637" y="289790"/>
                  </a:lnTo>
                  <a:lnTo>
                    <a:pt x="38308" y="326677"/>
                  </a:lnTo>
                  <a:lnTo>
                    <a:pt x="65659" y="359314"/>
                  </a:lnTo>
                  <a:lnTo>
                    <a:pt x="98772" y="386605"/>
                  </a:lnTo>
                  <a:lnTo>
                    <a:pt x="136731" y="407455"/>
                  </a:lnTo>
                  <a:lnTo>
                    <a:pt x="178619" y="420768"/>
                  </a:lnTo>
                  <a:lnTo>
                    <a:pt x="223520" y="425450"/>
                  </a:lnTo>
                  <a:lnTo>
                    <a:pt x="238537" y="423842"/>
                  </a:lnTo>
                  <a:lnTo>
                    <a:pt x="264382" y="416770"/>
                  </a:lnTo>
                  <a:lnTo>
                    <a:pt x="279400" y="415163"/>
                  </a:lnTo>
                  <a:lnTo>
                    <a:pt x="223520" y="207645"/>
                  </a:lnTo>
                  <a:lnTo>
                    <a:pt x="223520" y="0"/>
                  </a:lnTo>
                  <a:close/>
                </a:path>
              </a:pathLst>
            </a:custGeom>
            <a:solidFill>
              <a:srgbClr val="0066CC"/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76837" name="object 51"/>
            <p:cNvSpPr/>
            <p:nvPr/>
          </p:nvSpPr>
          <p:spPr>
            <a:xfrm>
              <a:off x="5838825" y="1628809"/>
              <a:ext cx="246063" cy="420721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38" y="2635"/>
                </a:cxn>
                <a:cxn ang="0">
                  <a:pos x="28" y="10137"/>
                </a:cxn>
                <a:cxn ang="0">
                  <a:pos x="18" y="21892"/>
                </a:cxn>
                <a:cxn ang="0">
                  <a:pos x="11" y="37294"/>
                </a:cxn>
                <a:cxn ang="0">
                  <a:pos x="5" y="55736"/>
                </a:cxn>
                <a:cxn ang="0">
                  <a:pos x="4" y="76603"/>
                </a:cxn>
                <a:cxn ang="0">
                  <a:pos x="0" y="99298"/>
                </a:cxn>
                <a:cxn ang="0">
                  <a:pos x="4" y="119430"/>
                </a:cxn>
                <a:cxn ang="0">
                  <a:pos x="4" y="138578"/>
                </a:cxn>
                <a:cxn ang="0">
                  <a:pos x="9" y="156218"/>
                </a:cxn>
                <a:cxn ang="0">
                  <a:pos x="16" y="171824"/>
                </a:cxn>
                <a:cxn ang="0">
                  <a:pos x="23" y="184877"/>
                </a:cxn>
                <a:cxn ang="0">
                  <a:pos x="32" y="194845"/>
                </a:cxn>
                <a:cxn ang="0">
                  <a:pos x="42" y="201211"/>
                </a:cxn>
                <a:cxn ang="0">
                  <a:pos x="50" y="203454"/>
                </a:cxn>
                <a:cxn ang="0">
                  <a:pos x="55" y="202683"/>
                </a:cxn>
                <a:cxn ang="0">
                  <a:pos x="57" y="200991"/>
                </a:cxn>
                <a:cxn ang="0">
                  <a:pos x="61" y="199300"/>
                </a:cxn>
                <a:cxn ang="0">
                  <a:pos x="63" y="198528"/>
                </a:cxn>
                <a:cxn ang="0">
                  <a:pos x="50" y="99298"/>
                </a:cxn>
                <a:cxn ang="0">
                  <a:pos x="50" y="0"/>
                </a:cxn>
              </a:cxnLst>
              <a:pathLst>
                <a:path w="279400" h="425450">
                  <a:moveTo>
                    <a:pt x="223520" y="0"/>
                  </a:moveTo>
                  <a:lnTo>
                    <a:pt x="168910" y="5510"/>
                  </a:lnTo>
                  <a:lnTo>
                    <a:pt x="120557" y="21193"/>
                  </a:lnTo>
                  <a:lnTo>
                    <a:pt x="79242" y="45776"/>
                  </a:lnTo>
                  <a:lnTo>
                    <a:pt x="45746" y="77986"/>
                  </a:lnTo>
                  <a:lnTo>
                    <a:pt x="20853" y="116549"/>
                  </a:lnTo>
                  <a:lnTo>
                    <a:pt x="5343" y="160193"/>
                  </a:lnTo>
                  <a:lnTo>
                    <a:pt x="0" y="207645"/>
                  </a:lnTo>
                  <a:lnTo>
                    <a:pt x="4562" y="249747"/>
                  </a:lnTo>
                  <a:lnTo>
                    <a:pt x="17637" y="289790"/>
                  </a:lnTo>
                  <a:lnTo>
                    <a:pt x="38308" y="326677"/>
                  </a:lnTo>
                  <a:lnTo>
                    <a:pt x="65659" y="359314"/>
                  </a:lnTo>
                  <a:lnTo>
                    <a:pt x="98772" y="386605"/>
                  </a:lnTo>
                  <a:lnTo>
                    <a:pt x="136731" y="407455"/>
                  </a:lnTo>
                  <a:lnTo>
                    <a:pt x="178619" y="420768"/>
                  </a:lnTo>
                  <a:lnTo>
                    <a:pt x="223520" y="425450"/>
                  </a:lnTo>
                  <a:lnTo>
                    <a:pt x="238537" y="423842"/>
                  </a:lnTo>
                  <a:lnTo>
                    <a:pt x="251460" y="420306"/>
                  </a:lnTo>
                  <a:lnTo>
                    <a:pt x="264382" y="416770"/>
                  </a:lnTo>
                  <a:lnTo>
                    <a:pt x="279400" y="415163"/>
                  </a:lnTo>
                  <a:lnTo>
                    <a:pt x="223520" y="207645"/>
                  </a:lnTo>
                  <a:lnTo>
                    <a:pt x="223520" y="0"/>
                  </a:lnTo>
                  <a:close/>
                </a:path>
              </a:pathLst>
            </a:custGeom>
            <a:noFill/>
            <a:ln w="11113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50" name="object 34"/>
            <p:cNvSpPr txBox="1"/>
            <p:nvPr/>
          </p:nvSpPr>
          <p:spPr>
            <a:xfrm>
              <a:off x="3314076" y="2338219"/>
              <a:ext cx="104857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9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54" name="object 34"/>
            <p:cNvSpPr txBox="1"/>
            <p:nvPr/>
          </p:nvSpPr>
          <p:spPr>
            <a:xfrm>
              <a:off x="5003082" y="2988519"/>
              <a:ext cx="206488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10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55" name="object 34"/>
            <p:cNvSpPr txBox="1"/>
            <p:nvPr/>
          </p:nvSpPr>
          <p:spPr>
            <a:xfrm>
              <a:off x="3923861" y="2133794"/>
              <a:ext cx="204874" cy="15613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13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57" name="object 22"/>
            <p:cNvSpPr txBox="1"/>
            <p:nvPr/>
          </p:nvSpPr>
          <p:spPr>
            <a:xfrm>
              <a:off x="6516252" y="3429565"/>
              <a:ext cx="208102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21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58" name="object 22"/>
            <p:cNvSpPr txBox="1"/>
            <p:nvPr/>
          </p:nvSpPr>
          <p:spPr>
            <a:xfrm>
              <a:off x="6740485" y="4427550"/>
              <a:ext cx="208101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10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59" name="object 22"/>
            <p:cNvSpPr txBox="1"/>
            <p:nvPr/>
          </p:nvSpPr>
          <p:spPr>
            <a:xfrm>
              <a:off x="5580603" y="4858937"/>
              <a:ext cx="208102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14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60" name="object 22"/>
            <p:cNvSpPr txBox="1"/>
            <p:nvPr/>
          </p:nvSpPr>
          <p:spPr>
            <a:xfrm>
              <a:off x="8685989" y="3645258"/>
              <a:ext cx="206488" cy="15613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 marR="0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uk-UA" sz="1000" b="1" kern="1200" cap="none" spc="-5" normalizeH="0" baseline="0" noProof="0" dirty="0">
                  <a:solidFill>
                    <a:prstClr val="black"/>
                  </a:solidFill>
                  <a:latin typeface="Arial" panose="020B0604020202020204"/>
                  <a:ea typeface="+mn-ea"/>
                  <a:cs typeface="Arial" panose="020B0604020202020204"/>
                </a:rPr>
                <a:t>5</a:t>
              </a:r>
              <a:endParaRPr kumimoji="0" lang="uk-UA" sz="1000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  <p:sp>
          <p:nvSpPr>
            <p:cNvPr id="76845" name="object 36"/>
            <p:cNvSpPr txBox="1"/>
            <p:nvPr/>
          </p:nvSpPr>
          <p:spPr>
            <a:xfrm>
              <a:off x="5364436" y="5452900"/>
              <a:ext cx="980818" cy="15613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34925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Севастополь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6846" name="object 24"/>
            <p:cNvSpPr txBox="1"/>
            <p:nvPr/>
          </p:nvSpPr>
          <p:spPr>
            <a:xfrm>
              <a:off x="4788529" y="4057330"/>
              <a:ext cx="637208" cy="31227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Миколаїв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marL="12700"/>
              <a:r>
                <a:rPr lang="uk-UA" altLang="x-none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7</a:t>
              </a:r>
              <a:endParaRPr lang="uk-UA" altLang="x-none" sz="1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76847" name="object 14"/>
          <p:cNvSpPr txBox="1"/>
          <p:nvPr/>
        </p:nvSpPr>
        <p:spPr>
          <a:xfrm>
            <a:off x="8197850" y="4105275"/>
            <a:ext cx="34925" cy="1539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marL="12700"/>
            <a:r>
              <a:rPr lang="ru-RU" altLang="ru-RU" sz="1000" dirty="0">
                <a:solidFill>
                  <a:srgbClr val="000000"/>
                </a:solidFill>
                <a:latin typeface="Franklin Gothic Book" pitchFamily="34" charset="0"/>
              </a:rPr>
              <a:t>5</a:t>
            </a:r>
            <a:endParaRPr lang="ru-RU" altLang="ru-RU" sz="1000" dirty="0">
              <a:solidFill>
                <a:srgbClr val="000000"/>
              </a:solidFill>
              <a:latin typeface="Franklin Gothic Book" pitchFamily="34" charset="0"/>
              <a:ea typeface="Arial" panose="020B0604020202020204" pitchFamily="34" charset="0"/>
            </a:endParaRPr>
          </a:p>
        </p:txBody>
      </p:sp>
      <p:sp>
        <p:nvSpPr>
          <p:cNvPr id="37" name="object 31"/>
          <p:cNvSpPr txBox="1"/>
          <p:nvPr/>
        </p:nvSpPr>
        <p:spPr>
          <a:xfrm>
            <a:off x="2597150" y="3503613"/>
            <a:ext cx="103188" cy="1539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1000" b="1" kern="1200" cap="none" spc="-5" normalizeH="0" baseline="0" noProof="0" dirty="0">
                <a:solidFill>
                  <a:prstClr val="black"/>
                </a:solidFill>
                <a:latin typeface="Franklin Gothic Book"/>
                <a:ea typeface="+mn-ea"/>
                <a:cs typeface="Arial" panose="020B0604020202020204"/>
              </a:rPr>
              <a:t>4</a:t>
            </a:r>
            <a:endParaRPr kumimoji="0" sz="1000" kern="1200" cap="none" spc="0" normalizeH="0" baseline="0" noProof="0">
              <a:solidFill>
                <a:prstClr val="black"/>
              </a:solidFill>
              <a:latin typeface="Franklin Gothic Book"/>
              <a:ea typeface="+mn-ea"/>
              <a:cs typeface="Arial" panose="020B0604020202020204"/>
            </a:endParaRPr>
          </a:p>
        </p:txBody>
      </p:sp>
      <p:sp>
        <p:nvSpPr>
          <p:cNvPr id="76849" name="object 32"/>
          <p:cNvSpPr txBox="1"/>
          <p:nvPr/>
        </p:nvSpPr>
        <p:spPr>
          <a:xfrm>
            <a:off x="4500563" y="3141663"/>
            <a:ext cx="609600" cy="1524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marL="57150" algn="ctr"/>
            <a:r>
              <a:rPr lang="zh-CN" altLang="x-none" sz="1000" b="1" err="1">
                <a:solidFill>
                  <a:srgbClr val="000000"/>
                </a:solidFill>
                <a:latin typeface="Arial" panose="020B0604020202020204" pitchFamily="34" charset="0"/>
                <a:cs typeface="黑体" charset="0"/>
              </a:rPr>
              <a:t>Черкаси</a:t>
            </a:r>
            <a:endParaRPr lang="zh-CN" altLang="x-none" sz="1000" b="1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317" name="Прямоугольник 48"/>
          <p:cNvSpPr>
            <a:spLocks noChangeArrowheads="1"/>
          </p:cNvSpPr>
          <p:nvPr/>
        </p:nvSpPr>
        <p:spPr bwMode="auto">
          <a:xfrm>
            <a:off x="1116007" y="116627"/>
            <a:ext cx="7181850" cy="92333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Розподіл </a:t>
            </a:r>
            <a:r>
              <a:rPr kumimoji="0" lang="uk-UA" altLang="ru-RU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НС</a:t>
            </a:r>
            <a:r>
              <a:rPr kumimoji="0" lang="uk-UA" altLang="ru-RU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пов'язаних із </a:t>
            </a:r>
            <a:r>
              <a:rPr kumimoji="0" lang="uk-UA" altLang="ru-RU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НЕБЕЗПЕЧНИМИ ХІМІЧНИМИ РЕЧОВИНАМИ</a:t>
            </a:r>
            <a:r>
              <a:rPr kumimoji="0" lang="uk-UA" altLang="ru-RU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на території  УКРАЇНИ</a:t>
            </a:r>
            <a:endParaRPr kumimoji="0" lang="uk-UA" altLang="ru-RU" sz="1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1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 за даними 2000 - 2019 років )</a:t>
            </a:r>
            <a:endParaRPr kumimoji="0" lang="uk-UA" altLang="ru-RU" sz="1800" b="0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Дуга 50"/>
          <p:cNvSpPr/>
          <p:nvPr/>
        </p:nvSpPr>
        <p:spPr>
          <a:xfrm rot="9598292">
            <a:off x="4618038" y="4941888"/>
            <a:ext cx="3814763" cy="863600"/>
          </a:xfrm>
          <a:prstGeom prst="arc">
            <a:avLst>
              <a:gd name="adj1" fmla="val 12363947"/>
              <a:gd name="adj2" fmla="val 20653532"/>
            </a:avLst>
          </a:prstGeom>
          <a:noFill/>
          <a:ln w="539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107949" y="1244932"/>
            <a:ext cx="8928101" cy="16800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Внаслідок розгерметизації труби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04617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(діаметр 150 мм, робочий тиск 12 </a:t>
            </a:r>
            <a:r>
              <a:rPr kumimoji="0" lang="uk-UA" altLang="ru-RU" sz="2200" b="1" i="0" u="none" strike="noStrike" kern="120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атм</a:t>
            </a: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04617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04617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рідким АМІАКОМ, з послідуючим викидом 300 кг АМІАКУ у повітря.</a:t>
            </a:r>
            <a:endParaRPr kumimoji="0" lang="uk-UA" altLang="ru-RU" sz="22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04617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5"/>
          <p:cNvSpPr>
            <a:spLocks noChangeArrowheads="1"/>
          </p:cNvSpPr>
          <p:nvPr/>
        </p:nvSpPr>
        <p:spPr bwMode="auto">
          <a:xfrm>
            <a:off x="179383" y="2996178"/>
            <a:ext cx="4321175" cy="2809081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2684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4"/>
          <p:cNvSpPr>
            <a:spLocks noChangeArrowheads="1"/>
          </p:cNvSpPr>
          <p:nvPr/>
        </p:nvSpPr>
        <p:spPr bwMode="auto">
          <a:xfrm>
            <a:off x="4662483" y="2996952"/>
            <a:ext cx="4302125" cy="280831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t="-141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179382" y="5848816"/>
            <a:ext cx="8785225" cy="8925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600" b="1" i="0" u="none" strike="noStrike" kern="1200" cap="none" spc="0" normalizeH="0" baseline="0" noProof="0" dirty="0">
                <a:ln>
                  <a:solidFill>
                    <a:srgbClr val="04617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В результаті надзвичайної ситуації</a:t>
            </a:r>
            <a:endParaRPr kumimoji="0" lang="uk-UA" sz="2600" b="1" i="0" u="none" strike="noStrike" kern="1200" cap="none" spc="0" normalizeH="0" baseline="0" noProof="0" dirty="0">
              <a:ln>
                <a:solidFill>
                  <a:srgbClr val="04617B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uk-UA" sz="26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kumimoji="0" lang="uk-UA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uk-UA" sz="2600" b="1" i="0" u="none" strike="noStrike" kern="1200" cap="none" spc="0" normalizeH="0" baseline="0" noProof="0" dirty="0">
                <a:ln>
                  <a:solidFill>
                    <a:srgbClr val="04617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осіб</a:t>
            </a:r>
            <a:r>
              <a:rPr kumimoji="0" lang="uk-UA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uk-UA" sz="26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загинуло</a:t>
            </a:r>
            <a:r>
              <a:rPr kumimoji="0" lang="uk-UA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uk-UA" sz="2600" b="1" i="0" u="none" strike="noStrike" kern="1200" cap="none" spc="0" normalizeH="0" baseline="0" noProof="0" dirty="0">
                <a:ln>
                  <a:solidFill>
                    <a:srgbClr val="04617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та</a:t>
            </a:r>
            <a:r>
              <a:rPr kumimoji="0" lang="uk-UA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uk-UA" sz="26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30 госпіталізовано</a:t>
            </a:r>
            <a:r>
              <a:rPr kumimoji="0" lang="uk-UA" sz="2600" b="1" i="0" u="none" strike="noStrike" kern="1200" cap="none" spc="0" normalizeH="0" baseline="0" noProof="0" dirty="0">
                <a:ln>
                  <a:solidFill>
                    <a:srgbClr val="04617B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kumimoji="0" lang="uk-UA" sz="2600" b="0" i="0" u="none" strike="noStrike" kern="1200" cap="none" spc="0" normalizeH="0" baseline="0" noProof="0" dirty="0">
              <a:ln>
                <a:solidFill>
                  <a:srgbClr val="04617B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259628" y="68168"/>
            <a:ext cx="6840762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НС регіонального рівня</a:t>
            </a:r>
            <a:endParaRPr kumimoji="0" lang="uk-UA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ПАТ КОНЦЕРН «СТИРОЛ»</a:t>
            </a:r>
            <a:endParaRPr kumimoji="0" lang="uk-UA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м. ГОРЛІВКА, Донецької області</a:t>
            </a:r>
            <a:r>
              <a:rPr kumimoji="0" lang="uk-UA" altLang="ru-RU" sz="24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uk-UA" altLang="ru-RU" sz="2400" b="0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NS emblem 2016.svg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6010" y="181088"/>
            <a:ext cx="72009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3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НОРМАТИВНО - ПРАВОВА БАЗА</a:t>
            </a:r>
            <a:endParaRPr kumimoji="0" lang="uk-UA" sz="3000" b="1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30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З ПИТАНЬ ЦЗ</a:t>
            </a:r>
            <a:endParaRPr kumimoji="0" lang="uk-UA" sz="3000" b="1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" name="Изображение 1" descr="IMG_256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60350" y="1297940"/>
            <a:ext cx="8699500" cy="53492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1" name="Прямоугольник 9"/>
          <p:cNvSpPr>
            <a:spLocks noChangeArrowheads="1"/>
          </p:cNvSpPr>
          <p:nvPr/>
        </p:nvSpPr>
        <p:spPr bwMode="auto">
          <a:xfrm>
            <a:off x="107950" y="1111384"/>
            <a:ext cx="8911763" cy="26776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ПОЖЕЖОВИБУХОНЕБЕЗПЕЧНИЙ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ОБ’ЄКТ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kumimoji="0" lang="uk-UA" altLang="ru-RU" sz="28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об’єкт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,  на  якому 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виготовляють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зберігають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чи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транспортують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легкозаймисті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 та  </a:t>
            </a:r>
            <a:r>
              <a:rPr kumimoji="0" lang="uk-UA" altLang="ru-RU" sz="2800" b="1" i="0" u="none" strike="noStrike" kern="0" cap="none" spc="0" normalizeH="0" baseline="0" noProof="0" dirty="0" err="1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пожежовибухонебезпечні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речовини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,  які  становлять  потенційну  загрозу виникнення техногенної надзвичайної ситуації.</a:t>
            </a:r>
            <a:endParaRPr kumimoji="0" lang="uk-UA" altLang="ru-RU" sz="28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8852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4149725"/>
            <a:ext cx="4154488" cy="259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853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0" y="4149725"/>
            <a:ext cx="4635500" cy="2592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3669435"/>
            <a:ext cx="8784970" cy="31482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До </a:t>
            </a:r>
            <a:r>
              <a:rPr kumimoji="0" lang="uk-UA" altLang="ru-RU" sz="2200" b="1" i="0" u="none" strike="noStrike" kern="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пожежовибухонебезпечних</a:t>
            </a:r>
            <a:r>
              <a:rPr kumimoji="0" lang="uk-UA" altLang="ru-RU" sz="22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відносяться об’єкти: нафтової, газової, хімічної, металургійної, лісової, деревообробної, текстильної, </a:t>
            </a:r>
            <a:r>
              <a:rPr kumimoji="0" lang="uk-UA" altLang="ru-RU" sz="2200" b="1" i="0" u="none" strike="noStrike" kern="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хлібопродуктової</a:t>
            </a:r>
            <a:r>
              <a:rPr kumimoji="0" lang="uk-UA" altLang="ru-RU" sz="22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промисловості  та  ін.</a:t>
            </a:r>
            <a:endParaRPr kumimoji="0" lang="uk-UA" altLang="ru-RU" sz="22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В Україні є понад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1500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великих </a:t>
            </a:r>
            <a:r>
              <a:rPr kumimoji="0" lang="uk-UA" sz="22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вибухо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 та пожежонебезпечних об'єктів, на яких знаходиться понад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13 600 000 тон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твердих і рідких </a:t>
            </a:r>
            <a:r>
              <a:rPr kumimoji="0" lang="uk-UA" sz="22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вибухо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 та пожежонебезпечних речовин.</a:t>
            </a:r>
            <a:endParaRPr kumimoji="0" lang="uk-UA" sz="22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1116007" y="115882"/>
            <a:ext cx="7200901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</a:t>
            </a:r>
            <a:endParaRPr kumimoji="0" lang="uk-UA" altLang="ru-RU" sz="26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 ПІДВИЩЕНОЇ НЕБЕЗПЕКИ</a:t>
            </a:r>
            <a:endParaRPr kumimoji="0" lang="ru-RU" altLang="ru-RU" sz="26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107504" y="1196752"/>
            <a:ext cx="8785225" cy="14465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	Особливо </a:t>
            </a:r>
            <a:r>
              <a:rPr kumimoji="0" lang="uk-UA" alt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небезпечні аварії з вибухами і пожежами </a:t>
            </a:r>
            <a:r>
              <a:rPr kumimoji="0" lang="en-US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на </a:t>
            </a:r>
            <a:r>
              <a:rPr kumimoji="0" lang="uk-UA" alt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об'єктах нафто- і газодобувної, нафтопереробної промисловості, а також на об'єктах, де </a:t>
            </a:r>
            <a:r>
              <a:rPr kumimoji="0" lang="uk-UA" altLang="ru-RU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є умови утворення газоповітряної суміші</a:t>
            </a:r>
            <a:r>
              <a:rPr kumimoji="0" lang="uk-UA" alt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uk-UA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107503" y="2636906"/>
            <a:ext cx="8928546" cy="41242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Для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попередження вибухів повітряних сумішей, які утворюються на підприємствах внаслідок насичення парами нафтопродуктів, природним газом, органічним пилом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 ін.,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першу чергу потрібно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усунути джерело спалахування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займання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 </a:t>
            </a:r>
            <a:r>
              <a:rPr kumimoji="0" lang="uk-UA" sz="2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провести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відповідні </a:t>
            </a:r>
            <a:r>
              <a:rPr kumimoji="0" lang="uk-UA" sz="2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захисні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заходи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uk-U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проектування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 </a:t>
            </a:r>
            <a:r>
              <a:rPr kumimoji="0" lang="uk-UA" sz="18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будівництво міцних конструкцій огородження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uk-UA" sz="1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стін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),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які витримують натиск максимального тиску вибухової хвилі при аварії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  <a:endParaRPr kumimoji="0" lang="uk-UA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створення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 вибухонебезпечних зонах </a:t>
            </a:r>
            <a:r>
              <a:rPr kumimoji="0" lang="uk-UA" sz="18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інертного середовища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в якому вміст кисню був би менше того, який потрібно для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горіння;</a:t>
            </a:r>
            <a:endParaRPr kumimoji="0" lang="uk-UA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ізоляція </a:t>
            </a:r>
            <a:r>
              <a:rPr kumimoji="0" lang="uk-UA" sz="18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вибухонебезпечної зони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міцними стінами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  <a:endParaRPr kumimoji="0" lang="uk-UA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розміщення </a:t>
            </a:r>
            <a:r>
              <a:rPr kumimoji="0" lang="uk-UA" sz="18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вибухонебезпечних виробництв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таких місцях, де у випадку вибуху </a:t>
            </a:r>
            <a:r>
              <a:rPr kumimoji="0" lang="uk-UA" sz="18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буде шкоди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навколишньому природному середовищу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</a:t>
            </a:r>
            <a:endParaRPr kumimoji="0" lang="uk-UA" sz="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встановлення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спеціальних </a:t>
            </a:r>
            <a:r>
              <a:rPr kumimoji="0" lang="uk-UA" sz="1800" b="1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запобіжних пристроїв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uk-UA" sz="1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клапанів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для скидання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тиску, придушення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вибуху.</a:t>
            </a:r>
            <a:endParaRPr kumimoji="0" lang="uk-UA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116007" y="188634"/>
            <a:ext cx="7200901" cy="831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ПОЖЕЖОВИБУХОНЕБЕЗПЕЧНИЙ ОБ’ЄКТ</a:t>
            </a:r>
            <a:endParaRPr kumimoji="0" lang="ru-RU" altLang="ru-RU" sz="24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80897" name="Picture 8" descr="Противопожарный щи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4438" y="981075"/>
            <a:ext cx="7000875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107950" y="874256"/>
            <a:ext cx="8928100" cy="60426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Tx/>
              <a:buFontTx/>
              <a:buNone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Протипожежні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заходи на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суб'єктах господарювання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включають: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забезпечення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місць  розміщення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людей,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техніки,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майна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 складів  і різноманітних  споруд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засобами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пожежогасіння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очищення  території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від  легкозаймистих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будівель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заборів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 сухої  трави  та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ін.;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улаштування  протипожежних  розривів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між  будівлями  і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спорудами;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будівництво  і  обладнання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протипожежному  відношенні  захисних  споруд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улаштування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зручних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під'їздів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до  міст  розміщення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техніки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майна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 складів  та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ін.;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будівництво  укриття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для  ємностей  з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ПММ;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завчасне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створення запасів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води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піску інших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речовин гасіння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вогню;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розробку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загальних і спеціальних інструкцій з правил пожежної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безпеки  на  конкретному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об'єкті;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навчання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виробничого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персоналу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об'єкту  засобам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попередження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заходам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і  навикам  локалізації  і  гасіння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пожеж;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систематичні  перевірки  </a:t>
            </a:r>
            <a:r>
              <a:rPr kumimoji="0" lang="uk-UA" altLang="ru-RU" sz="1900" b="1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стану  протипожежної  охорони  </a:t>
            </a:r>
            <a:r>
              <a:rPr kumimoji="0" lang="uk-UA" altLang="ru-RU" sz="19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об'єкта.</a:t>
            </a:r>
            <a:endParaRPr kumimoji="0" lang="uk-UA" altLang="ru-RU" sz="19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116007" y="188634"/>
            <a:ext cx="7200901" cy="831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ПОЖЕЖОВИБУХОНЕБЕЗПЕЧНИЙ ОБ’ЄКТ</a:t>
            </a:r>
            <a:endParaRPr kumimoji="0" lang="ru-RU" altLang="ru-RU" sz="24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81921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4365625"/>
            <a:ext cx="4233862" cy="237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22" name="Рисунок 2"/>
          <p:cNvPicPr>
            <a:picLocks noChangeAspect="1"/>
          </p:cNvPicPr>
          <p:nvPr/>
        </p:nvPicPr>
        <p:blipFill>
          <a:blip r:embed="rId2"/>
          <a:srcRect t="8333"/>
          <a:stretch>
            <a:fillRect/>
          </a:stretch>
        </p:blipFill>
        <p:spPr>
          <a:xfrm>
            <a:off x="4491038" y="4365625"/>
            <a:ext cx="4618037" cy="237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1" name="Прямоугольник 9"/>
          <p:cNvSpPr>
            <a:spLocks noChangeArrowheads="1"/>
          </p:cNvSpPr>
          <p:nvPr/>
        </p:nvSpPr>
        <p:spPr bwMode="auto">
          <a:xfrm>
            <a:off x="107950" y="1181650"/>
            <a:ext cx="8911763" cy="244682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ГІДРОДИНАМІЧНИЙ НЕБЕЗПЕЧНИЙ ОБ'ЄКТ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(ГДНО)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uk-UA" altLang="ru-RU" sz="2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endParaRPr kumimoji="0" lang="uk-UA" altLang="ru-RU" sz="28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це  </a:t>
            </a:r>
            <a:r>
              <a:rPr kumimoji="0" lang="uk-UA" altLang="ru-RU" sz="25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штучне</a:t>
            </a:r>
            <a:r>
              <a:rPr kumimoji="0" lang="uk-UA" altLang="ru-RU" sz="25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або  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природне  </a:t>
            </a:r>
            <a:r>
              <a:rPr kumimoji="0" lang="uk-UA" altLang="ru-RU" sz="25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утворення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kumimoji="0" lang="uk-UA" altLang="ru-RU" sz="25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що вирізняється </a:t>
            </a:r>
            <a:r>
              <a:rPr kumimoji="0" lang="uk-UA" altLang="ru-RU" sz="25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різкою зміною рівня води </a:t>
            </a:r>
            <a:r>
              <a:rPr kumimoji="0" lang="uk-UA" altLang="ru-RU" sz="25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у руслі 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річки.</a:t>
            </a:r>
            <a:endParaRPr kumimoji="0" lang="uk-UA" altLang="ru-RU" sz="25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uk-UA" altLang="ru-RU" sz="2300" b="1" i="0" u="none" strike="noStrike" kern="0" cap="none" spc="0" normalizeH="0" baseline="0" noProof="0" dirty="0" smtClean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kumimoji="0" lang="uk-UA" altLang="ru-RU" sz="23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таких </a:t>
            </a:r>
            <a:r>
              <a:rPr kumimoji="0" lang="uk-UA" altLang="ru-RU" sz="2300" b="1" i="0" u="none" strike="noStrike" kern="0" cap="none" spc="0" normalizeH="0" baseline="0" noProof="0" dirty="0" smtClean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відносяться: </a:t>
            </a:r>
            <a:r>
              <a:rPr kumimoji="0" lang="uk-UA" altLang="ru-RU" sz="23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гідротехнічні споруди напірного </a:t>
            </a:r>
            <a:r>
              <a:rPr kumimoji="0" lang="uk-UA" altLang="ru-RU" sz="2300" b="1" i="0" u="none" strike="noStrike" kern="0" cap="none" spc="0" normalizeH="0" baseline="0" noProof="0" dirty="0" smtClean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типу  і  </a:t>
            </a:r>
            <a:r>
              <a:rPr kumimoji="0" lang="uk-UA" altLang="ru-RU" sz="2300" b="1" i="0" u="none" strike="noStrike" kern="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природні </a:t>
            </a:r>
            <a:r>
              <a:rPr kumimoji="0" lang="uk-UA" altLang="ru-RU" sz="2300" b="1" i="0" u="none" strike="noStrike" kern="0" cap="none" spc="0" normalizeH="0" baseline="0" noProof="0" dirty="0" smtClean="0">
                <a:ln>
                  <a:solidFill>
                    <a:srgbClr val="5532D6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дамби.</a:t>
            </a:r>
            <a:endParaRPr kumimoji="0" lang="uk-UA" altLang="ru-RU" sz="2300" b="1" i="0" u="none" strike="noStrike" kern="0" cap="none" spc="0" normalizeH="0" baseline="0" noProof="0" dirty="0" smtClean="0">
              <a:ln>
                <a:solidFill>
                  <a:srgbClr val="5532D6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107948" y="3573016"/>
            <a:ext cx="8911763" cy="76943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	На ріках України споруджено біля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200 гребель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endParaRPr kumimoji="0" lang="uk-UA" altLang="ru-RU" sz="22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великих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ГЕС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водосховищ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uk-UA" altLang="ru-RU" sz="22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6381327"/>
            <a:ext cx="2446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«Київська ГЕС»</a:t>
            </a:r>
            <a:endParaRPr kumimoji="0" lang="uk-UA" sz="2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8200" y="4365104"/>
            <a:ext cx="4084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«Київська станція аерації»</a:t>
            </a:r>
            <a:endParaRPr kumimoji="0" lang="uk-UA" sz="2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116007" y="115882"/>
            <a:ext cx="7200901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</a:t>
            </a:r>
            <a:endParaRPr kumimoji="0" lang="uk-UA" altLang="ru-RU" sz="26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ОБ’ЄКТІВ ПІДВИЩЕНОЇ НЕБЕЗПЕКИ</a:t>
            </a:r>
            <a:endParaRPr kumimoji="0" lang="ru-RU" altLang="ru-RU" sz="2600" b="0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82945" name="Рисунок 1"/>
          <p:cNvPicPr>
            <a:picLocks noChangeAspect="1"/>
          </p:cNvPicPr>
          <p:nvPr/>
        </p:nvPicPr>
        <p:blipFill>
          <a:blip r:embed="rId1"/>
          <a:srcRect l="5247" t="11092" r="5247" b="11092"/>
          <a:stretch>
            <a:fillRect/>
          </a:stretch>
        </p:blipFill>
        <p:spPr>
          <a:xfrm>
            <a:off x="107950" y="2781300"/>
            <a:ext cx="8928100" cy="392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6" name="Прямоугольник 9"/>
          <p:cNvSpPr>
            <a:spLocks noChangeArrowheads="1"/>
          </p:cNvSpPr>
          <p:nvPr/>
        </p:nvSpPr>
        <p:spPr bwMode="auto">
          <a:xfrm>
            <a:off x="107950" y="1124743"/>
            <a:ext cx="8928100" cy="54784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Гідродинамічні об'єкти являють собою потенційну небезпеку, особливо при руйнуванні гребель великих ГЕС внаслідок дії природних сил, чи техногенних аварій, що може викликати катастрофічне затоплення великих територій, загибель людей і знищення матеріальних цінностей.</a:t>
            </a:r>
            <a:endParaRPr kumimoji="0" lang="uk-UA" alt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Безпека гребель та інших ГДНО залежить від трьох складових: 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по-перше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 сам проект, його адекватність навколишньому середовищу, тобто ступінь урахування  природних і антропогенних факторів, які впливають на вибір матеріалів, конструкцій і технічних рішень; 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по-друге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якість будівництва; 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по-третє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управління і експлуатація, які передбачають проведення постійного контролю за станом ГДНО.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uk-UA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Безпека </a:t>
            </a:r>
            <a:r>
              <a:rPr kumimoji="0" lang="uk-UA" alt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ГДНО стає особливо актуальною під час воєнних дій, соціальних і національних конфліктів, коли населення нижніх б'єфів гідровузлів може стати заручниками екстремістів.</a:t>
            </a:r>
            <a:endParaRPr kumimoji="0" lang="uk-UA" alt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06" name="Прямоугольник 6"/>
          <p:cNvSpPr>
            <a:spLocks noChangeArrowheads="1"/>
          </p:cNvSpPr>
          <p:nvPr/>
        </p:nvSpPr>
        <p:spPr bwMode="auto">
          <a:xfrm>
            <a:off x="1116007" y="188634"/>
            <a:ext cx="7200901" cy="831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ГІДРОДИНАМІЧНИЙ НЕБЕЗПЕЧНИЙ ОБ'ЄКТ (ГДНО)</a:t>
            </a:r>
            <a:endParaRPr kumimoji="0" lang="ru-RU" altLang="ru-RU" sz="24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8914" name="Прямоугольник 7"/>
          <p:cNvSpPr>
            <a:spLocks noChangeArrowheads="1"/>
          </p:cNvSpPr>
          <p:nvPr/>
        </p:nvSpPr>
        <p:spPr bwMode="auto">
          <a:xfrm>
            <a:off x="1116007" y="190962"/>
            <a:ext cx="7200901" cy="8617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9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 ПІДВИЩЕНОЇ НЕБЕЗПЕКИ</a:t>
            </a:r>
            <a:endParaRPr kumimoji="0" lang="uk-UA" altLang="ru-RU" sz="29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3200" b="1" i="0" u="none" strike="noStrike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м. Києва</a:t>
            </a:r>
            <a:endParaRPr kumimoji="0" lang="uk-UA" altLang="ru-RU" sz="29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1412875"/>
            <a:ext cx="8928100" cy="534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644008" y="3068960"/>
            <a:ext cx="4248597" cy="1200329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rgbClr val="0070C0"/>
            </a:solidFill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4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У м. Києві </a:t>
            </a:r>
            <a:r>
              <a:rPr kumimoji="0" lang="uk-UA" sz="240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2020</a:t>
            </a:r>
            <a:r>
              <a:rPr kumimoji="0" lang="uk-UA" sz="24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4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рік:</a:t>
            </a:r>
            <a:endParaRPr kumimoji="0" lang="uk-UA" sz="24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4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налічується</a:t>
            </a:r>
            <a:r>
              <a:rPr kumimoji="0" lang="uk-UA" sz="24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400" b="1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520</a:t>
            </a:r>
            <a:r>
              <a:rPr kumimoji="0" lang="uk-UA" sz="24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4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потенційно небезпечних  об'єктів.</a:t>
            </a:r>
            <a:endParaRPr kumimoji="0" lang="uk-UA" sz="24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004047" y="4365104"/>
            <a:ext cx="3888432" cy="1107996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rgbClr val="0070C0"/>
            </a:solidFill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2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У м. Києві </a:t>
            </a:r>
            <a:r>
              <a:rPr kumimoji="0" lang="uk-UA" sz="220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2019</a:t>
            </a:r>
            <a:r>
              <a:rPr kumimoji="0" lang="uk-UA" sz="22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2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рік:</a:t>
            </a:r>
            <a:endParaRPr kumimoji="0" lang="uk-UA" sz="22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2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налічується</a:t>
            </a:r>
            <a:r>
              <a:rPr kumimoji="0" lang="uk-UA" sz="22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200" b="1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508</a:t>
            </a:r>
            <a:r>
              <a:rPr kumimoji="0" lang="uk-UA" sz="22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2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потенційно небезпечних  об'єктів.</a:t>
            </a:r>
            <a:endParaRPr kumimoji="0" lang="uk-UA" sz="22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364087" y="5589240"/>
            <a:ext cx="3528517" cy="10156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rgbClr val="0070C0"/>
            </a:solidFill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0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У м. Києві </a:t>
            </a:r>
            <a:r>
              <a:rPr kumimoji="0" lang="uk-UA" sz="200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2018</a:t>
            </a:r>
            <a:r>
              <a:rPr kumimoji="0" lang="uk-UA" sz="20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0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рік:</a:t>
            </a:r>
            <a:endParaRPr kumimoji="0" lang="uk-UA" sz="20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0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налічується </a:t>
            </a:r>
            <a:r>
              <a:rPr kumimoji="0" lang="uk-UA" sz="2000" b="1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489</a:t>
            </a:r>
            <a:r>
              <a:rPr kumimoji="0" lang="uk-UA" sz="20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0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потенційно небезпечних  об'єктів.</a:t>
            </a:r>
            <a:endParaRPr kumimoji="0" lang="uk-UA" sz="20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07950" y="1412776"/>
            <a:ext cx="8928100" cy="1568450"/>
          </a:xfrm>
          <a:prstGeom prst="rect">
            <a:avLst/>
          </a:prstGeom>
          <a:solidFill>
            <a:schemeClr val="accent1">
              <a:alpha val="6000"/>
            </a:schemeClr>
          </a:solidFill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R="0" algn="ctr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400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Протокол постійної комісії</a:t>
            </a:r>
            <a:r>
              <a:rPr kumimoji="0" lang="uk-UA" sz="2400" b="1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техногенно-екологічної безпеки та надзвичайних ситуацій КМДА </a:t>
            </a:r>
            <a:r>
              <a:rPr kumimoji="0" lang="uk-UA" sz="2400" b="1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від 01.11.2021 № 69</a:t>
            </a:r>
            <a:endParaRPr kumimoji="0" lang="uk-UA" sz="2400" b="1" kern="0" cap="none" spc="10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algn="ctr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400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r>
              <a:rPr kumimoji="0" lang="uk-UA" sz="2400" b="1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« Перелік ПНО, ОПН м. Києва на 202</a:t>
            </a:r>
            <a:r>
              <a:rPr kumimoji="0" lang="ru-RU" altLang="uk-UA" sz="2400" b="1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2 </a:t>
            </a:r>
            <a:r>
              <a:rPr kumimoji="0" lang="uk-UA" sz="2400" b="1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рік »</a:t>
            </a:r>
            <a:endParaRPr kumimoji="0" lang="uk-UA" sz="2400" b="1" kern="0" cap="none" spc="10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35940" y="5441950"/>
            <a:ext cx="3655695" cy="1106805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rgbClr val="0070C0"/>
            </a:solidFill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2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У м. Києві </a:t>
            </a:r>
            <a:r>
              <a:rPr kumimoji="0" lang="uk-UA" sz="220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2021</a:t>
            </a:r>
            <a:r>
              <a:rPr kumimoji="0" lang="uk-UA" sz="22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2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рік:</a:t>
            </a:r>
            <a:endParaRPr kumimoji="0" lang="uk-UA" sz="22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2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налічується</a:t>
            </a:r>
            <a:r>
              <a:rPr kumimoji="0" lang="uk-UA" sz="22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200" b="1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625</a:t>
            </a:r>
            <a:r>
              <a:rPr kumimoji="0" lang="uk-UA" sz="22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2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об’єктів підвищеної небезпеки.</a:t>
            </a:r>
            <a:endParaRPr kumimoji="0" lang="uk-UA" sz="22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251768" y="3678922"/>
            <a:ext cx="4248597" cy="1383665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rgbClr val="0070C0"/>
            </a:solidFill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8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У м. Києві </a:t>
            </a:r>
            <a:r>
              <a:rPr kumimoji="0" lang="uk-UA" sz="280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202</a:t>
            </a:r>
            <a:r>
              <a:rPr kumimoji="0" lang="ru-RU" altLang="uk-UA" sz="280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uk-UA" sz="28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8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рік:</a:t>
            </a:r>
            <a:endParaRPr kumimoji="0" lang="uk-UA" sz="28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uk-UA" sz="28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налічується</a:t>
            </a:r>
            <a:r>
              <a:rPr kumimoji="0" lang="uk-UA" sz="28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uk-UA" sz="2800" b="1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5</a:t>
            </a:r>
            <a:r>
              <a:rPr kumimoji="0" lang="uk-UA" sz="2800" b="1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25</a:t>
            </a:r>
            <a:r>
              <a:rPr kumimoji="0" lang="uk-UA" sz="2800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800" kern="1200" cap="none" spc="0" normalizeH="0" baseline="0" noProof="0" dirty="0">
                <a:ln>
                  <a:solidFill>
                    <a:srgbClr val="FFFFAF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об’єктів підвищеної небезпеки.</a:t>
            </a:r>
            <a:endParaRPr kumimoji="0" lang="uk-UA" sz="2800" kern="1200" cap="none" spc="0" normalizeH="0" baseline="0" noProof="0" dirty="0">
              <a:ln>
                <a:solidFill>
                  <a:srgbClr val="FFFFA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4993" name="Рисунок 1"/>
          <p:cNvPicPr>
            <a:picLocks noChangeAspect="1"/>
          </p:cNvPicPr>
          <p:nvPr/>
        </p:nvPicPr>
        <p:blipFill>
          <a:blip r:embed="rId1"/>
          <a:srcRect t="14482" b="13347"/>
          <a:stretch>
            <a:fillRect/>
          </a:stretch>
        </p:blipFill>
        <p:spPr>
          <a:xfrm>
            <a:off x="0" y="84138"/>
            <a:ext cx="9144000" cy="6719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2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87622" y="88176"/>
            <a:ext cx="7056780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ПІДПРИЄМСТВА КИЄВА</a:t>
            </a:r>
            <a:endParaRPr kumimoji="0" lang="uk-UA" sz="2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які впливають на довкілля</a:t>
            </a:r>
            <a:endParaRPr kumimoji="0" lang="uk-UA" sz="2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19" name="Рисунок 1"/>
          <p:cNvPicPr>
            <a:picLocks noChangeAspect="1"/>
          </p:cNvPicPr>
          <p:nvPr/>
        </p:nvPicPr>
        <p:blipFill>
          <a:blip r:embed="rId4"/>
          <a:srcRect l="1830"/>
          <a:stretch>
            <a:fillRect/>
          </a:stretch>
        </p:blipFill>
        <p:spPr>
          <a:xfrm>
            <a:off x="36513" y="1341438"/>
            <a:ext cx="9072562" cy="5459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59457" y="1910298"/>
            <a:ext cx="1368302" cy="43858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25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ТЕЦ-6</a:t>
            </a:r>
            <a:endParaRPr kumimoji="0" lang="uk-UA" sz="125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000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вул. Пухівська, 1А</a:t>
            </a:r>
            <a:endParaRPr kumimoji="0" lang="uk-UA" sz="100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79" y="2967335"/>
            <a:ext cx="1800200" cy="46166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25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Завод «Радикал»</a:t>
            </a:r>
            <a:r>
              <a:rPr kumimoji="0" lang="uk-UA" sz="1400" kern="1200" cap="none" spc="0" normalizeH="0" baseline="0" noProof="0" dirty="0">
                <a:solidFill>
                  <a:srgbClr val="202122"/>
                </a:solidFill>
                <a:latin typeface="Arial Black" panose="020B0A04020102020204" pitchFamily="34" charset="0"/>
                <a:ea typeface="+mn-ea"/>
                <a:cs typeface="+mn-cs"/>
              </a:rPr>
              <a:t>  </a:t>
            </a:r>
            <a:r>
              <a:rPr kumimoji="0" lang="uk-UA" sz="1000" b="1" kern="1200" cap="none" spc="0" normalizeH="0" baseline="0" noProof="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вул. </a:t>
            </a:r>
            <a:r>
              <a:rPr kumimoji="0" lang="uk-UA" sz="1000" b="1" kern="1200" cap="none" spc="0" normalizeH="0" baseline="0" noProof="0" dirty="0" err="1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Красноткацька</a:t>
            </a:r>
            <a:r>
              <a:rPr kumimoji="0" lang="uk-UA" sz="1000" b="1" kern="1200" cap="none" spc="0" normalizeH="0" baseline="0" noProof="0" dirty="0">
                <a:solidFill>
                  <a:srgbClr val="202122"/>
                </a:solidFill>
                <a:latin typeface="Arial" panose="020B0604020202020204" pitchFamily="34" charset="0"/>
                <a:ea typeface="+mn-ea"/>
                <a:cs typeface="+mn-cs"/>
              </a:rPr>
              <a:t>, 61</a:t>
            </a:r>
            <a:endParaRPr kumimoji="0" lang="uk-UA" sz="100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4525" y="3573016"/>
            <a:ext cx="1368425" cy="63094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250" b="1" kern="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Бортницька</a:t>
            </a:r>
            <a:r>
              <a:rPr kumimoji="0" lang="uk-UA" sz="1250" b="1" kern="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 станція аерації </a:t>
            </a:r>
            <a:r>
              <a:rPr kumimoji="0" lang="uk-UA" sz="1000" b="1" kern="1200" cap="none" spc="0" normalizeH="0" baseline="0" noProof="0" dirty="0">
                <a:solidFill>
                  <a:srgbClr val="202124"/>
                </a:solidFill>
                <a:latin typeface="Arial" panose="020B0604020202020204" pitchFamily="34" charset="0"/>
                <a:ea typeface="+mn-ea"/>
                <a:cs typeface="+mn-cs"/>
              </a:rPr>
              <a:t>вул. Колекторна</a:t>
            </a:r>
            <a:endParaRPr kumimoji="0" lang="uk-UA" sz="1000" b="1" kern="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375" y="3892986"/>
            <a:ext cx="1440674" cy="43858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25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ТЕЦ-5</a:t>
            </a:r>
            <a:endParaRPr kumimoji="0" lang="uk-UA" sz="125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000" b="1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+mn-cs"/>
              </a:rPr>
              <a:t>вул. Промислова, 4</a:t>
            </a:r>
            <a:endParaRPr kumimoji="0" lang="uk-UA" sz="100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4526247"/>
            <a:ext cx="2160240" cy="630944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25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Сміттєспалювальний завод «Енергія»</a:t>
            </a:r>
            <a:endParaRPr kumimoji="0" lang="uk-UA" sz="125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000" b="1" kern="1200" cap="none" spc="0" normalizeH="0" baseline="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вул. Колекторна, 44</a:t>
            </a:r>
            <a:endParaRPr kumimoji="0" lang="uk-UA" sz="100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3" name="TextBox 5"/>
          <p:cNvSpPr txBox="1">
            <a:spLocks noChangeArrowheads="1"/>
          </p:cNvSpPr>
          <p:nvPr/>
        </p:nvSpPr>
        <p:spPr bwMode="auto">
          <a:xfrm>
            <a:off x="6228184" y="1334385"/>
            <a:ext cx="2854924" cy="1014495"/>
          </a:xfrm>
          <a:prstGeom prst="rect">
            <a:avLst/>
          </a:prstGeom>
          <a:solidFill>
            <a:srgbClr val="FFFF00">
              <a:alpha val="47842"/>
            </a:srgbClr>
          </a:solidFill>
          <a:ln w="9525">
            <a:noFill/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Відпрацьовані гази мазуту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вкрай негативно впливають на дихальну систему людини і її імунітет. Також поруч з ТЕЦ знаходяться торфовища, що горять час від часу.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4" name="TextBox 16"/>
          <p:cNvSpPr txBox="1">
            <a:spLocks noChangeArrowheads="1"/>
          </p:cNvSpPr>
          <p:nvPr/>
        </p:nvSpPr>
        <p:spPr bwMode="auto">
          <a:xfrm>
            <a:off x="4788024" y="5661248"/>
            <a:ext cx="3888426" cy="553993"/>
          </a:xfrm>
          <a:prstGeom prst="rect">
            <a:avLst/>
          </a:prstGeom>
          <a:solidFill>
            <a:srgbClr val="FFFF00">
              <a:alpha val="4784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станції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ТЕЦ-5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відпрацьовані гази </a:t>
            </a:r>
            <a:r>
              <a:rPr kumimoji="0" lang="uk-UA" altLang="uk-UA" sz="1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мазуту </a:t>
            </a:r>
            <a:r>
              <a:rPr kumimoji="0" lang="uk-UA" alt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вкрай негативно впливають на дихальну систему людини і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її імунітет.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5" name="TextBox 17"/>
          <p:cNvSpPr txBox="1">
            <a:spLocks noChangeArrowheads="1"/>
          </p:cNvSpPr>
          <p:nvPr/>
        </p:nvSpPr>
        <p:spPr bwMode="auto">
          <a:xfrm>
            <a:off x="5148256" y="5157191"/>
            <a:ext cx="2736111" cy="400110"/>
          </a:xfrm>
          <a:prstGeom prst="rect">
            <a:avLst/>
          </a:prstGeom>
          <a:solidFill>
            <a:srgbClr val="FFFF00">
              <a:alpha val="4784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Щорічно він викидає 700 тон шкідливих речовин у повітря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6" name="TextBox 18"/>
          <p:cNvSpPr txBox="1">
            <a:spLocks noChangeArrowheads="1"/>
          </p:cNvSpPr>
          <p:nvPr/>
        </p:nvSpPr>
        <p:spPr bwMode="auto">
          <a:xfrm>
            <a:off x="7020272" y="3573457"/>
            <a:ext cx="2088803" cy="1476375"/>
          </a:xfrm>
          <a:prstGeom prst="rect">
            <a:avLst/>
          </a:prstGeom>
          <a:solidFill>
            <a:srgbClr val="FFFF00">
              <a:alpha val="4784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Ситуація критична, станція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розрахована на очистку 3 млн. </a:t>
            </a:r>
            <a:r>
              <a:rPr kumimoji="0" lang="uk-UA" altLang="uk-UA" sz="9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</a:t>
            </a:r>
            <a:r>
              <a:rPr kumimoji="0" lang="uk-UA" altLang="uk-UA" sz="900" b="1" i="0" u="none" strike="noStrike" kern="1200" cap="none" spc="0" normalizeH="0" baseline="3000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endParaRPr kumimoji="0" lang="uk-UA" altLang="uk-UA" sz="9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мулу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фекалій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даний момент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завантаження становить 9,2 млн. </a:t>
            </a:r>
            <a:r>
              <a:rPr kumimoji="0" lang="uk-UA" altLang="uk-UA" sz="9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</a:t>
            </a:r>
            <a:r>
              <a:rPr kumimoji="0" lang="uk-UA" altLang="uk-UA" sz="900" b="1" i="0" u="none" strike="noStrike" kern="1200" cap="none" spc="0" normalizeH="0" baseline="3000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Можливий прорив дамби.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6176" y="2417122"/>
            <a:ext cx="2926932" cy="1083881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>
            <a:spAutoFit/>
          </a:bodyPr>
          <a:lstStyle/>
          <a:p>
            <a:pPr marR="0" algn="ctr" defTabSz="914400" eaLnBrk="0" hangingPunct="0">
              <a:lnSpc>
                <a:spcPts val="1100"/>
              </a:lnSpc>
              <a:buClrTx/>
              <a:buSzTx/>
              <a:buFontTx/>
              <a:buNone/>
              <a:defRPr/>
            </a:pPr>
            <a:r>
              <a:rPr kumimoji="0" lang="uk-UA" sz="1200" b="1" kern="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1996 рік дах цеху рухнув, </a:t>
            </a:r>
            <a:r>
              <a:rPr kumimoji="0" lang="uk-UA" sz="12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пошкодив, резервуари з ртуттю</a:t>
            </a:r>
            <a:r>
              <a:rPr kumimoji="0" lang="uk-UA" sz="1200" b="1" kern="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. В 2007 році стався </a:t>
            </a:r>
            <a:r>
              <a:rPr kumimoji="0" lang="uk-UA" sz="12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розлив ртуті</a:t>
            </a:r>
            <a:r>
              <a:rPr kumimoji="0" lang="uk-UA" sz="1200" b="1" kern="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, при транспортуванні з заводу. Значні запаси ртуті вивезені, але не всі. </a:t>
            </a:r>
            <a:r>
              <a:rPr kumimoji="0" lang="uk-UA" sz="1200" b="1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Метал в'ївся в будівлю та територію</a:t>
            </a:r>
            <a:r>
              <a:rPr kumimoji="0" lang="uk-UA" sz="1200" b="1" kern="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sz="1200" b="1" kern="0" cap="none" spc="0" normalizeH="0" baseline="0" noProof="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8" name="TextBox 20"/>
          <p:cNvSpPr txBox="1">
            <a:spLocks noChangeArrowheads="1"/>
          </p:cNvSpPr>
          <p:nvPr/>
        </p:nvSpPr>
        <p:spPr bwMode="auto">
          <a:xfrm>
            <a:off x="34925" y="4956264"/>
            <a:ext cx="2089523" cy="1169551"/>
          </a:xfrm>
          <a:prstGeom prst="rect">
            <a:avLst/>
          </a:prstGeom>
          <a:solidFill>
            <a:srgbClr val="FFFF00">
              <a:alpha val="4784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Скидають сміття, яке не спалюють на заводі "Енергія". Небезпеку становить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фільтрат - рідина,  яка  стікає  з сміття,  близько</a:t>
            </a:r>
            <a:endParaRPr kumimoji="0" lang="uk-UA" altLang="uk-UA" sz="12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1 000 000 тон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9" name="TextBox 21"/>
          <p:cNvSpPr txBox="1">
            <a:spLocks noChangeArrowheads="1"/>
          </p:cNvSpPr>
          <p:nvPr/>
        </p:nvSpPr>
        <p:spPr bwMode="auto">
          <a:xfrm>
            <a:off x="34924" y="3546475"/>
            <a:ext cx="3240925" cy="1361911"/>
          </a:xfrm>
          <a:prstGeom prst="rect">
            <a:avLst/>
          </a:prstGeom>
          <a:solidFill>
            <a:srgbClr val="FFFF00">
              <a:alpha val="4784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 80-х років XX століття, на "Радон", до Києва звозили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радіоактивні відходи з сусідніх областей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Відходи зберігаються на 10-ти метровій глибині в спеціальних контейнерах. В 1995 році одне зі сховищ заводу було залите водою, що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призвело до витоку тритію!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даний момент сховище знаходиться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 аварійному стані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7824" y="4708737"/>
            <a:ext cx="1657102" cy="592464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R="0" algn="ctr" defTabSz="914400" eaLnBrk="0" hangingPunct="0">
              <a:lnSpc>
                <a:spcPts val="1300"/>
              </a:lnSpc>
              <a:buClrTx/>
              <a:buSzTx/>
              <a:buFontTx/>
              <a:buNone/>
              <a:defRPr/>
            </a:pPr>
            <a:r>
              <a:rPr kumimoji="0" lang="uk-UA" sz="125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Спец комбінат «Радон»</a:t>
            </a:r>
            <a:endParaRPr kumimoji="0" lang="uk-UA" sz="125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  <a:p>
            <a:pPr marR="0" algn="ctr" defTabSz="914400" eaLnBrk="0" hangingPunct="0">
              <a:lnSpc>
                <a:spcPts val="1300"/>
              </a:lnSpc>
              <a:buClrTx/>
              <a:buSzTx/>
              <a:buFontTx/>
              <a:buNone/>
              <a:defRPr/>
            </a:pPr>
            <a:r>
              <a:rPr kumimoji="0" lang="uk-UA" sz="1000" b="1" kern="1200" cap="none" spc="0" normalizeH="0" baseline="0" noProof="0" dirty="0">
                <a:solidFill>
                  <a:srgbClr val="202124"/>
                </a:solidFill>
                <a:latin typeface="Arial" panose="020B0604020202020204" pitchFamily="34" charset="0"/>
                <a:ea typeface="+mn-ea"/>
                <a:cs typeface="+mn-cs"/>
              </a:rPr>
              <a:t>вул. Комунальна, 1</a:t>
            </a:r>
            <a:endParaRPr kumimoji="0" lang="uk-UA" sz="100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5696" y="5385410"/>
            <a:ext cx="1871116" cy="707886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R="0" algn="ctr" defTabSz="914400" eaLnBrk="0" hangingPunct="0">
              <a:lnSpc>
                <a:spcPts val="1200"/>
              </a:lnSpc>
              <a:buClrTx/>
              <a:buSzTx/>
              <a:buFontTx/>
              <a:buNone/>
              <a:defRPr/>
            </a:pPr>
            <a:r>
              <a:rPr kumimoji="0" lang="uk-UA" sz="125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Полігон №5 (звалище твердих побутових відходів)</a:t>
            </a:r>
            <a:endParaRPr kumimoji="0" lang="uk-UA" sz="125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7544" y="2565399"/>
            <a:ext cx="3167830" cy="46166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  <a:defRPr/>
            </a:pPr>
            <a:r>
              <a:rPr kumimoji="0" lang="uk-UA" sz="1250" b="1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Державне підприємство «Захід»</a:t>
            </a:r>
            <a:r>
              <a:rPr kumimoji="0" lang="uk-UA" sz="1400" kern="1200" cap="none" spc="0" normalizeH="0" baseline="0" noProof="0" dirty="0">
                <a:solidFill>
                  <a:srgbClr val="666666"/>
                </a:solidFill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uk-UA" sz="1000" b="1" kern="1200" cap="none" spc="0" normalizeH="0" baseline="0" noProof="0" dirty="0">
                <a:solidFill>
                  <a:prstClr val="black"/>
                </a:solidFill>
                <a:latin typeface="Arial" panose="020B0604020202020204"/>
                <a:ea typeface="+mn-ea"/>
                <a:cs typeface="+mn-cs"/>
              </a:rPr>
              <a:t>бульвар Академіка Вернадського, 38</a:t>
            </a:r>
            <a:endParaRPr kumimoji="0" lang="uk-UA" sz="1000" b="1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573" name="TextBox 25"/>
          <p:cNvSpPr txBox="1">
            <a:spLocks noChangeArrowheads="1"/>
          </p:cNvSpPr>
          <p:nvPr/>
        </p:nvSpPr>
        <p:spPr bwMode="auto">
          <a:xfrm>
            <a:off x="34924" y="1268755"/>
            <a:ext cx="4753100" cy="1323439"/>
          </a:xfrm>
          <a:prstGeom prst="rect">
            <a:avLst/>
          </a:prstGeom>
          <a:solidFill>
            <a:srgbClr val="FFFF00">
              <a:alpha val="4784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заводі виробляли оптику для оборонної промисловості. Особливості виробничого процесу вимагало використання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сполуки берилію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Небезпечна властивість берилію - він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радіоактивний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Завод не працює, проте спадок у вигляді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200 тон берилію (111 контейнерів)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залишилося на його території. Цей метал зберігається в негерметичних контейнерах.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Концентрація берилію в ґрунті, вже перевищує норму в 7 разів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34924" y="6093296"/>
            <a:ext cx="3096915" cy="707886"/>
          </a:xfrm>
          <a:prstGeom prst="rect">
            <a:avLst/>
          </a:prstGeom>
          <a:solidFill>
            <a:srgbClr val="FFFF00">
              <a:alpha val="47842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Фільтрат 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просочується глибоко в землю, отруюючи її і підземні води, а також випаровується в повітря</a:t>
            </a:r>
            <a:r>
              <a:rPr kumimoji="0" lang="uk-UA" alt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uk-UA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 7"/>
          <p:cNvSpPr>
            <a:spLocks noChangeArrowheads="1"/>
          </p:cNvSpPr>
          <p:nvPr/>
        </p:nvSpPr>
        <p:spPr bwMode="auto">
          <a:xfrm>
            <a:off x="1116007" y="190962"/>
            <a:ext cx="7200901" cy="8617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 ПІДВИЩЕНОЇ НЕБЕЗПЕКИ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800" b="1" i="0" u="none" strike="noStrike" kern="0" cap="none" spc="10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м. Києва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7041" name="Рисунок 5"/>
          <p:cNvPicPr>
            <a:picLocks noChangeAspect="1"/>
          </p:cNvPicPr>
          <p:nvPr/>
        </p:nvPicPr>
        <p:blipFill>
          <a:blip r:embed="rId1"/>
          <a:srcRect l="1041" t="4446" r="1210" b="2148"/>
          <a:stretch>
            <a:fillRect/>
          </a:stretch>
        </p:blipFill>
        <p:spPr>
          <a:xfrm>
            <a:off x="971550" y="33338"/>
            <a:ext cx="7488238" cy="6780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2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87622" y="44624"/>
            <a:ext cx="705678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Мапа забруднення</a:t>
            </a:r>
            <a:r>
              <a:rPr kumimoji="0" lang="uk-U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ртуттю </a:t>
            </a:r>
            <a:r>
              <a:rPr kumimoji="0" lang="uk-U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Києва</a:t>
            </a:r>
            <a:r>
              <a:rPr kumimoji="0" lang="uk-U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uk-UA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8065" name="Рисунок 1"/>
          <p:cNvPicPr>
            <a:picLocks noChangeAspect="1"/>
          </p:cNvPicPr>
          <p:nvPr/>
        </p:nvPicPr>
        <p:blipFill>
          <a:blip r:embed="rId1"/>
          <a:srcRect l="1125" t="5241" r="1125" b="1988"/>
          <a:stretch>
            <a:fillRect/>
          </a:stretch>
        </p:blipFill>
        <p:spPr>
          <a:xfrm>
            <a:off x="1042988" y="65088"/>
            <a:ext cx="7416800" cy="6751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Рисунок 2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187622" y="44624"/>
            <a:ext cx="705678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Мапа забруднення </a:t>
            </a:r>
            <a:r>
              <a:rPr kumimoji="0" lang="uk-U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свинцем </a:t>
            </a:r>
            <a:r>
              <a:rPr kumimoji="0" lang="uk-U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Києва</a:t>
            </a:r>
            <a:r>
              <a:rPr kumimoji="0" lang="uk-UA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uk-UA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8436" name="Таблица 18435"/>
          <p:cNvGraphicFramePr/>
          <p:nvPr/>
        </p:nvGraphicFramePr>
        <p:xfrm>
          <a:off x="125413" y="1941513"/>
          <a:ext cx="8926513" cy="1444625"/>
        </p:xfrm>
        <a:graphic>
          <a:graphicData uri="http://schemas.openxmlformats.org/drawingml/2006/table">
            <a:tbl>
              <a:tblPr/>
              <a:tblGrid>
                <a:gridCol w="899160"/>
                <a:gridCol w="1386205"/>
                <a:gridCol w="1450975"/>
                <a:gridCol w="1371190"/>
                <a:gridCol w="1210328"/>
                <a:gridCol w="1141715"/>
                <a:gridCol w="1466940"/>
              </a:tblGrid>
              <a:tr h="366713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Всього НС</a:t>
                      </a:r>
                      <a:endParaRPr lang="uk-UA" altLang="uk-UA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765" marB="457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 НС</a:t>
                      </a:r>
                      <a:endParaRPr lang="uk-UA" altLang="uk-UA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765" marB="457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7F0F8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Загинуло,</a:t>
                      </a:r>
                      <a:endParaRPr lang="uk-UA" altLang="uk-UA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осіб</a:t>
                      </a:r>
                      <a:endParaRPr lang="uk-UA" altLang="uk-UA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765" marB="457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Постраждало,</a:t>
                      </a:r>
                      <a:endParaRPr lang="uk-UA" altLang="uk-UA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осіб</a:t>
                      </a:r>
                      <a:endParaRPr lang="uk-UA" altLang="uk-UA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765" marB="457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  <a:tr h="579120">
                <a:tc vMerge="1">
                  <a:tcPr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техногенний</a:t>
                      </a:r>
                      <a:endParaRPr lang="uk-UA" altLang="uk-UA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765" marB="457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природний</a:t>
                      </a:r>
                      <a:endParaRPr lang="uk-UA" altLang="uk-UA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765" marB="457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соціальний</a:t>
                      </a:r>
                      <a:endParaRPr lang="uk-UA" altLang="uk-UA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765" marB="457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uk-UA" altLang="uk-UA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воєнного</a:t>
                      </a:r>
                      <a:endParaRPr lang="uk-UA" altLang="uk-UA" sz="16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765" marB="457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98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Open Sans"/>
                        </a:rPr>
                        <a:t>50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Open Sans"/>
                      </a:endParaRPr>
                    </a:p>
                  </a:txBody>
                  <a:tcPr marL="36195" marR="36195" marT="45750" marB="4575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sz="2400" b="1" dirty="0">
                          <a:solidFill>
                            <a:schemeClr val="bg1"/>
                          </a:solidFill>
                          <a:latin typeface="Open Sans"/>
                        </a:rPr>
                        <a:t>25</a:t>
                      </a:r>
                      <a:endParaRPr lang="ru-RU" altLang="uk-UA" sz="2400" b="1" dirty="0">
                        <a:solidFill>
                          <a:schemeClr val="bg1"/>
                        </a:solidFill>
                        <a:latin typeface="Open Sans"/>
                      </a:endParaRPr>
                    </a:p>
                  </a:txBody>
                  <a:tcPr marL="36195" marR="36195" marT="45750" marB="4575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2400" b="1" dirty="0">
                          <a:solidFill>
                            <a:schemeClr val="bg1"/>
                          </a:solidFill>
                          <a:latin typeface="Open Sans"/>
                        </a:rPr>
                        <a:t>2</a:t>
                      </a:r>
                      <a:r>
                        <a:rPr lang="ru-RU" altLang="uk-UA" sz="2400" b="1" dirty="0">
                          <a:solidFill>
                            <a:schemeClr val="bg1"/>
                          </a:solidFill>
                          <a:latin typeface="Open Sans"/>
                        </a:rPr>
                        <a:t>2</a:t>
                      </a:r>
                      <a:endParaRPr lang="ru-RU" altLang="uk-UA" sz="2400" b="1" dirty="0">
                        <a:solidFill>
                          <a:schemeClr val="bg1"/>
                        </a:solidFill>
                        <a:latin typeface="Open Sans"/>
                      </a:endParaRPr>
                    </a:p>
                  </a:txBody>
                  <a:tcPr marL="36195" marR="36195" marT="45750" marB="4575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sz="2400" b="1" dirty="0">
                          <a:solidFill>
                            <a:schemeClr val="bg1"/>
                          </a:solidFill>
                          <a:latin typeface="Open Sans"/>
                        </a:rPr>
                        <a:t>2</a:t>
                      </a:r>
                      <a:endParaRPr lang="ru-RU" altLang="uk-UA" sz="2400" b="1" dirty="0">
                        <a:solidFill>
                          <a:schemeClr val="bg1"/>
                        </a:solidFill>
                        <a:latin typeface="Open Sans"/>
                      </a:endParaRPr>
                    </a:p>
                  </a:txBody>
                  <a:tcPr marL="36195" marR="36195" marT="45750" marB="4575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p>
                      <a:pPr lvl="0" algn="ctr" eaLnBrk="1" hangingPunct="1">
                        <a:buNone/>
                      </a:pPr>
                      <a:r>
                        <a:rPr lang="uk-UA" altLang="uk-UA" sz="2400" b="1" dirty="0">
                          <a:solidFill>
                            <a:schemeClr val="bg1"/>
                          </a:solidFill>
                          <a:latin typeface="Open Sans"/>
                        </a:rPr>
                        <a:t>1</a:t>
                      </a:r>
                      <a:endParaRPr lang="uk-UA" altLang="uk-UA" sz="2400" b="1" dirty="0">
                        <a:solidFill>
                          <a:schemeClr val="bg1"/>
                        </a:solidFill>
                        <a:latin typeface="Open Sans"/>
                      </a:endParaRPr>
                    </a:p>
                  </a:txBody>
                  <a:tcPr marL="36195" marR="36195" marT="45750" marB="4575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2400" b="1" dirty="0">
                          <a:solidFill>
                            <a:srgbClr val="FF0000"/>
                          </a:solidFill>
                          <a:latin typeface="Open Sans"/>
                        </a:rPr>
                        <a:t>3</a:t>
                      </a:r>
                      <a:r>
                        <a:rPr lang="ru-RU" altLang="uk-UA" sz="2400" b="1" dirty="0">
                          <a:solidFill>
                            <a:srgbClr val="FF0000"/>
                          </a:solidFill>
                          <a:latin typeface="Open Sans"/>
                        </a:rPr>
                        <a:t>93</a:t>
                      </a:r>
                      <a:r>
                        <a:rPr lang="ru-RU" altLang="uk-UA" sz="2400" b="1" dirty="0">
                          <a:solidFill>
                            <a:srgbClr val="FF0000"/>
                          </a:solidFill>
                          <a:latin typeface="Open Sans"/>
                        </a:rPr>
                        <a:t>2</a:t>
                      </a:r>
                      <a:endParaRPr lang="ru-RU" altLang="uk-UA" sz="2400" b="1" dirty="0">
                        <a:solidFill>
                          <a:srgbClr val="FF0000"/>
                        </a:solidFill>
                        <a:latin typeface="Open Sans"/>
                      </a:endParaRPr>
                    </a:p>
                  </a:txBody>
                  <a:tcPr marL="36195" marR="36195" marT="45750" marB="4575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2400" b="1" dirty="0">
                          <a:solidFill>
                            <a:schemeClr val="bg1"/>
                          </a:solidFill>
                          <a:latin typeface="Open Sans"/>
                        </a:rPr>
                        <a:t>7</a:t>
                      </a:r>
                      <a:r>
                        <a:rPr lang="ru-RU" altLang="uk-UA" sz="2400" b="1" dirty="0">
                          <a:solidFill>
                            <a:schemeClr val="bg1"/>
                          </a:solidFill>
                          <a:latin typeface="Open Sans"/>
                        </a:rPr>
                        <a:t>6</a:t>
                      </a:r>
                      <a:r>
                        <a:rPr lang="ru-RU" altLang="uk-UA" sz="2400" b="1" dirty="0">
                          <a:solidFill>
                            <a:schemeClr val="bg1"/>
                          </a:solidFill>
                          <a:latin typeface="Open Sans"/>
                        </a:rPr>
                        <a:t>20</a:t>
                      </a:r>
                      <a:endParaRPr lang="ru-RU" altLang="uk-UA" sz="2400" b="1" dirty="0">
                        <a:solidFill>
                          <a:schemeClr val="bg1"/>
                        </a:solidFill>
                        <a:latin typeface="Open Sans"/>
                      </a:endParaRPr>
                    </a:p>
                  </a:txBody>
                  <a:tcPr marL="36195" marR="36195" marT="45750" marB="4575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</a:tbl>
          </a:graphicData>
        </a:graphic>
      </p:graphicFrame>
      <p:sp>
        <p:nvSpPr>
          <p:cNvPr id="12317" name="Прямоугольник 2"/>
          <p:cNvSpPr>
            <a:spLocks noChangeArrowheads="1"/>
          </p:cNvSpPr>
          <p:nvPr/>
        </p:nvSpPr>
        <p:spPr bwMode="auto">
          <a:xfrm>
            <a:off x="1258882" y="90492"/>
            <a:ext cx="6913568" cy="17532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Довідкові дані щодо кількості класифікованих </a:t>
            </a:r>
            <a:r>
              <a:rPr kumimoji="0" lang="uk-UA" altLang="uk-UA" sz="2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надзвичайних ситуацій</a:t>
            </a:r>
            <a:endParaRPr kumimoji="0" lang="uk-UA" altLang="uk-UA" sz="2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з початку року</a:t>
            </a:r>
            <a:r>
              <a:rPr kumimoji="0" lang="uk-UA" alt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станом</a:t>
            </a:r>
            <a:endParaRPr kumimoji="0" lang="uk-UA" altLang="uk-UA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</a:t>
            </a:r>
            <a:r>
              <a:rPr kumimoji="0" lang="uk-UA" alt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7.00</a:t>
            </a: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годин </a:t>
            </a:r>
            <a:r>
              <a:rPr kumimoji="0" lang="uk-UA" alt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ru-RU" alt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r>
              <a:rPr kumimoji="0" lang="uk-UA" alt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жовтня</a:t>
            </a:r>
            <a:r>
              <a:rPr kumimoji="0" lang="uk-UA" alt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2022 року </a:t>
            </a:r>
            <a:endParaRPr kumimoji="0" lang="uk-UA" alt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462" name="Таблица 18461"/>
          <p:cNvGraphicFramePr/>
          <p:nvPr/>
        </p:nvGraphicFramePr>
        <p:xfrm>
          <a:off x="142875" y="4057650"/>
          <a:ext cx="8937625" cy="2395538"/>
        </p:xfrm>
        <a:graphic>
          <a:graphicData uri="http://schemas.openxmlformats.org/drawingml/2006/table">
            <a:tbl>
              <a:tblPr/>
              <a:tblGrid>
                <a:gridCol w="1073150"/>
                <a:gridCol w="858838"/>
                <a:gridCol w="1118870"/>
                <a:gridCol w="1100455"/>
                <a:gridCol w="1145540"/>
                <a:gridCol w="938530"/>
                <a:gridCol w="1217295"/>
                <a:gridCol w="1484630"/>
              </a:tblGrid>
              <a:tr h="39370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uk-UA" altLang="uk-UA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Всього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тому числі: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Загинуло</a:t>
                      </a:r>
                      <a:endParaRPr lang="uk-UA" altLang="uk-UA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осіб</a:t>
                      </a:r>
                      <a:endParaRPr lang="uk-UA" altLang="uk-UA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Постраждало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осіб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  <a:tr h="611505">
                <a:tc vMerge="1">
                  <a:tcPr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житловий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сектор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виробнича сфера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інші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905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Протягом доби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148</a:t>
                      </a:r>
                      <a:endParaRPr lang="ru-RU" altLang="uk-UA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66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altLang="uk-UA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14</a:t>
                      </a:r>
                      <a:endParaRPr lang="ru-RU" altLang="uk-UA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67</a:t>
                      </a:r>
                      <a:endParaRPr lang="ru-RU" altLang="uk-UA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altLang="uk-UA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8</a:t>
                      </a:r>
                      <a:endParaRPr lang="ru-RU" altLang="uk-UA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  <a:tr h="7000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uk-UA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 початку року</a:t>
                      </a:r>
                      <a:endParaRPr lang="uk-UA" altLang="uk-UA" sz="1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6195" marR="36195" marT="45565" marB="45565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x-none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6</a:t>
                      </a:r>
                      <a:r>
                        <a:rPr lang="ru-RU" altLang="uk-UA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6411</a:t>
                      </a:r>
                      <a:endParaRPr lang="ru-RU" altLang="uk-UA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marT="45560" marB="4556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20784</a:t>
                      </a:r>
                      <a:endParaRPr lang="ru-RU" altLang="uk-UA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marT="45560" marB="4556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2081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marT="45560" marB="4556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x-non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ru-RU" alt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392</a:t>
                      </a:r>
                      <a:endParaRPr lang="ru-RU" altLang="uk-UA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marT="45560" marB="4556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uk-UA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41154</a:t>
                      </a:r>
                      <a:endParaRPr lang="ru-RU" altLang="uk-UA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marT="45560" marB="4556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x-none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129</a:t>
                      </a:r>
                      <a:endParaRPr lang="ru-RU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marT="45560" marB="4556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uk-UA" altLang="x-none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altLang="uk-UA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284</a:t>
                      </a:r>
                      <a:endParaRPr lang="ru-RU" altLang="uk-UA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36195" marR="36195" marT="45560" marB="45560" anchor="ctr" anchorCtr="0">
                    <a:lnL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525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1186829" y="3481081"/>
            <a:ext cx="6913562" cy="52322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щодо обстановки з </a:t>
            </a:r>
            <a:r>
              <a:rPr kumimoji="0" lang="uk-UA" altLang="uk-UA" sz="2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пожежами</a:t>
            </a:r>
            <a:endParaRPr kumimoji="0" lang="uk-UA" altLang="uk-UA" sz="2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89089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38100"/>
            <a:ext cx="9074150" cy="677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0888" y="44450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4450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2" name="Рисунок 3"/>
          <p:cNvPicPr>
            <a:picLocks noChangeAspect="1"/>
          </p:cNvPicPr>
          <p:nvPr/>
        </p:nvPicPr>
        <p:blipFill>
          <a:blip r:embed="rId5"/>
          <a:srcRect t="22099" b="5049"/>
          <a:stretch>
            <a:fillRect/>
          </a:stretch>
        </p:blipFill>
        <p:spPr>
          <a:xfrm>
            <a:off x="34925" y="4719638"/>
            <a:ext cx="3024188" cy="2062162"/>
          </a:xfrm>
          <a:prstGeom prst="rect">
            <a:avLst/>
          </a:prstGeom>
          <a:gradFill rotWithShape="0">
            <a:gsLst>
              <a:gs pos="0">
                <a:srgbClr val="F1F8FE">
                  <a:alpha val="100000"/>
                </a:srgbClr>
              </a:gs>
              <a:gs pos="74001">
                <a:srgbClr val="83BFF6">
                  <a:alpha val="100000"/>
                </a:srgbClr>
              </a:gs>
              <a:gs pos="83000">
                <a:srgbClr val="83BFF6">
                  <a:alpha val="100000"/>
                </a:srgbClr>
              </a:gs>
              <a:gs pos="100000">
                <a:srgbClr val="ACD4F9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</p:pic>
      <p:sp>
        <p:nvSpPr>
          <p:cNvPr id="89093" name="AutoShape 90"/>
          <p:cNvSpPr/>
          <p:nvPr/>
        </p:nvSpPr>
        <p:spPr>
          <a:xfrm>
            <a:off x="3059113" y="5173663"/>
            <a:ext cx="1327150" cy="200025"/>
          </a:xfrm>
          <a:prstGeom prst="wedgeRectCallout">
            <a:avLst>
              <a:gd name="adj1" fmla="val -9843"/>
              <a:gd name="adj2" fmla="val -216009"/>
            </a:avLst>
          </a:prstGeom>
          <a:solidFill>
            <a:srgbClr val="FFFF99">
              <a:alpha val="83920"/>
            </a:srgbClr>
          </a:solidFill>
          <a:ln w="63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 anchorCtr="0"/>
          <a:p>
            <a:pPr algn="ctr" eaLnBrk="0" hangingPunct="0"/>
            <a:r>
              <a:rPr lang="uk-UA" altLang="uk-UA" sz="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ХЛОР</a:t>
            </a:r>
            <a:r>
              <a:rPr lang="uk-UA" altLang="uk-UA" sz="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– 0,2 (0,6)</a:t>
            </a:r>
            <a:endParaRPr lang="uk-UA" altLang="uk-UA" sz="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0" hangingPunct="0"/>
            <a:r>
              <a:rPr lang="uk-UA" altLang="uk-UA" sz="6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Водоканал ст. «Крутогірна»</a:t>
            </a:r>
            <a:endParaRPr lang="ru-RU" altLang="uk-UA" sz="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5292076" y="4437112"/>
            <a:ext cx="3551562" cy="14773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tabLst>
                <a:tab pos="3048000" algn="l"/>
              </a:tabLs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tabLst>
                <a:tab pos="30480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tabLst>
                <a:tab pos="3048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tabLst>
                <a:tab pos="304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304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304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304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304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304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0" algn="l"/>
              </a:tabLst>
              <a:defRPr/>
            </a:pPr>
            <a:r>
              <a:rPr kumimoji="0" lang="uk-UA" altLang="ru-RU" sz="1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Можливі наслідки аварій </a:t>
            </a:r>
            <a:endParaRPr kumimoji="0" lang="uk-UA" altLang="ru-RU" sz="18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48000" algn="l"/>
              </a:tabLst>
              <a:defRPr/>
            </a:pPr>
            <a:r>
              <a:rPr kumimoji="0" lang="uk-UA" altLang="ru-RU" sz="18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хімічно небезпечних об’єктах м. Києва</a:t>
            </a:r>
            <a:endParaRPr kumimoji="0" lang="uk-UA" altLang="ru-RU" sz="18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ru-RU" sz="18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 </a:t>
            </a:r>
            <a:r>
              <a:rPr kumimoji="0" lang="uk-UA" altLang="ru-RU" sz="18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зони зараження: 156 </a:t>
            </a:r>
            <a:r>
              <a:rPr kumimoji="0" lang="uk-UA" altLang="ru-RU" sz="18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км</a:t>
            </a:r>
            <a:r>
              <a:rPr kumimoji="0" lang="uk-UA" altLang="ru-RU" sz="1800" b="1" i="0" u="none" strike="noStrike" kern="1200" cap="none" spc="0" normalizeH="0" baseline="30000" noProof="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kumimoji="0" lang="uk-UA" altLang="ru-RU" sz="18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8130" name="Рисунок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508625" y="1773238"/>
            <a:ext cx="3436938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381" y="1196752"/>
            <a:ext cx="8856668" cy="523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2 діючих РАДІАЦІЙНО НЕБЕЗПЕЧНИХ ОБ'ЄКТА</a:t>
            </a:r>
            <a:endParaRPr kumimoji="0" lang="uk-UA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949" y="1772815"/>
            <a:ext cx="5544171" cy="2185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Ядерний реактор НАЦІОНАЛЬНОГО ЦЕНТРУ ІНСТИТУТУ ЯДЕРНИХ ДОСЛІДЖЕНЬ НАН УКРАЇНИ,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розташований по проспекту Науки,  47.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  Голосіївський район.</a:t>
            </a:r>
            <a:endParaRPr kumimoji="0" lang="uk-UA" altLang="ru-RU" sz="2000" b="0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79" y="4364747"/>
            <a:ext cx="45273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Державне спеціалізоване підприємство</a:t>
            </a:r>
            <a:endParaRPr kumimoji="0" lang="uk-UA" altLang="ru-RU" sz="24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«Об'єднання «Радон»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розташований по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вул. Комунальній, 1.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Голосіївський район.</a:t>
            </a:r>
            <a:endParaRPr kumimoji="0" lang="uk-UA" altLang="ru-RU" sz="2000" b="0" i="0" u="none" strike="noStrike" kern="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8136" name="Рисунок 3"/>
          <p:cNvPicPr>
            <a:picLocks noChangeAspect="1"/>
          </p:cNvPicPr>
          <p:nvPr/>
        </p:nvPicPr>
        <p:blipFill>
          <a:blip r:embed="rId5"/>
          <a:srcRect l="5901" t="23120"/>
          <a:stretch>
            <a:fillRect/>
          </a:stretch>
        </p:blipFill>
        <p:spPr bwMode="auto">
          <a:xfrm>
            <a:off x="395288" y="4149725"/>
            <a:ext cx="4105275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16007" y="188639"/>
            <a:ext cx="7181851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РАДІАЦІЙНО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РНО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950" y="1415673"/>
            <a:ext cx="8928100" cy="5067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  <a:buFont typeface="Wingdings 2" pitchFamily="18" charset="2"/>
              <a:buNone/>
              <a:defRPr/>
            </a:pP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У м. Києва створена 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мережа спостереження 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і 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лабораторного контролю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за РНО, системи ЦЗ, до складу якої входять:</a:t>
            </a:r>
            <a:endParaRPr kumimoji="0" lang="uk-UA" altLang="ru-RU" sz="25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rgbClr val="F3700D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 пости  радіаційного  та  хімічного  спостереження;</a:t>
            </a:r>
            <a:endParaRPr kumimoji="0" lang="uk-UA" altLang="ru-RU" sz="25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rgbClr val="F3700D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 об'єктові лабораторії та диспетчерські служби підприємств,  організацій  і  установ  м. Києва;</a:t>
            </a:r>
            <a:endParaRPr kumimoji="0" lang="uk-UA" altLang="ru-RU" sz="25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rgbClr val="F3700D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 Управління екології та природних ресурсів у             м. Києві;</a:t>
            </a:r>
            <a:endParaRPr kumimoji="0" lang="uk-UA" altLang="ru-RU" sz="25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rgbClr val="F3700D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 Головне управління Державної санітарно-епідеміологічної   служби   у   м. Києві;</a:t>
            </a:r>
            <a:endParaRPr kumimoji="0" lang="uk-UA" altLang="ru-RU" sz="25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rgbClr val="F3700D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 Український   Гідрометцентр;</a:t>
            </a:r>
            <a:endParaRPr kumimoji="0" lang="uk-UA" altLang="ru-RU" sz="2500" b="1" i="0" u="none" strike="noStrike" kern="0" cap="none" spc="0" normalizeH="0" baseline="0" noProof="0" dirty="0" smtClean="0">
              <a:ln>
                <a:solidFill>
                  <a:srgbClr val="F586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>
                <a:srgbClr val="F3700D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 Головне управління </a:t>
            </a:r>
            <a:r>
              <a:rPr kumimoji="0" lang="uk-UA" altLang="ru-RU" sz="2500" b="1" i="0" u="none" strike="noStrike" kern="0" cap="none" spc="0" normalizeH="0" baseline="0" noProof="0" dirty="0" err="1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держпродспоживслужби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586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в         м. Києві.</a:t>
            </a:r>
            <a:r>
              <a:rPr kumimoji="0" lang="uk-UA" altLang="ru-RU" sz="25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	</a:t>
            </a:r>
            <a:endParaRPr kumimoji="0" lang="uk-UA" altLang="ru-RU" sz="2500" b="1" i="0" u="none" strike="noStrike" kern="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6007" y="188639"/>
            <a:ext cx="7181851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РАДІАЦІЙНО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РНО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6629" name="Прямоугольник 1"/>
          <p:cNvSpPr>
            <a:spLocks noChangeArrowheads="1"/>
          </p:cNvSpPr>
          <p:nvPr/>
        </p:nvSpPr>
        <p:spPr bwMode="auto">
          <a:xfrm>
            <a:off x="179382" y="2532960"/>
            <a:ext cx="8785225" cy="39087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269875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Кількість населення в прогнозованій зоні хімічного забруднення -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26 700 </a:t>
            </a:r>
            <a:r>
              <a:rPr kumimoji="0" lang="uk-UA" altLang="ru-RU" sz="2400" b="1" i="0" u="none" strike="noStrike" kern="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чол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altLang="ru-RU" sz="2400" b="1" i="0" u="none" strike="noStrike" kern="0" cap="none" spc="0" normalizeH="0" baseline="0" noProof="0" dirty="0" smtClean="0">
              <a:ln>
                <a:solidFill>
                  <a:srgbClr val="7030A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Кількість населення, що проживає у зоні можливого хімічного зараження - 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756 000 </a:t>
            </a:r>
            <a:r>
              <a:rPr kumimoji="0" lang="uk-UA" altLang="ru-RU" sz="2400" b="1" i="0" u="none" strike="noStrike" kern="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чол</a:t>
            </a:r>
            <a:r>
              <a:rPr kumimoji="0" lang="uk-UA" altLang="ru-RU" sz="24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altLang="ru-RU" sz="24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НАЙБІЛЬШУ НЕБЕЗПЕКУ ДЛЯ НАСЕЛЕННЯ СТАНОВЛЯТЬ:</a:t>
            </a:r>
            <a:endParaRPr kumimoji="0" lang="uk-UA" altLang="ru-RU" sz="2200" b="1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Деснянська водопровідна станція (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хлор - </a:t>
            </a:r>
            <a:r>
              <a:rPr kumimoji="0" lang="uk-UA" altLang="ru-RU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 т.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);</a:t>
            </a:r>
            <a:endParaRPr kumimoji="0" lang="uk-UA" altLang="ru-RU" sz="22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Дніпровська водопровідна станція (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хлор - </a:t>
            </a:r>
            <a:r>
              <a:rPr kumimoji="0" lang="uk-UA" altLang="ru-RU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 т.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); </a:t>
            </a:r>
            <a:endParaRPr kumimoji="0" lang="uk-UA" altLang="ru-RU" sz="22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ВАТ завод «Радикал» (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олеум - 80 т.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);</a:t>
            </a:r>
            <a:endParaRPr kumimoji="0" lang="uk-UA" altLang="ru-RU" sz="22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ВАТ « Оболонь» (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аміак – 94 т. </a:t>
            </a:r>
            <a:r>
              <a:rPr kumimoji="0" lang="uk-UA" altLang="ru-RU" sz="2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).</a:t>
            </a:r>
            <a:endParaRPr kumimoji="0" lang="ru-RU" altLang="ru-RU" sz="22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1052736"/>
            <a:ext cx="8353176" cy="156966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 місті Києві функціонує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38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підприємств,  які у своїх технологічних процесах використовують небезпечні хімічні речовини (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хлор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аміак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соляну кислоту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 інші ). </a:t>
            </a:r>
            <a:endParaRPr kumimoji="0" lang="uk-UA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6008" y="188639"/>
            <a:ext cx="7181849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ХІМІЧНО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ХНО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950" y="1052508"/>
            <a:ext cx="8856662" cy="5632450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Основними  причинами  виробничих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аварій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на  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хімічно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небезпечних  об'єктах  ( ХНО )  можуть  бути</a:t>
            </a: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uk-UA" altLang="ru-RU" sz="2000" b="1" i="0" u="none" strike="noStrike" kern="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поломки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деталей, вузлів, устаткування, ємностей, трубопроводів;</a:t>
            </a:r>
            <a:endParaRPr kumimoji="0" lang="uk-UA" altLang="ru-RU" sz="20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несправності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у  системі  контролю 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параметрів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технологічних процесів  ( датчики  тиску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рівня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температури  і  т. 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ін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);</a:t>
            </a:r>
            <a:endParaRPr kumimoji="0" lang="uk-UA" altLang="ru-RU" sz="20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несправності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у 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системі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контролю 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забезпечення  безпеки виробництва  ( запобіжні  клапани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системи  скидання  тиску, нейтралізації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запобіжні розривні мембрани і т. ін.);</a:t>
            </a:r>
            <a:endParaRPr kumimoji="0" lang="uk-UA" altLang="ru-RU" sz="20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порушення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герметичності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зварних швів і з'єднувальних фланців;</a:t>
            </a:r>
            <a:endParaRPr kumimoji="0" lang="uk-UA" altLang="ru-RU" sz="20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організаційні  і  людські 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помилки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 помилки 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оператора,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помилки зв'язку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тощо);</a:t>
            </a:r>
            <a:endParaRPr kumimoji="0" lang="uk-UA" altLang="ru-RU" sz="20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пошкодження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системі запуску і зупинки технологічного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процесу, що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може привести до виникнення вибухонебезпечної обстановки;</a:t>
            </a:r>
            <a:endParaRPr kumimoji="0" lang="uk-UA" altLang="ru-RU" sz="20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акти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обману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саботажу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або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диверсій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виробничого персоналу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або сторонніх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осіб;</a:t>
            </a:r>
            <a:endParaRPr kumimoji="0" lang="uk-UA" altLang="ru-RU" sz="20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зовнішня 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дія  сил природи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техногенних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систем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устаткування (вітер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гроза, повінь, землетрус, дуже сильний мороз, дуже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сильна жара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вплив  технічних  факторів  і  сучасних  технічних  </a:t>
            </a:r>
            <a:r>
              <a:rPr kumimoji="0" lang="uk-UA" alt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систем).</a:t>
            </a:r>
            <a:endParaRPr kumimoji="0" lang="uk-UA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6008" y="188639"/>
            <a:ext cx="7181849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ХІМІЧНО НЕБЕЗПЕЧНИЙ ОБ'ЄКТ</a:t>
            </a:r>
            <a:endParaRPr kumimoji="0" lang="uk-UA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 ХНО )</a:t>
            </a:r>
            <a:endParaRPr kumimoji="0" lang="ru-RU" altLang="ru-RU" sz="24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7" name="Прямоугольник 6"/>
          <p:cNvSpPr/>
          <p:nvPr/>
        </p:nvSpPr>
        <p:spPr>
          <a:xfrm>
            <a:off x="107949" y="1124744"/>
            <a:ext cx="89281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200" b="0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території міста Києва розташовано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148 об'єктів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які використовують у своєму виробництві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легкозаймисті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1200" cap="none" spc="0" normalizeH="0" baseline="0" noProof="0" dirty="0" err="1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вибухо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пожежонебезпечні речовини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uk-UA" sz="2200" b="0" i="0" u="none" strike="noStrike" kern="1200" cap="none" spc="0" normalizeH="0" baseline="0" noProof="0" dirty="0">
              <a:ln>
                <a:solidFill>
                  <a:schemeClr val="accent1"/>
                </a:solidFill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деревину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фарби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лаки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нафтопродукти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зріджені гази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5532D6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паливно-мастильні матеріали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sz="2200" b="0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 ін.</a:t>
            </a:r>
            <a:endParaRPr kumimoji="0" lang="ru-RU" sz="2200" b="0" i="0" u="none" strike="noStrike" kern="1200" cap="none" spc="0" normalizeH="0" baseline="0" noProof="0" dirty="0">
              <a:ln>
                <a:solidFill>
                  <a:schemeClr val="accent1"/>
                </a:solidFill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7950" y="2924944"/>
            <a:ext cx="8928100" cy="38164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200" b="1" i="0" u="none" strike="noStrike" kern="0" cap="none" spc="50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НАЙБІЛЬШ НЕБЕЗПЕЧНІ З НИХ: </a:t>
            </a:r>
            <a:endParaRPr kumimoji="0" lang="uk-UA" sz="2200" b="1" i="0" u="none" strike="noStrike" kern="0" cap="none" spc="500" normalizeH="0" baseline="0" noProof="0" dirty="0">
              <a:ln>
                <a:solidFill>
                  <a:srgbClr val="FFFF00"/>
                </a:solidFill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ТОВ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</a:t>
            </a:r>
            <a:r>
              <a:rPr kumimoji="0" lang="uk-UA" sz="2200" b="1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КиївМлин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ПрАТ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«Завод «Кузня на Рибальському»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Автомобільні газонаповнювальні компресорні станції              (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АГНКС-1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АГНКС-2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АГНКС-3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АГНКС-4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), ЗАТ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</a:t>
            </a:r>
            <a:r>
              <a:rPr kumimoji="0" lang="uk-UA" sz="2200" b="1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Лакма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ТОВ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</a:t>
            </a:r>
            <a:r>
              <a:rPr kumimoji="0" lang="uk-UA" sz="2200" b="1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Київгума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Держ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uk-UA" sz="2200" b="1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підпр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«Дослідний експериментально-механічний завод»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Науково-технологічний алмазний концерн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«АЛКОН»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НАН України, Міжнародний аеропорт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«Київ»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ім. Сікорського (Жуляни),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ПрАТ 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</a:t>
            </a:r>
            <a:r>
              <a:rPr kumimoji="0" lang="uk-UA" sz="22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Фанплит</a:t>
            </a:r>
            <a:r>
              <a:rPr kumimoji="0" lang="uk-UA" sz="2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Київська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ТЕЦ-5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Київська ТЕЦ-6, ДП Київський авіаційний завод «</a:t>
            </a:r>
            <a:r>
              <a:rPr kumimoji="0" lang="uk-UA" sz="2200" b="1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Авіант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», Державне підприємство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«Антонов»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Інститут ядерних досліджень</a:t>
            </a:r>
            <a:r>
              <a:rPr kumimoji="0" lang="uk-UA" sz="2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НАН України.</a:t>
            </a:r>
            <a:endParaRPr kumimoji="0" lang="uk-UA" sz="2200" b="1" i="0" u="none" strike="noStrike" kern="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16007" y="188634"/>
            <a:ext cx="7200901" cy="831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ПОЖЕЖОВИБУХОНЕБЕЗПЕЧНИЙ ОБ’ЄКТ</a:t>
            </a:r>
            <a:endParaRPr kumimoji="0" lang="ru-RU" altLang="ru-RU" sz="24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5233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341438"/>
            <a:ext cx="8928100" cy="544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107949" y="859804"/>
            <a:ext cx="8928099" cy="46166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tabLst>
                <a:tab pos="517525" algn="l"/>
                <a:tab pos="6391275" algn="l"/>
              </a:tabLs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tabLst>
                <a:tab pos="517525" algn="l"/>
                <a:tab pos="6391275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tabLst>
                <a:tab pos="517525" algn="l"/>
                <a:tab pos="6391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tabLst>
                <a:tab pos="517525" algn="l"/>
                <a:tab pos="6391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517525" algn="l"/>
                <a:tab pos="6391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517525" algn="l"/>
                <a:tab pos="6391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517525" algn="l"/>
                <a:tab pos="6391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517525" algn="l"/>
                <a:tab pos="6391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tabLst>
                <a:tab pos="517525" algn="l"/>
                <a:tab pos="6391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7525" algn="l"/>
                <a:tab pos="6391275" algn="l"/>
              </a:tabLst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При можливому прориві греблі КИЇВСЬКОЇ ГЕС</a:t>
            </a:r>
            <a:r>
              <a:rPr kumimoji="0" lang="uk-UA" altLang="ru-RU" sz="2400" b="0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uk-UA" altLang="ru-RU" sz="2400" b="0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9382" y="1298366"/>
            <a:ext cx="8785225" cy="3554819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 затоплення потрапляють території: 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Оболонського,  Подільського,  Деснянського, Дніпровського,  Дарницького  районів,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житлові масиви Теличка,  </a:t>
            </a:r>
            <a:r>
              <a:rPr kumimoji="0" lang="uk-UA" altLang="ru-RU" sz="28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Осокорки</a:t>
            </a: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 підходу хвилі: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Деснянський </a:t>
            </a: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район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- від 12 хв.;</a:t>
            </a:r>
            <a:endParaRPr kumimoji="0" lang="uk-UA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	Оболонський </a:t>
            </a: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район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- 18 хв.;</a:t>
            </a:r>
            <a:endParaRPr kumimoji="0" lang="uk-UA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		Дарницький </a:t>
            </a: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район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- до 40 хв.</a:t>
            </a:r>
            <a:endParaRPr kumimoji="0" lang="uk-UA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Час встановлення МАКСИМАЛЬНОГО рівня води  –   5 - 7 год.</a:t>
            </a:r>
            <a:endParaRPr kumimoji="0" lang="uk-UA" altLang="ru-RU" sz="24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382" y="4869157"/>
            <a:ext cx="8856668" cy="19389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uk-UA" sz="2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До заходів, що здатні зменшити вірогідність виникнення повеней, разом з різноманітними протипаводковими заходами відносяться також прогнозування повеней, регулювання землекористуванням на заплавах, водозаборах, а також забезпечення безпеки самих гідротехнічних споруд. </a:t>
            </a:r>
            <a:endParaRPr kumimoji="0" lang="uk-UA" sz="20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1116007" y="188634"/>
            <a:ext cx="7200901" cy="831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ГІДРОДИНАМІЧНИЙ НЕБЕЗПЕЧНИЙ ОБ'ЄКТ (ГДНО)</a:t>
            </a:r>
            <a:endParaRPr kumimoji="0" lang="ru-RU" altLang="ru-RU" sz="24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1506" name="Picture 2" descr="C:\1. ОСОКІН\ФОТО НС\карта підтоплення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95738" y="1123950"/>
            <a:ext cx="5040313" cy="56181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63" name="Прямоугольник 3"/>
          <p:cNvSpPr>
            <a:spLocks noChangeArrowheads="1"/>
          </p:cNvSpPr>
          <p:nvPr/>
        </p:nvSpPr>
        <p:spPr bwMode="auto">
          <a:xfrm>
            <a:off x="107950" y="1041116"/>
            <a:ext cx="3743970" cy="3323987"/>
          </a:xfrm>
          <a:prstGeom prst="rect">
            <a:avLst/>
          </a:prstGeom>
          <a:solidFill>
            <a:schemeClr val="tx2">
              <a:alpha val="5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Схема</a:t>
            </a:r>
            <a:endParaRPr kumimoji="0" lang="uk-UA" altLang="ru-RU" sz="30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території районів</a:t>
            </a:r>
            <a:endParaRPr kumimoji="0" lang="uk-UA" altLang="ru-RU" sz="30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затоплення</a:t>
            </a:r>
            <a:endParaRPr kumimoji="0" lang="uk-UA" altLang="ru-RU" sz="30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м. КИЄВА</a:t>
            </a:r>
            <a:endParaRPr kumimoji="0" lang="uk-UA" altLang="ru-RU" sz="30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при можливому</a:t>
            </a:r>
            <a:endParaRPr kumimoji="0" lang="uk-UA" altLang="ru-RU" sz="30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прориві греблі</a:t>
            </a:r>
            <a:endParaRPr kumimoji="0" lang="uk-UA" altLang="ru-RU" sz="3000" b="1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КИЇВСЬКОЇ ГЕС </a:t>
            </a:r>
            <a:endParaRPr kumimoji="0" lang="ru-RU" altLang="ru-RU" sz="3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4996" name="Рисунок 1"/>
          <p:cNvPicPr>
            <a:picLocks noChangeAspect="1"/>
          </p:cNvPicPr>
          <p:nvPr/>
        </p:nvPicPr>
        <p:blipFill>
          <a:blip r:embed="rId2"/>
          <a:srcRect l="2374" t="4474" r="2374" b="1945"/>
          <a:stretch>
            <a:fillRect/>
          </a:stretch>
        </p:blipFill>
        <p:spPr bwMode="auto">
          <a:xfrm>
            <a:off x="107950" y="4508500"/>
            <a:ext cx="3743325" cy="22336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1116007" y="188634"/>
            <a:ext cx="7200901" cy="8310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ГІДРОДИНАМІЧНИЙ НЕБЕЗПЕЧНИЙ ОБ'ЄКТ (ГДНО)</a:t>
            </a:r>
            <a:endParaRPr kumimoji="0" lang="ru-RU" altLang="ru-RU" sz="24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97281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381125"/>
            <a:ext cx="8928100" cy="5360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6" name="Прямоугольник 9"/>
          <p:cNvSpPr>
            <a:spLocks noChangeArrowheads="1"/>
          </p:cNvSpPr>
          <p:nvPr/>
        </p:nvSpPr>
        <p:spPr bwMode="auto">
          <a:xfrm>
            <a:off x="179507" y="1392441"/>
            <a:ext cx="8712200" cy="39087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	Стічні води міста Києва і приміської зони, через систему каналізаційних мереж та комплекс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каналізаційних насосних станцій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 одиниці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), надходять на </a:t>
            </a:r>
            <a:r>
              <a:rPr kumimoji="0" lang="uk-UA" altLang="ru-RU" sz="2000" b="1" i="0" u="none" strike="noStrike" kern="0" cap="none" spc="0" normalizeH="0" baseline="0" noProof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Бортницьку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станцію аерації, де проходять механічну та повну біологічну очистку, після чого скидаються в р. Дніпро.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Очищені  стічні  води,  які  скидаються  в  р. Дніпро, відповідають вимогам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тимчасово погодженого скиду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( 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ТПС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 ) речовин у водні об’єкти.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uk-UA" alt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балансі ВАТ «Київводоканал» знаходиться: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каналізаційних мереж	- 2449 км.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запірної арматури	- 1550 од.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камер та колодязів	- 132 / 560 од.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278" name="Прямоугольник 6"/>
          <p:cNvSpPr>
            <a:spLocks noChangeArrowheads="1"/>
          </p:cNvSpPr>
          <p:nvPr/>
        </p:nvSpPr>
        <p:spPr bwMode="auto">
          <a:xfrm>
            <a:off x="1116007" y="816893"/>
            <a:ext cx="7200901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8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КАНАЛІЗАЦІЙНЕ ГОСПОДАРСТВО</a:t>
            </a:r>
            <a:endParaRPr kumimoji="0" lang="uk-UA" altLang="ru-RU" sz="28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179507" y="5345916"/>
            <a:ext cx="8784976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У м. Києві склалася вкрай критична ситуація зі станом міських каналізаційних колекторів та споруд.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ru-RU" sz="20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kumimoji="0" lang="uk-UA" altLang="ru-RU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Така ситуація може призвести до виникнення надзвичайної ситуації.</a:t>
            </a:r>
            <a:endParaRPr kumimoji="0" lang="uk-UA" altLang="ru-RU" sz="20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1116007" y="44624"/>
            <a:ext cx="7200901" cy="8309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ГІДРОДИНАМІЧНИЙ НЕБЕЗПЕЧНИЙ ОБ'ЄКТ (ГДНО)</a:t>
            </a:r>
            <a:endParaRPr kumimoji="0" lang="ru-RU" altLang="ru-RU" sz="24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Прямоугольник 1"/>
          <p:cNvSpPr/>
          <p:nvPr/>
        </p:nvSpPr>
        <p:spPr>
          <a:xfrm>
            <a:off x="323850" y="1124744"/>
            <a:ext cx="8424862" cy="56938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	Неможливо повністю уникнути НС на ОПН та уберегтися від проблем з ними пов’язаних, але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chemeClr val="accent3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максимально знизити масштаби втрат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chemeClr val="accent3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та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chemeClr val="accent3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збитків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chemeClr val="accent3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цілком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chemeClr val="accent3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реально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kumimoji="0" lang="uk-UA" altLang="ru-RU" sz="2600" b="1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	Найбільш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ефективний засіб зменшення шкоди та збитків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, яких зазнають суспільство, держава і кожна окрема особа в результаті НС, –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запобігати їх виникненню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, а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разі виникнення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виконувати заходи адекватні ситуації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, що склалася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kumimoji="0" lang="uk-UA" altLang="ru-RU" sz="24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kumimoji="0" lang="uk-UA" altLang="ru-RU" sz="2400" b="1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	Для цього необхідно щоб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завдання цивільного захисту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та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безпеки життєдіяльності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стали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найважливішими завданнями держави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 та її 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громадян</a:t>
            </a:r>
            <a:r>
              <a:rPr kumimoji="0" lang="uk-UA" altLang="ru-RU" sz="2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kumimoji="0" lang="uk-UA" altLang="ru-RU" sz="2600" b="1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chemeClr val="bg2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1116007" y="211132"/>
            <a:ext cx="7200901" cy="7699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7525" algn="l"/>
                <a:tab pos="6391275" algn="l"/>
              </a:tabLst>
              <a:defRPr/>
            </a:pPr>
            <a:r>
              <a:rPr kumimoji="0" lang="uk-UA" sz="4400" b="1" i="0" u="none" strike="noStrike" kern="1200" cap="none" spc="50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ВИСНОВОК</a:t>
            </a:r>
            <a:r>
              <a:rPr kumimoji="0" lang="uk-UA" sz="4400" b="1" i="0" u="none" strike="noStrike" kern="1200" cap="none" spc="50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uk-UA" sz="4400" b="0" i="0" u="none" strike="noStrike" kern="1200" cap="none" spc="500" normalizeH="0" baseline="0" noProof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4817" name="Рисунок 1"/>
          <p:cNvPicPr>
            <a:picLocks noChangeAspect="1"/>
          </p:cNvPicPr>
          <p:nvPr/>
        </p:nvPicPr>
        <p:blipFill>
          <a:blip r:embed="rId1"/>
          <a:srcRect l="4897" t="7407" r="8888" b="13519"/>
          <a:stretch>
            <a:fillRect/>
          </a:stretch>
        </p:blipFill>
        <p:spPr>
          <a:xfrm>
            <a:off x="107950" y="1268413"/>
            <a:ext cx="8928100" cy="551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NS emblem 2016.svg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6007" y="314067"/>
            <a:ext cx="7181851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4200" b="1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Вступ</a:t>
            </a:r>
            <a:endParaRPr kumimoji="0" lang="uk-UA" sz="4200" b="1" i="0" u="none" strike="noStrike" kern="0" cap="none" spc="0" normalizeH="0" baseline="0" noProof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107950" y="1416050"/>
            <a:ext cx="8928100" cy="460638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Вивчення</a:t>
            </a:r>
            <a:r>
              <a:rPr kumimoji="0" lang="en-US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даної</a:t>
            </a:r>
            <a:r>
              <a:rPr kumimoji="0" lang="en-US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теми спрямовано</a:t>
            </a:r>
            <a:endParaRPr kumimoji="0" lang="uk-UA" altLang="uk-UA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на</a:t>
            </a:r>
            <a:r>
              <a:rPr kumimoji="0" lang="en-US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захист життя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і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здоров’я людей</a:t>
            </a:r>
            <a:endParaRPr kumimoji="0" lang="uk-UA" altLang="uk-UA" sz="3200" b="1" i="0" u="none" strike="noStrike" kern="0" cap="none" spc="0" normalizeH="0" baseline="0" noProof="0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та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довкілля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від шкідливого впливу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НАДЗВИЧАЙНИХ СИТУАЦІЙ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зокрема аварій на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ОБ’ЄКТАХ</a:t>
            </a:r>
            <a:r>
              <a:rPr kumimoji="0" lang="en-US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ПІДВИЩЕНОЇ НЕБЕЗПЕКИ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шляхом запобігання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аваріям,</a:t>
            </a:r>
            <a:endParaRPr kumimoji="0" lang="uk-UA" altLang="uk-UA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їх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виникненню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обмеженню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локалізації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розвитку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і</a:t>
            </a:r>
            <a:r>
              <a:rPr kumimoji="0" lang="en-US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ліквідації наслідків</a:t>
            </a:r>
            <a:r>
              <a:rPr kumimoji="0" lang="uk-UA" alt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</a:t>
            </a:r>
            <a:endParaRPr kumimoji="0" lang="ru-RU" altLang="uk-UA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Рисунок 3" descr="DSNS emblem 2016.svg">
            <a:hlinkClick r:id="rId1"/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836613"/>
            <a:ext cx="5184775" cy="51482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bg1">
                <a:alpha val="12000"/>
              </a:schemeClr>
            </a:outerShdw>
          </a:effectLst>
        </p:spPr>
      </p:pic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0" y="2465383"/>
            <a:ext cx="9144000" cy="1323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7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7525" algn="l"/>
              </a:tabLst>
              <a:defRPr/>
            </a:pPr>
            <a:r>
              <a:rPr kumimoji="0" lang="uk-UA" altLang="uk-UA" sz="8000" b="1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Дякую за увагу! </a:t>
            </a:r>
            <a:endParaRPr kumimoji="0" lang="uk-UA" altLang="uk-UA" sz="8000" b="1" i="0" u="none" strike="noStrike" kern="1200" cap="none" spc="0" normalizeH="0" baseline="0" noProof="0" dirty="0" smtClean="0">
              <a:ln>
                <a:solidFill>
                  <a:schemeClr val="bg2"/>
                </a:solidFill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6391" name="Прямоугольник 8"/>
          <p:cNvSpPr>
            <a:spLocks noChangeArrowheads="1"/>
          </p:cNvSpPr>
          <p:nvPr/>
        </p:nvSpPr>
        <p:spPr bwMode="auto">
          <a:xfrm>
            <a:off x="1116007" y="260344"/>
            <a:ext cx="7181851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42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Актуальність теми</a:t>
            </a:r>
            <a:endParaRPr kumimoji="0" lang="ru-RU" altLang="ru-RU" sz="4200" b="1" i="0" u="none" strike="noStrike" kern="1200" cap="none" spc="0" normalizeH="0" baseline="0" noProof="0" dirty="0" smtClean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297863" y="115888"/>
            <a:ext cx="738188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SNS emblem 2016.sv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1008063" cy="10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2"/>
          <p:cNvSpPr>
            <a:spLocks noChangeArrowheads="1"/>
          </p:cNvSpPr>
          <p:nvPr/>
        </p:nvSpPr>
        <p:spPr bwMode="auto">
          <a:xfrm>
            <a:off x="107950" y="1196752"/>
            <a:ext cx="8928099" cy="53245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	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Сьогодні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захист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населення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і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територій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від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надзвичайних ситуацій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своєчасне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оповіщення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й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інформування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населення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надзвичайну ситуацію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обумовлена величезними масштабами наслідків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аварій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катастроф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та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стихійних лих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58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для запобігання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58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ліквідації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58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яких потрібні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зосередження зусиль всієї держави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rgbClr val="F58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організація взаємодії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різних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органів управління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сил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і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засобів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у цілому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55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формування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55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здійснення державної політики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3700D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області 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5532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Цивільного Захисту</a:t>
            </a:r>
            <a:r>
              <a:rPr kumimoji="0" lang="uk-UA" altLang="ru-RU" sz="30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uk-UA" altLang="ru-RU" sz="3000" b="1" i="0" u="none" strike="noStrike" kern="1200" cap="none" spc="0" normalizeH="0" baseline="0" noProof="0" dirty="0" smtClean="0">
              <a:ln>
                <a:solidFill>
                  <a:srgbClr val="0070C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Рисунок 1" descr="DSNS emblem 2016.svg">
            <a:hlinkClick r:id="rId1"/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1584325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36142" y="188640"/>
            <a:ext cx="7128346" cy="1384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4200" b="1" i="0" u="none" strike="noStrike" kern="1200" cap="none" spc="30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ПЕРШЕ </a:t>
            </a:r>
            <a:endParaRPr kumimoji="0" lang="uk-UA" sz="4200" b="1" i="0" u="none" strike="noStrike" kern="1200" cap="none" spc="300" normalizeH="0" baseline="0" noProof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>
                <a:tab pos="3493770" algn="l"/>
              </a:tabLst>
              <a:defRPr/>
            </a:pPr>
            <a:r>
              <a:rPr kumimoji="0" lang="uk-UA" sz="4200" b="1" i="0" u="none" strike="noStrike" kern="1200" cap="none" spc="300" normalizeH="0" baseline="0" noProof="0" dirty="0">
                <a:ln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навчальне питання</a:t>
            </a:r>
            <a:endParaRPr kumimoji="0" lang="uk-UA" sz="4200" b="1" i="0" u="none" strike="noStrike" kern="1200" cap="none" spc="300" normalizeH="0" baseline="0" noProof="0" dirty="0">
              <a:ln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07949" y="2391321"/>
            <a:ext cx="8928100" cy="363176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9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uk-UA" altLang="ru-RU" sz="4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Оповіщення. Порядок отримання інформації про загрозу і виникнення НС. Попереджувальний сигнал </a:t>
            </a:r>
            <a:r>
              <a:rPr kumimoji="0" lang="uk-UA" altLang="ru-RU" sz="4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kumimoji="0" lang="uk-UA" altLang="ru-RU" sz="5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Увага всім!</a:t>
            </a:r>
            <a:r>
              <a:rPr kumimoji="0" lang="uk-UA" altLang="ru-RU" sz="4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r>
              <a:rPr kumimoji="0" lang="uk-UA" altLang="ru-RU" sz="44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uk-UA" altLang="ru-RU" sz="4400" b="1" i="0" u="none" strike="noStrike" kern="1200" cap="none" spc="0" normalizeH="0" baseline="0" noProof="0" dirty="0" smtClean="0">
              <a:ln>
                <a:solidFill>
                  <a:srgbClr val="FFC0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Техниче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хниче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42548</Words>
  <Application>WPS Presentation</Application>
  <PresentationFormat>Экран (4:3)</PresentationFormat>
  <Paragraphs>1045</Paragraphs>
  <Slides>70</Slides>
  <Notes>1</Notes>
  <HiddenSlides>0</HiddenSlides>
  <MMClips>1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94" baseType="lpstr">
      <vt:lpstr>Arial</vt:lpstr>
      <vt:lpstr>SimSun</vt:lpstr>
      <vt:lpstr>Wingdings</vt:lpstr>
      <vt:lpstr>Franklin Gothic Book</vt:lpstr>
      <vt:lpstr>Wingdings 2</vt:lpstr>
      <vt:lpstr>Wingdings</vt:lpstr>
      <vt:lpstr>Arial Black</vt:lpstr>
      <vt:lpstr>Open Sans</vt:lpstr>
      <vt:lpstr>Segoe Print</vt:lpstr>
      <vt:lpstr>Verdana</vt:lpstr>
      <vt:lpstr>Times New Roman</vt:lpstr>
      <vt:lpstr>Tahoma</vt:lpstr>
      <vt:lpstr>Calibri</vt:lpstr>
      <vt:lpstr>Arial</vt:lpstr>
      <vt:lpstr>Lucida Sans</vt:lpstr>
      <vt:lpstr>Lucida Sans Unicode</vt:lpstr>
      <vt:lpstr>Microsoft YaHei</vt:lpstr>
      <vt:lpstr>Arial Unicode MS</vt:lpstr>
      <vt:lpstr>Franklin Gothic Book</vt:lpstr>
      <vt:lpstr>Times New Roman</vt:lpstr>
      <vt:lpstr>黑体</vt:lpstr>
      <vt:lpstr>Техническая</vt:lpstr>
      <vt:lpstr>2_Техническая</vt:lpstr>
      <vt:lpstr>Excel.Sheet.8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ARSAGERA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Борис</dc:creator>
  <cp:lastModifiedBy>Максим</cp:lastModifiedBy>
  <cp:revision>790</cp:revision>
  <dcterms:created xsi:type="dcterms:W3CDTF">2013-02-15T12:32:14Z</dcterms:created>
  <dcterms:modified xsi:type="dcterms:W3CDTF">2022-10-16T10:39:47Z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EBAB73249B114EEB9EB59C1A41F63DA6</vt:lpwstr>
  </property>
  <property fmtid="{D5CDD505-2E9C-101B-9397-08002B2CF9AE}" pid="3" name="KSOProductBuildVer">
    <vt:lpwstr>1049-11.2.0.10311</vt:lpwstr>
  </property>
</Properties>
</file>