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60" r:id="rId2"/>
    <p:sldId id="256" r:id="rId3"/>
    <p:sldId id="263" r:id="rId4"/>
    <p:sldId id="264" r:id="rId5"/>
    <p:sldId id="265" r:id="rId6"/>
    <p:sldId id="257" r:id="rId7"/>
    <p:sldId id="267" r:id="rId8"/>
    <p:sldId id="269" r:id="rId9"/>
    <p:sldId id="266" r:id="rId10"/>
    <p:sldId id="331" r:id="rId11"/>
    <p:sldId id="330" r:id="rId12"/>
    <p:sldId id="268" r:id="rId13"/>
    <p:sldId id="258" r:id="rId14"/>
    <p:sldId id="27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1" r:id="rId31"/>
    <p:sldId id="292" r:id="rId32"/>
    <p:sldId id="288" r:id="rId33"/>
    <p:sldId id="289" r:id="rId34"/>
    <p:sldId id="293" r:id="rId35"/>
    <p:sldId id="296" r:id="rId36"/>
    <p:sldId id="297" r:id="rId37"/>
    <p:sldId id="298" r:id="rId38"/>
    <p:sldId id="299" r:id="rId39"/>
    <p:sldId id="300" r:id="rId40"/>
    <p:sldId id="304" r:id="rId41"/>
    <p:sldId id="302" r:id="rId42"/>
    <p:sldId id="303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295" r:id="rId6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D9CB5C-EFE9-C34C-80BF-085EE9568FA7}">
          <p14:sldIdLst>
            <p14:sldId id="260"/>
            <p14:sldId id="256"/>
            <p14:sldId id="263"/>
            <p14:sldId id="264"/>
            <p14:sldId id="265"/>
            <p14:sldId id="257"/>
            <p14:sldId id="267"/>
            <p14:sldId id="269"/>
            <p14:sldId id="266"/>
            <p14:sldId id="331"/>
            <p14:sldId id="330"/>
            <p14:sldId id="268"/>
            <p14:sldId id="258"/>
            <p14:sldId id="270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91"/>
            <p14:sldId id="292"/>
            <p14:sldId id="288"/>
            <p14:sldId id="289"/>
            <p14:sldId id="293"/>
          </p14:sldIdLst>
        </p14:section>
        <p14:section name="ІРИНА" id="{F45296B2-9AD9-824B-99DE-C09D6A23C05A}">
          <p14:sldIdLst>
            <p14:sldId id="296"/>
            <p14:sldId id="297"/>
            <p14:sldId id="298"/>
            <p14:sldId id="299"/>
            <p14:sldId id="300"/>
            <p14:sldId id="304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9938"/>
  </p:normalViewPr>
  <p:slideViewPr>
    <p:cSldViewPr snapToGrid="0" snapToObjects="1">
      <p:cViewPr varScale="1">
        <p:scale>
          <a:sx n="63" d="100"/>
          <a:sy n="63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65010-7416-F448-A753-EA234D731D4D}" type="doc">
      <dgm:prSet loTypeId="urn:microsoft.com/office/officeart/2005/8/layout/arrow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6B95F4-0DC0-194A-BAA1-036D2C74860A}">
      <dgm:prSet phldrT="[Текст]"/>
      <dgm:spPr/>
      <dgm:t>
        <a:bodyPr/>
        <a:lstStyle/>
        <a:p>
          <a:r>
            <a:rPr lang="uk-UA" dirty="0">
              <a:latin typeface="Century Gothic" panose="020B0502020202020204" pitchFamily="34" charset="0"/>
            </a:rPr>
            <a:t>Одинокість</a:t>
          </a:r>
          <a:endParaRPr lang="ru-RU" dirty="0"/>
        </a:p>
      </dgm:t>
    </dgm:pt>
    <dgm:pt modelId="{48D0D9A6-B21F-E44C-8EAC-110DBA35867E}" type="parTrans" cxnId="{BEAD2575-7901-D846-A81F-08001D262B12}">
      <dgm:prSet/>
      <dgm:spPr/>
      <dgm:t>
        <a:bodyPr/>
        <a:lstStyle/>
        <a:p>
          <a:endParaRPr lang="ru-RU"/>
        </a:p>
      </dgm:t>
    </dgm:pt>
    <dgm:pt modelId="{6A222966-10D2-D242-A401-C9498AF260E9}" type="sibTrans" cxnId="{BEAD2575-7901-D846-A81F-08001D262B12}">
      <dgm:prSet/>
      <dgm:spPr/>
      <dgm:t>
        <a:bodyPr/>
        <a:lstStyle/>
        <a:p>
          <a:endParaRPr lang="ru-RU"/>
        </a:p>
      </dgm:t>
    </dgm:pt>
    <dgm:pt modelId="{D12452C9-F1CF-A449-BDC1-C23F3C73D141}">
      <dgm:prSet phldrT="[Текст]"/>
      <dgm:spPr/>
      <dgm:t>
        <a:bodyPr/>
        <a:lstStyle/>
        <a:p>
          <a:r>
            <a:rPr lang="uk-UA" dirty="0"/>
            <a:t>Контакт</a:t>
          </a:r>
          <a:endParaRPr lang="ru-RU" dirty="0"/>
        </a:p>
      </dgm:t>
    </dgm:pt>
    <dgm:pt modelId="{B959501E-1B98-E84B-A19B-6B312ED53E26}" type="parTrans" cxnId="{891776C8-7E04-A547-B650-2C2E4F4DA37D}">
      <dgm:prSet/>
      <dgm:spPr/>
      <dgm:t>
        <a:bodyPr/>
        <a:lstStyle/>
        <a:p>
          <a:endParaRPr lang="ru-RU"/>
        </a:p>
      </dgm:t>
    </dgm:pt>
    <dgm:pt modelId="{E2D90B19-1EA4-2946-B866-CAE27384C1FF}" type="sibTrans" cxnId="{891776C8-7E04-A547-B650-2C2E4F4DA37D}">
      <dgm:prSet/>
      <dgm:spPr/>
      <dgm:t>
        <a:bodyPr/>
        <a:lstStyle/>
        <a:p>
          <a:endParaRPr lang="ru-RU"/>
        </a:p>
      </dgm:t>
    </dgm:pt>
    <dgm:pt modelId="{D734D013-3DDC-A440-BF3E-1864EE69194E}" type="pres">
      <dgm:prSet presAssocID="{A5A65010-7416-F448-A753-EA234D731D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F74D3-8BAD-1C4A-A4E9-AF4BBC2CA9BA}" type="pres">
      <dgm:prSet presAssocID="{FB6B95F4-0DC0-194A-BAA1-036D2C74860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3345-29D3-3040-8015-FADDA18BCEE7}" type="pres">
      <dgm:prSet presAssocID="{D12452C9-F1CF-A449-BDC1-C23F3C73D14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84800-BD67-1D44-B325-DAF4CDE9E414}" type="presOf" srcId="{A5A65010-7416-F448-A753-EA234D731D4D}" destId="{D734D013-3DDC-A440-BF3E-1864EE69194E}" srcOrd="0" destOrd="0" presId="urn:microsoft.com/office/officeart/2005/8/layout/arrow5"/>
    <dgm:cxn modelId="{891776C8-7E04-A547-B650-2C2E4F4DA37D}" srcId="{A5A65010-7416-F448-A753-EA234D731D4D}" destId="{D12452C9-F1CF-A449-BDC1-C23F3C73D141}" srcOrd="1" destOrd="0" parTransId="{B959501E-1B98-E84B-A19B-6B312ED53E26}" sibTransId="{E2D90B19-1EA4-2946-B866-CAE27384C1FF}"/>
    <dgm:cxn modelId="{98BBD7F7-BC90-4A42-93B1-016EA2734D0B}" type="presOf" srcId="{FB6B95F4-0DC0-194A-BAA1-036D2C74860A}" destId="{C7FF74D3-8BAD-1C4A-A4E9-AF4BBC2CA9BA}" srcOrd="0" destOrd="0" presId="urn:microsoft.com/office/officeart/2005/8/layout/arrow5"/>
    <dgm:cxn modelId="{B1D7351F-A8F9-A949-8348-C2ACF01A11E6}" type="presOf" srcId="{D12452C9-F1CF-A449-BDC1-C23F3C73D141}" destId="{F6623345-29D3-3040-8015-FADDA18BCEE7}" srcOrd="0" destOrd="0" presId="urn:microsoft.com/office/officeart/2005/8/layout/arrow5"/>
    <dgm:cxn modelId="{BEAD2575-7901-D846-A81F-08001D262B12}" srcId="{A5A65010-7416-F448-A753-EA234D731D4D}" destId="{FB6B95F4-0DC0-194A-BAA1-036D2C74860A}" srcOrd="0" destOrd="0" parTransId="{48D0D9A6-B21F-E44C-8EAC-110DBA35867E}" sibTransId="{6A222966-10D2-D242-A401-C9498AF260E9}"/>
    <dgm:cxn modelId="{5271BC91-638F-B845-9456-0EC3AE336D3C}" type="presParOf" srcId="{D734D013-3DDC-A440-BF3E-1864EE69194E}" destId="{C7FF74D3-8BAD-1C4A-A4E9-AF4BBC2CA9BA}" srcOrd="0" destOrd="0" presId="urn:microsoft.com/office/officeart/2005/8/layout/arrow5"/>
    <dgm:cxn modelId="{93DE95DB-8019-5045-B461-FFBCC890CD06}" type="presParOf" srcId="{D734D013-3DDC-A440-BF3E-1864EE69194E}" destId="{F6623345-29D3-3040-8015-FADDA18BCEE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A65010-7416-F448-A753-EA234D731D4D}" type="doc">
      <dgm:prSet loTypeId="urn:microsoft.com/office/officeart/2005/8/layout/arrow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6B95F4-0DC0-194A-BAA1-036D2C74860A}">
      <dgm:prSet phldrT="[Текст]"/>
      <dgm:spPr/>
      <dgm:t>
        <a:bodyPr/>
        <a:lstStyle/>
        <a:p>
          <a:r>
            <a:rPr lang="uk-UA" dirty="0">
              <a:latin typeface="Century Gothic" panose="020B0502020202020204" pitchFamily="34" charset="0"/>
            </a:rPr>
            <a:t>Безпорадність</a:t>
          </a:r>
          <a:endParaRPr lang="ru-RU" dirty="0"/>
        </a:p>
      </dgm:t>
    </dgm:pt>
    <dgm:pt modelId="{48D0D9A6-B21F-E44C-8EAC-110DBA35867E}" type="parTrans" cxnId="{BEAD2575-7901-D846-A81F-08001D262B12}">
      <dgm:prSet/>
      <dgm:spPr/>
      <dgm:t>
        <a:bodyPr/>
        <a:lstStyle/>
        <a:p>
          <a:endParaRPr lang="ru-RU"/>
        </a:p>
      </dgm:t>
    </dgm:pt>
    <dgm:pt modelId="{6A222966-10D2-D242-A401-C9498AF260E9}" type="sibTrans" cxnId="{BEAD2575-7901-D846-A81F-08001D262B12}">
      <dgm:prSet/>
      <dgm:spPr/>
      <dgm:t>
        <a:bodyPr/>
        <a:lstStyle/>
        <a:p>
          <a:endParaRPr lang="ru-RU"/>
        </a:p>
      </dgm:t>
    </dgm:pt>
    <dgm:pt modelId="{D12452C9-F1CF-A449-BDC1-C23F3C73D141}">
      <dgm:prSet phldrT="[Текст]"/>
      <dgm:spPr/>
      <dgm:t>
        <a:bodyPr/>
        <a:lstStyle/>
        <a:p>
          <a:r>
            <a:rPr lang="uk-UA" dirty="0"/>
            <a:t>Відчуття здатності діяти</a:t>
          </a:r>
          <a:endParaRPr lang="ru-RU" dirty="0"/>
        </a:p>
      </dgm:t>
    </dgm:pt>
    <dgm:pt modelId="{B959501E-1B98-E84B-A19B-6B312ED53E26}" type="parTrans" cxnId="{891776C8-7E04-A547-B650-2C2E4F4DA37D}">
      <dgm:prSet/>
      <dgm:spPr/>
      <dgm:t>
        <a:bodyPr/>
        <a:lstStyle/>
        <a:p>
          <a:endParaRPr lang="ru-RU"/>
        </a:p>
      </dgm:t>
    </dgm:pt>
    <dgm:pt modelId="{E2D90B19-1EA4-2946-B866-CAE27384C1FF}" type="sibTrans" cxnId="{891776C8-7E04-A547-B650-2C2E4F4DA37D}">
      <dgm:prSet/>
      <dgm:spPr/>
      <dgm:t>
        <a:bodyPr/>
        <a:lstStyle/>
        <a:p>
          <a:endParaRPr lang="ru-RU"/>
        </a:p>
      </dgm:t>
    </dgm:pt>
    <dgm:pt modelId="{D734D013-3DDC-A440-BF3E-1864EE69194E}" type="pres">
      <dgm:prSet presAssocID="{A5A65010-7416-F448-A753-EA234D731D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F74D3-8BAD-1C4A-A4E9-AF4BBC2CA9BA}" type="pres">
      <dgm:prSet presAssocID="{FB6B95F4-0DC0-194A-BAA1-036D2C74860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3345-29D3-3040-8015-FADDA18BCEE7}" type="pres">
      <dgm:prSet presAssocID="{D12452C9-F1CF-A449-BDC1-C23F3C73D14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84800-BD67-1D44-B325-DAF4CDE9E414}" type="presOf" srcId="{A5A65010-7416-F448-A753-EA234D731D4D}" destId="{D734D013-3DDC-A440-BF3E-1864EE69194E}" srcOrd="0" destOrd="0" presId="urn:microsoft.com/office/officeart/2005/8/layout/arrow5"/>
    <dgm:cxn modelId="{891776C8-7E04-A547-B650-2C2E4F4DA37D}" srcId="{A5A65010-7416-F448-A753-EA234D731D4D}" destId="{D12452C9-F1CF-A449-BDC1-C23F3C73D141}" srcOrd="1" destOrd="0" parTransId="{B959501E-1B98-E84B-A19B-6B312ED53E26}" sibTransId="{E2D90B19-1EA4-2946-B866-CAE27384C1FF}"/>
    <dgm:cxn modelId="{98BBD7F7-BC90-4A42-93B1-016EA2734D0B}" type="presOf" srcId="{FB6B95F4-0DC0-194A-BAA1-036D2C74860A}" destId="{C7FF74D3-8BAD-1C4A-A4E9-AF4BBC2CA9BA}" srcOrd="0" destOrd="0" presId="urn:microsoft.com/office/officeart/2005/8/layout/arrow5"/>
    <dgm:cxn modelId="{B1D7351F-A8F9-A949-8348-C2ACF01A11E6}" type="presOf" srcId="{D12452C9-F1CF-A449-BDC1-C23F3C73D141}" destId="{F6623345-29D3-3040-8015-FADDA18BCEE7}" srcOrd="0" destOrd="0" presId="urn:microsoft.com/office/officeart/2005/8/layout/arrow5"/>
    <dgm:cxn modelId="{BEAD2575-7901-D846-A81F-08001D262B12}" srcId="{A5A65010-7416-F448-A753-EA234D731D4D}" destId="{FB6B95F4-0DC0-194A-BAA1-036D2C74860A}" srcOrd="0" destOrd="0" parTransId="{48D0D9A6-B21F-E44C-8EAC-110DBA35867E}" sibTransId="{6A222966-10D2-D242-A401-C9498AF260E9}"/>
    <dgm:cxn modelId="{5271BC91-638F-B845-9456-0EC3AE336D3C}" type="presParOf" srcId="{D734D013-3DDC-A440-BF3E-1864EE69194E}" destId="{C7FF74D3-8BAD-1C4A-A4E9-AF4BBC2CA9BA}" srcOrd="0" destOrd="0" presId="urn:microsoft.com/office/officeart/2005/8/layout/arrow5"/>
    <dgm:cxn modelId="{93DE95DB-8019-5045-B461-FFBCC890CD06}" type="presParOf" srcId="{D734D013-3DDC-A440-BF3E-1864EE69194E}" destId="{F6623345-29D3-3040-8015-FADDA18BCEE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65010-7416-F448-A753-EA234D731D4D}" type="doc">
      <dgm:prSet loTypeId="urn:microsoft.com/office/officeart/2005/8/layout/arrow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6B95F4-0DC0-194A-BAA1-036D2C74860A}">
      <dgm:prSet phldrT="[Текст]"/>
      <dgm:spPr/>
      <dgm:t>
        <a:bodyPr/>
        <a:lstStyle/>
        <a:p>
          <a:r>
            <a:rPr lang="uk-UA" dirty="0">
              <a:latin typeface="Century Gothic" panose="020B0502020202020204" pitchFamily="34" charset="0"/>
            </a:rPr>
            <a:t>Буря емоцій</a:t>
          </a:r>
          <a:r>
            <a:rPr lang="ru-UA" dirty="0">
              <a:latin typeface="Century Gothic" panose="020B0502020202020204" pitchFamily="34" charset="0"/>
            </a:rPr>
            <a:t> </a:t>
          </a:r>
          <a:endParaRPr lang="ru-RU" dirty="0"/>
        </a:p>
      </dgm:t>
    </dgm:pt>
    <dgm:pt modelId="{48D0D9A6-B21F-E44C-8EAC-110DBA35867E}" type="parTrans" cxnId="{BEAD2575-7901-D846-A81F-08001D262B12}">
      <dgm:prSet/>
      <dgm:spPr/>
      <dgm:t>
        <a:bodyPr/>
        <a:lstStyle/>
        <a:p>
          <a:endParaRPr lang="ru-RU"/>
        </a:p>
      </dgm:t>
    </dgm:pt>
    <dgm:pt modelId="{6A222966-10D2-D242-A401-C9498AF260E9}" type="sibTrans" cxnId="{BEAD2575-7901-D846-A81F-08001D262B12}">
      <dgm:prSet/>
      <dgm:spPr/>
      <dgm:t>
        <a:bodyPr/>
        <a:lstStyle/>
        <a:p>
          <a:endParaRPr lang="ru-RU"/>
        </a:p>
      </dgm:t>
    </dgm:pt>
    <dgm:pt modelId="{D12452C9-F1CF-A449-BDC1-C23F3C73D141}">
      <dgm:prSet phldrT="[Текст]"/>
      <dgm:spPr/>
      <dgm:t>
        <a:bodyPr/>
        <a:lstStyle/>
        <a:p>
          <a:r>
            <a:rPr lang="uk-UA" dirty="0"/>
            <a:t>Здатність думати</a:t>
          </a:r>
          <a:endParaRPr lang="ru-RU" dirty="0"/>
        </a:p>
      </dgm:t>
    </dgm:pt>
    <dgm:pt modelId="{B959501E-1B98-E84B-A19B-6B312ED53E26}" type="parTrans" cxnId="{891776C8-7E04-A547-B650-2C2E4F4DA37D}">
      <dgm:prSet/>
      <dgm:spPr/>
      <dgm:t>
        <a:bodyPr/>
        <a:lstStyle/>
        <a:p>
          <a:endParaRPr lang="ru-RU"/>
        </a:p>
      </dgm:t>
    </dgm:pt>
    <dgm:pt modelId="{E2D90B19-1EA4-2946-B866-CAE27384C1FF}" type="sibTrans" cxnId="{891776C8-7E04-A547-B650-2C2E4F4DA37D}">
      <dgm:prSet/>
      <dgm:spPr/>
      <dgm:t>
        <a:bodyPr/>
        <a:lstStyle/>
        <a:p>
          <a:endParaRPr lang="ru-RU"/>
        </a:p>
      </dgm:t>
    </dgm:pt>
    <dgm:pt modelId="{D734D013-3DDC-A440-BF3E-1864EE69194E}" type="pres">
      <dgm:prSet presAssocID="{A5A65010-7416-F448-A753-EA234D731D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F74D3-8BAD-1C4A-A4E9-AF4BBC2CA9BA}" type="pres">
      <dgm:prSet presAssocID="{FB6B95F4-0DC0-194A-BAA1-036D2C74860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3345-29D3-3040-8015-FADDA18BCEE7}" type="pres">
      <dgm:prSet presAssocID="{D12452C9-F1CF-A449-BDC1-C23F3C73D14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84800-BD67-1D44-B325-DAF4CDE9E414}" type="presOf" srcId="{A5A65010-7416-F448-A753-EA234D731D4D}" destId="{D734D013-3DDC-A440-BF3E-1864EE69194E}" srcOrd="0" destOrd="0" presId="urn:microsoft.com/office/officeart/2005/8/layout/arrow5"/>
    <dgm:cxn modelId="{891776C8-7E04-A547-B650-2C2E4F4DA37D}" srcId="{A5A65010-7416-F448-A753-EA234D731D4D}" destId="{D12452C9-F1CF-A449-BDC1-C23F3C73D141}" srcOrd="1" destOrd="0" parTransId="{B959501E-1B98-E84B-A19B-6B312ED53E26}" sibTransId="{E2D90B19-1EA4-2946-B866-CAE27384C1FF}"/>
    <dgm:cxn modelId="{98BBD7F7-BC90-4A42-93B1-016EA2734D0B}" type="presOf" srcId="{FB6B95F4-0DC0-194A-BAA1-036D2C74860A}" destId="{C7FF74D3-8BAD-1C4A-A4E9-AF4BBC2CA9BA}" srcOrd="0" destOrd="0" presId="urn:microsoft.com/office/officeart/2005/8/layout/arrow5"/>
    <dgm:cxn modelId="{B1D7351F-A8F9-A949-8348-C2ACF01A11E6}" type="presOf" srcId="{D12452C9-F1CF-A449-BDC1-C23F3C73D141}" destId="{F6623345-29D3-3040-8015-FADDA18BCEE7}" srcOrd="0" destOrd="0" presId="urn:microsoft.com/office/officeart/2005/8/layout/arrow5"/>
    <dgm:cxn modelId="{BEAD2575-7901-D846-A81F-08001D262B12}" srcId="{A5A65010-7416-F448-A753-EA234D731D4D}" destId="{FB6B95F4-0DC0-194A-BAA1-036D2C74860A}" srcOrd="0" destOrd="0" parTransId="{48D0D9A6-B21F-E44C-8EAC-110DBA35867E}" sibTransId="{6A222966-10D2-D242-A401-C9498AF260E9}"/>
    <dgm:cxn modelId="{5271BC91-638F-B845-9456-0EC3AE336D3C}" type="presParOf" srcId="{D734D013-3DDC-A440-BF3E-1864EE69194E}" destId="{C7FF74D3-8BAD-1C4A-A4E9-AF4BBC2CA9BA}" srcOrd="0" destOrd="0" presId="urn:microsoft.com/office/officeart/2005/8/layout/arrow5"/>
    <dgm:cxn modelId="{93DE95DB-8019-5045-B461-FFBCC890CD06}" type="presParOf" srcId="{D734D013-3DDC-A440-BF3E-1864EE69194E}" destId="{F6623345-29D3-3040-8015-FADDA18BCEE7}" srcOrd="1" destOrd="0" presId="urn:microsoft.com/office/officeart/2005/8/layout/arrow5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A65010-7416-F448-A753-EA234D731D4D}" type="doc">
      <dgm:prSet loTypeId="urn:microsoft.com/office/officeart/2005/8/layout/arrow5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B6B95F4-0DC0-194A-BAA1-036D2C74860A}">
      <dgm:prSet phldrT="[Текст]"/>
      <dgm:spPr/>
      <dgm:t>
        <a:bodyPr/>
        <a:lstStyle/>
        <a:p>
          <a:r>
            <a:rPr lang="uk-UA" dirty="0">
              <a:latin typeface="Century Gothic" panose="020B0502020202020204" pitchFamily="34" charset="0"/>
            </a:rPr>
            <a:t>Заплутаність в подіях</a:t>
          </a:r>
          <a:r>
            <a:rPr lang="ru-UA" dirty="0">
              <a:latin typeface="Century Gothic" panose="020B0502020202020204" pitchFamily="34" charset="0"/>
            </a:rPr>
            <a:t> </a:t>
          </a:r>
          <a:endParaRPr lang="ru-RU" dirty="0"/>
        </a:p>
      </dgm:t>
    </dgm:pt>
    <dgm:pt modelId="{48D0D9A6-B21F-E44C-8EAC-110DBA35867E}" type="parTrans" cxnId="{BEAD2575-7901-D846-A81F-08001D262B12}">
      <dgm:prSet/>
      <dgm:spPr/>
      <dgm:t>
        <a:bodyPr/>
        <a:lstStyle/>
        <a:p>
          <a:endParaRPr lang="ru-RU"/>
        </a:p>
      </dgm:t>
    </dgm:pt>
    <dgm:pt modelId="{6A222966-10D2-D242-A401-C9498AF260E9}" type="sibTrans" cxnId="{BEAD2575-7901-D846-A81F-08001D262B12}">
      <dgm:prSet/>
      <dgm:spPr/>
      <dgm:t>
        <a:bodyPr/>
        <a:lstStyle/>
        <a:p>
          <a:endParaRPr lang="ru-RU"/>
        </a:p>
      </dgm:t>
    </dgm:pt>
    <dgm:pt modelId="{D12452C9-F1CF-A449-BDC1-C23F3C73D141}">
      <dgm:prSet phldrT="[Текст]"/>
      <dgm:spPr/>
      <dgm:t>
        <a:bodyPr/>
        <a:lstStyle/>
        <a:p>
          <a:r>
            <a:rPr lang="uk-UA" dirty="0"/>
            <a:t>Завершення ситуації</a:t>
          </a:r>
          <a:endParaRPr lang="ru-RU" dirty="0"/>
        </a:p>
      </dgm:t>
    </dgm:pt>
    <dgm:pt modelId="{B959501E-1B98-E84B-A19B-6B312ED53E26}" type="parTrans" cxnId="{891776C8-7E04-A547-B650-2C2E4F4DA37D}">
      <dgm:prSet/>
      <dgm:spPr/>
      <dgm:t>
        <a:bodyPr/>
        <a:lstStyle/>
        <a:p>
          <a:endParaRPr lang="ru-RU"/>
        </a:p>
      </dgm:t>
    </dgm:pt>
    <dgm:pt modelId="{E2D90B19-1EA4-2946-B866-CAE27384C1FF}" type="sibTrans" cxnId="{891776C8-7E04-A547-B650-2C2E4F4DA37D}">
      <dgm:prSet/>
      <dgm:spPr/>
      <dgm:t>
        <a:bodyPr/>
        <a:lstStyle/>
        <a:p>
          <a:endParaRPr lang="ru-RU"/>
        </a:p>
      </dgm:t>
    </dgm:pt>
    <dgm:pt modelId="{D734D013-3DDC-A440-BF3E-1864EE69194E}" type="pres">
      <dgm:prSet presAssocID="{A5A65010-7416-F448-A753-EA234D731D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FF74D3-8BAD-1C4A-A4E9-AF4BBC2CA9BA}" type="pres">
      <dgm:prSet presAssocID="{FB6B95F4-0DC0-194A-BAA1-036D2C74860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3345-29D3-3040-8015-FADDA18BCEE7}" type="pres">
      <dgm:prSet presAssocID="{D12452C9-F1CF-A449-BDC1-C23F3C73D14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84800-BD67-1D44-B325-DAF4CDE9E414}" type="presOf" srcId="{A5A65010-7416-F448-A753-EA234D731D4D}" destId="{D734D013-3DDC-A440-BF3E-1864EE69194E}" srcOrd="0" destOrd="0" presId="urn:microsoft.com/office/officeart/2005/8/layout/arrow5"/>
    <dgm:cxn modelId="{891776C8-7E04-A547-B650-2C2E4F4DA37D}" srcId="{A5A65010-7416-F448-A753-EA234D731D4D}" destId="{D12452C9-F1CF-A449-BDC1-C23F3C73D141}" srcOrd="1" destOrd="0" parTransId="{B959501E-1B98-E84B-A19B-6B312ED53E26}" sibTransId="{E2D90B19-1EA4-2946-B866-CAE27384C1FF}"/>
    <dgm:cxn modelId="{98BBD7F7-BC90-4A42-93B1-016EA2734D0B}" type="presOf" srcId="{FB6B95F4-0DC0-194A-BAA1-036D2C74860A}" destId="{C7FF74D3-8BAD-1C4A-A4E9-AF4BBC2CA9BA}" srcOrd="0" destOrd="0" presId="urn:microsoft.com/office/officeart/2005/8/layout/arrow5"/>
    <dgm:cxn modelId="{B1D7351F-A8F9-A949-8348-C2ACF01A11E6}" type="presOf" srcId="{D12452C9-F1CF-A449-BDC1-C23F3C73D141}" destId="{F6623345-29D3-3040-8015-FADDA18BCEE7}" srcOrd="0" destOrd="0" presId="urn:microsoft.com/office/officeart/2005/8/layout/arrow5"/>
    <dgm:cxn modelId="{BEAD2575-7901-D846-A81F-08001D262B12}" srcId="{A5A65010-7416-F448-A753-EA234D731D4D}" destId="{FB6B95F4-0DC0-194A-BAA1-036D2C74860A}" srcOrd="0" destOrd="0" parTransId="{48D0D9A6-B21F-E44C-8EAC-110DBA35867E}" sibTransId="{6A222966-10D2-D242-A401-C9498AF260E9}"/>
    <dgm:cxn modelId="{5271BC91-638F-B845-9456-0EC3AE336D3C}" type="presParOf" srcId="{D734D013-3DDC-A440-BF3E-1864EE69194E}" destId="{C7FF74D3-8BAD-1C4A-A4E9-AF4BBC2CA9BA}" srcOrd="0" destOrd="0" presId="urn:microsoft.com/office/officeart/2005/8/layout/arrow5"/>
    <dgm:cxn modelId="{93DE95DB-8019-5045-B461-FFBCC890CD06}" type="presParOf" srcId="{D734D013-3DDC-A440-BF3E-1864EE69194E}" destId="{F6623345-29D3-3040-8015-FADDA18BCEE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F74D3-8BAD-1C4A-A4E9-AF4BBC2CA9BA}">
      <dsp:nvSpPr>
        <dsp:cNvPr id="0" name=""/>
        <dsp:cNvSpPr/>
      </dsp:nvSpPr>
      <dsp:spPr>
        <a:xfrm rot="16200000">
          <a:off x="297" y="421"/>
          <a:ext cx="1591764" cy="159176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latin typeface="Century Gothic" panose="020B0502020202020204" pitchFamily="34" charset="0"/>
            </a:rPr>
            <a:t>Одинокість</a:t>
          </a:r>
          <a:endParaRPr lang="ru-RU" sz="1500" kern="1200" dirty="0"/>
        </a:p>
      </dsp:txBody>
      <dsp:txXfrm rot="5400000">
        <a:off x="298" y="398361"/>
        <a:ext cx="1313205" cy="795882"/>
      </dsp:txXfrm>
    </dsp:sp>
    <dsp:sp modelId="{F6623345-29D3-3040-8015-FADDA18BCEE7}">
      <dsp:nvSpPr>
        <dsp:cNvPr id="0" name=""/>
        <dsp:cNvSpPr/>
      </dsp:nvSpPr>
      <dsp:spPr>
        <a:xfrm rot="5400000">
          <a:off x="2581988" y="421"/>
          <a:ext cx="1591764" cy="159176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/>
            <a:t>Контакт</a:t>
          </a:r>
          <a:endParaRPr lang="ru-RU" sz="1500" kern="1200" dirty="0"/>
        </a:p>
      </dsp:txBody>
      <dsp:txXfrm rot="-5400000">
        <a:off x="2860548" y="398362"/>
        <a:ext cx="1313205" cy="795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F74D3-8BAD-1C4A-A4E9-AF4BBC2CA9BA}">
      <dsp:nvSpPr>
        <dsp:cNvPr id="0" name=""/>
        <dsp:cNvSpPr/>
      </dsp:nvSpPr>
      <dsp:spPr>
        <a:xfrm rot="16200000">
          <a:off x="501" y="217"/>
          <a:ext cx="1540811" cy="154081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>
              <a:latin typeface="Century Gothic" panose="020B0502020202020204" pitchFamily="34" charset="0"/>
            </a:rPr>
            <a:t>Безпорадність</a:t>
          </a:r>
          <a:endParaRPr lang="ru-RU" sz="1200" kern="1200" dirty="0"/>
        </a:p>
      </dsp:txBody>
      <dsp:txXfrm rot="5400000">
        <a:off x="501" y="385420"/>
        <a:ext cx="1271169" cy="770405"/>
      </dsp:txXfrm>
    </dsp:sp>
    <dsp:sp modelId="{F6623345-29D3-3040-8015-FADDA18BCEE7}">
      <dsp:nvSpPr>
        <dsp:cNvPr id="0" name=""/>
        <dsp:cNvSpPr/>
      </dsp:nvSpPr>
      <dsp:spPr>
        <a:xfrm rot="5400000">
          <a:off x="2632736" y="217"/>
          <a:ext cx="1540811" cy="1540811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Відчуття здатності діяти</a:t>
          </a:r>
          <a:endParaRPr lang="ru-RU" sz="1200" kern="1200" dirty="0"/>
        </a:p>
      </dsp:txBody>
      <dsp:txXfrm rot="-5400000">
        <a:off x="2902378" y="385420"/>
        <a:ext cx="1271169" cy="770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F74D3-8BAD-1C4A-A4E9-AF4BBC2CA9BA}">
      <dsp:nvSpPr>
        <dsp:cNvPr id="0" name=""/>
        <dsp:cNvSpPr/>
      </dsp:nvSpPr>
      <dsp:spPr>
        <a:xfrm rot="16200000">
          <a:off x="370" y="119"/>
          <a:ext cx="1530620" cy="153062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latin typeface="Century Gothic" panose="020B0502020202020204" pitchFamily="34" charset="0"/>
            </a:rPr>
            <a:t>Буря емоцій</a:t>
          </a:r>
          <a:r>
            <a:rPr lang="ru-UA" sz="1700" kern="1200" dirty="0">
              <a:latin typeface="Century Gothic" panose="020B0502020202020204" pitchFamily="34" charset="0"/>
            </a:rPr>
            <a:t> </a:t>
          </a:r>
          <a:endParaRPr lang="ru-RU" sz="1700" kern="1200" dirty="0"/>
        </a:p>
      </dsp:txBody>
      <dsp:txXfrm rot="5400000">
        <a:off x="370" y="382774"/>
        <a:ext cx="1262762" cy="765310"/>
      </dsp:txXfrm>
    </dsp:sp>
    <dsp:sp modelId="{F6623345-29D3-3040-8015-FADDA18BCEE7}">
      <dsp:nvSpPr>
        <dsp:cNvPr id="0" name=""/>
        <dsp:cNvSpPr/>
      </dsp:nvSpPr>
      <dsp:spPr>
        <a:xfrm rot="5400000">
          <a:off x="2643058" y="119"/>
          <a:ext cx="1530620" cy="153062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Здатність думати</a:t>
          </a:r>
          <a:endParaRPr lang="ru-RU" sz="1700" kern="1200" dirty="0"/>
        </a:p>
      </dsp:txBody>
      <dsp:txXfrm rot="-5400000">
        <a:off x="2910916" y="382774"/>
        <a:ext cx="1262762" cy="765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F74D3-8BAD-1C4A-A4E9-AF4BBC2CA9BA}">
      <dsp:nvSpPr>
        <dsp:cNvPr id="0" name=""/>
        <dsp:cNvSpPr/>
      </dsp:nvSpPr>
      <dsp:spPr>
        <a:xfrm rot="16200000">
          <a:off x="981" y="972"/>
          <a:ext cx="1534697" cy="153469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>
              <a:latin typeface="Century Gothic" panose="020B0502020202020204" pitchFamily="34" charset="0"/>
            </a:rPr>
            <a:t>Заплутаність в подіях</a:t>
          </a:r>
          <a:r>
            <a:rPr lang="ru-UA" sz="1300" kern="1200" dirty="0">
              <a:latin typeface="Century Gothic" panose="020B0502020202020204" pitchFamily="34" charset="0"/>
            </a:rPr>
            <a:t> </a:t>
          </a:r>
          <a:endParaRPr lang="ru-RU" sz="1300" kern="1200" dirty="0"/>
        </a:p>
      </dsp:txBody>
      <dsp:txXfrm rot="5400000">
        <a:off x="981" y="384646"/>
        <a:ext cx="1266125" cy="767349"/>
      </dsp:txXfrm>
    </dsp:sp>
    <dsp:sp modelId="{F6623345-29D3-3040-8015-FADDA18BCEE7}">
      <dsp:nvSpPr>
        <dsp:cNvPr id="0" name=""/>
        <dsp:cNvSpPr/>
      </dsp:nvSpPr>
      <dsp:spPr>
        <a:xfrm rot="5400000">
          <a:off x="2638371" y="972"/>
          <a:ext cx="1534697" cy="1534697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Завершення ситуації</a:t>
          </a:r>
          <a:endParaRPr lang="ru-RU" sz="1300" kern="1200" dirty="0"/>
        </a:p>
      </dsp:txBody>
      <dsp:txXfrm rot="-5400000">
        <a:off x="2906943" y="384646"/>
        <a:ext cx="1266125" cy="767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A1C6E-A719-BC4B-90B1-28395571452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6A2E7-7AB7-0C47-B81F-EDA18F64D46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262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1736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Ступор - одна з найдужчих захисних реакцій організму. Відбувається після найсильніших нервових потрясінь (землетрус, напад, жорстоке насильство й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т.п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.), Особа затратила стільки енергії на виживання, що сил на контакт із навколишнім світом у нього вже немає.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Ступор може тривати від декількох хвилин до декількох годин.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Тому, якщо не надати допомогу, і потерпілий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пробуде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такому стані досить довго, це приведе його до фізичного виснаження. Тому що контакту з навколишнім світом немає, потерпілий не помічає небезпеки й не починає дій, щоб її уникнути.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787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55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4725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Іноді потрясіння від критичної ситуації (вибухи, стихійні лиха й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т.д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настільки сильні, що людина просто перестає розуміти, що відбувається довкола неї. Вона не в змозі визначити де вороги, а де свої, де небезпека, а де порятунок. Людина втрачає здатність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логічно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мислити й приймати рішення, стає схожою на тварину, що бігає в клітці.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«Я побіг, а коли отямився, виявилося, що не знаю, де перебуваю».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«Я щось робив, з кимось розмовляв, але нічого не можу згадати».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7685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8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Демонструйте доброзичливість, навіть якщо Ви не згодні з потерпілими, не обвинувачуйте його самого, а висловлюйтеся із приводу його дій. Інакше агресивне поводження буде спрямоване на Вас. Не можна говорити: «Що ж ти за людина!» Необхідно говорити: «Ти жахливо злишся, тобі хочеться все рознести вщент.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разом спробуємо знайти вихід із цієї ситуації».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3849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649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Апатія може виникнути після тривалої напруженої, але безуспішної роботи (діяльності); або в ситуації, коли людина терпить серйозну невдачу, перестає бачити сенс своєї діяльності; або коли не вдалося когось урятувати, і вигин, що потрапив у лихо.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Навалюється відчуття утоми, таке, що не хочеться ні рухатися, ні говорити: рухи й слова даються на превелику силу.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душі - порожнеча, незмога навіть на прояв почуттів. Якщо людину залишити без підтримки й не допомоги в такому стані, то апатія може перерости в депресію (важкі й болісні емоції, пасивність поведінки, почуття провини, відчуття безпорадності перед життєвих труднощів, безперспективність 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т.д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.). У стані апатії людина може перебувати від декількох днів до декількох тижнів. 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4999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272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Агресивна поведінка - один з мимовільних способів, яким організм намагається знизити високу внутрішню напругу. Прояв злості або агресії може зберігатися досить тривалий час і заважати самому потерпілому й навколишнім.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33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12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8418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2090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Напевно, Ви спостерігали коли-небудь таку картину: людина, яка тільки що пережила аварію, напад або стала свідком події, учасником конфлікту (бойового зіткнення) сильно тремтить. З боку це виглядає так, начебто вона змерзнув. Однак причина в іншому.</a:t>
            </a:r>
            <a:b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 цю реакцію зупинити, то напруга залишиться усередині, у тілі, і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викличе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м'язові болі, а надалі може привести до розвитку серйозних захворювань як гіпертонія, виразка й ін.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0020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0365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6046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9498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9394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95330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Критична ситуація викликає в людини потужний стрес, приводить до сильної нервової напруги, порушує рівновагу в організмі, негативно позначається на здоров'я в цілому - не тільки фізичному, але й психічному теж.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968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786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7463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60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26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їхній затримці виникають інші реакції: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Підвищується активність без почуття втрати, з'являються симптоми захворювань  померлої людини, розвиваються хвороби «на нервовому ґрунті», спостерігається апатія, безвільність, знижується самооцінка, виникає почуття власної неповноцінності, з'являються думки про </a:t>
            </a:r>
            <a:r>
              <a:rPr lang="uk-U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самопокарання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(самогубство).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61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2994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Критична ситуація викликає в людини потужний стрес, приводить до сильної нервової напруги, порушує рівновагу в організмі, негативно позначається на здоров'я в цілому - не тільки фізичному, але й психічному теж.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62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7085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63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5847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64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0228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65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110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66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190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15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Будь-яка людина, дотримуючись певних рекомендацій і володіючи інформацією про особистісні особливості потерпілого, зможе в певних обставинах надати йому першу психологічну допомогу.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35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40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Екстремальні ситуації викликають у людини сильний стрес, призводять до значної нервової напруги, порушують рівновагу в організмі, негативно позначаються на здоров’ї в цілому - не тільки фізичному, але і психічному.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36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130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Екстремальні ситуації викликають у людини сильний стрес, призводять до значної нервової напруги, порушують рівновагу в організмі, негативно позначаються на здоров’ї в цілому - не тільки фізичному, але і психічному.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37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907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Будь-яка людина, дотримуючись певних рекомендацій і володіючи інформацією про особистісні особливості потерпілого, зможе в певних обставинах надати йому першу психологічну допомогу.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38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6848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6A2E7-7AB7-0C47-B81F-EDA18F64D464}" type="slidenum">
              <a:rPr lang="ru-UA" smtClean="0"/>
              <a:t>39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05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E37DD-5BC4-8E90-99FE-FCAB6F681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469E77-6A6C-2795-EDCB-7EB559F5B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3B716C-A588-FED3-154C-AE39D212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CBA83-D7EB-7C90-C8F2-DF6241BFB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C47DB-34E1-E6BC-653E-5BC9E79A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8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19040-48CD-C953-AD77-1B20E244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9191B0-3FC1-FB16-C7DA-893AF24D2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9B1C3-E56A-D39A-C14B-D3249793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B7C40-9763-C34E-02CE-7A70CEB5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C9ACF-C9DE-881D-8FB4-921321B7C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091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A725E0-BFF3-4C25-19C1-14BBEBAA8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6364B2-6EA0-DB4A-FC3B-59FC5465C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6FDFF-ED80-C8FE-4D30-4CC86D55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A8454-1390-3F04-991C-94968AA7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8DFF1-9F18-1CD6-E44E-ED5FBE35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639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15565-47FF-6812-FD17-6F5EBD951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93A414-BCA2-B4F0-5D12-B179CDFE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9AEE9-CA4D-773D-5F8F-BE0EDF4C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0BEEC4-02DE-5972-40DF-8668C7BF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BA709-BB09-9BD4-79CB-275240FA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34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9C7D8-8D69-FF2C-B092-096E48D4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B17B6-045A-728B-5CDE-A8038FD4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554263-0F91-1055-E4AA-9924E9F9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DA13D2-2530-23C3-7754-460A271A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3BA75-AF79-7639-1D87-89BA080C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832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B5AB7-0563-0E47-1F46-AB516492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426E9-A690-5BDA-A66D-9B3E905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9228D6-6714-61F6-4F6B-5087A98CB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43ED13-B013-77E4-1753-25D00365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4EB7A8-2A1C-51FE-8745-A31D7CAD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A243C-29EE-6593-2352-2A65E991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00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58812-5641-8779-0141-EF5701CB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BBABE-50F2-6608-E46A-51917EE7B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9634EF-9B26-E4F3-719B-9F57AD18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A6F4A2-31B0-50E6-01B4-D598DFE7C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110F13-12B9-B57A-477C-07D3439D5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931CD1-BFFD-DC87-3CB9-624847FB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5E2FCF-458B-B0E8-0634-3390908F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A4CC82-3330-BF62-0FB0-098E413B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338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84F7A-5D46-A69C-95F8-A8089758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AC0E27-63F4-E249-A7F5-A34814B6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A674DE-1D65-8907-8494-87401A9D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0C66B8-5E8E-2B57-EF6A-40788BB6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13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E588A6-5FF4-D9BC-BB0D-325A99F15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D432F5-8851-1EA9-34D1-D55476D5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22F1F5-40C3-8C2C-712D-23E09592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0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74F3A-2ABB-849D-92D3-34932BA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C057B-8BB1-D3D3-5CDC-9854AA2A0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4F4813-0AAA-B40A-1D81-F0358FCDC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1DECF-A7D7-A2A3-5FBE-8F6B2967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096E0E-94A0-B25D-B267-7D513FF9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13088-005D-AE8B-ED24-2F4B7FE89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199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E613A-E62E-DE0D-E05D-CFE0A3CAE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F62511-764C-FF3F-F954-D04929433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73246B-91A2-A661-4851-70E324144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6BC22E-E858-CDA3-A715-ED593713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2CFF17-2B63-018A-8A1C-EFAFFC835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7B31E-ABCA-31FE-E583-A56FF22F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746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1E3BE-82C2-CF8D-2DE3-810EB6AC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3C7E0-93C1-21A2-8A02-557795ADD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127CA-B3CB-2CD9-2BA8-26CE4207E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3F743-3D5A-5F4D-A0D0-E80D13070E44}" type="datetimeFigureOut">
              <a:rPr lang="ru-UA" smtClean="0"/>
              <a:t>09.08.2022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1D77C7-FC7E-1DA3-968A-A3F5FDAAF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96E8E5-F77E-C817-76ED-F19B9777A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B533-1D78-1B41-BDD7-3D7EFC14C28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904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7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503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7"/>
            <a:ext cx="10515600" cy="1325563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БАЗОВІ РЕАКЦІЇ НА НЕБЕЗПЕКУ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EFC80-583C-7827-C7EB-DE61E121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4941" y="2774930"/>
            <a:ext cx="8190454" cy="3240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8160" y="981160"/>
            <a:ext cx="990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переходить у режим «зараз треба </a:t>
            </a:r>
            <a:r>
              <a:rPr lang="ru-RU" dirty="0" err="1"/>
              <a:t>вижити</a:t>
            </a:r>
            <a:r>
              <a:rPr lang="ru-RU" dirty="0"/>
              <a:t>, а про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думати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». У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мозок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атакувати</a:t>
            </a:r>
            <a:r>
              <a:rPr lang="ru-RU" dirty="0" smtClean="0"/>
              <a:t> </a:t>
            </a:r>
            <a:r>
              <a:rPr lang="ru-RU" dirty="0"/>
              <a:t>/ </a:t>
            </a:r>
            <a:r>
              <a:rPr lang="ru-RU" dirty="0" err="1"/>
              <a:t>нападати</a:t>
            </a:r>
            <a:r>
              <a:rPr lang="ru-RU" dirty="0"/>
              <a:t> першим, 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тікати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, 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злитися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оточуючим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/ </a:t>
            </a:r>
            <a:r>
              <a:rPr lang="ru-RU" dirty="0" err="1"/>
              <a:t>сховатися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05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ТРИ ЧАСТИНИ МОЗКУ И ЇХ РЕАКЦІЯ НА СТИМУЛ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EFC80-583C-7827-C7EB-DE61E121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8236" y="856492"/>
            <a:ext cx="8084567" cy="5292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640" y="1526500"/>
            <a:ext cx="4754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Рептильний</a:t>
            </a:r>
            <a:r>
              <a:rPr lang="ru-RU" b="1" dirty="0"/>
              <a:t> </a:t>
            </a:r>
            <a:r>
              <a:rPr lang="ru-RU" b="1" dirty="0" err="1"/>
              <a:t>мозок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стовбур</a:t>
            </a:r>
            <a:r>
              <a:rPr lang="ru-RU" dirty="0"/>
              <a:t> – </a:t>
            </a:r>
            <a:r>
              <a:rPr lang="ru-RU" dirty="0" err="1"/>
              <a:t>найстаріший</a:t>
            </a:r>
            <a:r>
              <a:rPr lang="ru-RU" dirty="0"/>
              <a:t> та </a:t>
            </a:r>
            <a:r>
              <a:rPr lang="ru-RU" dirty="0" err="1"/>
              <a:t>найпримітивніший</a:t>
            </a:r>
            <a:r>
              <a:rPr lang="ru-RU" dirty="0"/>
              <a:t>.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та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інстинктивні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виживанням</a:t>
            </a:r>
            <a:r>
              <a:rPr lang="ru-RU" dirty="0"/>
              <a:t>. </a:t>
            </a:r>
          </a:p>
          <a:p>
            <a:r>
              <a:rPr lang="ru-RU" b="1" dirty="0" err="1"/>
              <a:t>Мавпячий</a:t>
            </a:r>
            <a:r>
              <a:rPr lang="ru-RU" b="1" dirty="0"/>
              <a:t> </a:t>
            </a:r>
            <a:r>
              <a:rPr lang="ru-RU" b="1" dirty="0" err="1"/>
              <a:t>мозок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лімбічна</a:t>
            </a:r>
            <a:r>
              <a:rPr lang="ru-RU" dirty="0"/>
              <a:t> система –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. </a:t>
            </a:r>
            <a:r>
              <a:rPr lang="ru-RU" dirty="0" err="1"/>
              <a:t>Регулює</a:t>
            </a:r>
            <a:r>
              <a:rPr lang="ru-RU" dirty="0"/>
              <a:t> та </a:t>
            </a:r>
            <a:r>
              <a:rPr lang="ru-RU" dirty="0" err="1"/>
              <a:t>генерує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 й </a:t>
            </a:r>
            <a:r>
              <a:rPr lang="ru-RU" dirty="0" err="1"/>
              <a:t>почуття</a:t>
            </a:r>
            <a:r>
              <a:rPr lang="ru-RU" dirty="0"/>
              <a:t>.</a:t>
            </a:r>
          </a:p>
          <a:p>
            <a:r>
              <a:rPr lang="ru-RU" b="1" dirty="0" err="1"/>
              <a:t>Неокортекс</a:t>
            </a:r>
            <a:r>
              <a:rPr lang="ru-RU" dirty="0"/>
              <a:t> –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мозок</a:t>
            </a:r>
            <a:r>
              <a:rPr lang="ru-RU" dirty="0"/>
              <a:t> – </a:t>
            </a:r>
            <a:r>
              <a:rPr lang="ru-RU" dirty="0" err="1"/>
              <a:t>найновіший</a:t>
            </a:r>
            <a:r>
              <a:rPr lang="ru-RU" dirty="0"/>
              <a:t> та </a:t>
            </a:r>
            <a:r>
              <a:rPr lang="ru-RU" dirty="0" err="1"/>
              <a:t>найскладніший</a:t>
            </a:r>
            <a:r>
              <a:rPr lang="ru-RU" dirty="0"/>
              <a:t>.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абстрактне</a:t>
            </a:r>
            <a:r>
              <a:rPr lang="ru-RU" dirty="0"/>
              <a:t>, </a:t>
            </a:r>
            <a:r>
              <a:rPr lang="ru-RU" dirty="0" err="1"/>
              <a:t>логічне</a:t>
            </a:r>
            <a:r>
              <a:rPr lang="ru-RU" dirty="0"/>
              <a:t> та </a:t>
            </a:r>
            <a:r>
              <a:rPr lang="ru-RU" dirty="0" err="1"/>
              <a:t>раціональне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96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ФУНКЦІОНАЛЬНІ ЗМІНИ ПРИ СТРЕСІ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EFC80-583C-7827-C7EB-DE61E121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F00154B0-0C2C-1F60-42F6-60BB6AB2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35" y="1473298"/>
            <a:ext cx="9783720" cy="446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389D5C-8D79-7DBB-4CB6-463CB61D5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6872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0ACD9-74C9-1AB1-4A18-3D2621A0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844245" cy="560439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СПІВВІДНОШЕННЯ</a:t>
            </a:r>
            <a:endParaRPr lang="ru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DCB071-F96F-C6EF-7760-3D56F7413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335" y="1140341"/>
            <a:ext cx="8385329" cy="5260459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F47D7-0984-0A84-89F0-9C4E9516C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750" b="91234"/>
          <a:stretch/>
        </p:blipFill>
        <p:spPr>
          <a:xfrm rot="16200000">
            <a:off x="8518347" y="3160923"/>
            <a:ext cx="6858000" cy="52662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1824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РУШІЙНІ СИЛИ ЛЮДСЬКОЇ ПОВЕДІНКИ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EFC80-583C-7827-C7EB-DE61E121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389D5C-8D79-7DBB-4CB6-463CB61D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  <p:pic>
        <p:nvPicPr>
          <p:cNvPr id="3" name="Объект 5">
            <a:extLst>
              <a:ext uri="{FF2B5EF4-FFF2-40B4-BE49-F238E27FC236}">
                <a16:creationId xmlns:a16="http://schemas.microsoft.com/office/drawing/2014/main" id="{37C409A2-27CE-D0F4-D8D9-A1B09F42B4F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439028" y="1600958"/>
            <a:ext cx="10214459" cy="36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78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3364497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ФАЗИ РОЗВИТКУ СТРЕСУ ПРИ ВИНИКНЕННІ  ТРАВМУЮЧОЇ ПОДІЇ 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C:\Users\ВИЧЕ\Desktop\3.jpg">
            <a:extLst>
              <a:ext uri="{FF2B5EF4-FFF2-40B4-BE49-F238E27FC236}">
                <a16:creationId xmlns:a16="http://schemas.microsoft.com/office/drawing/2014/main" id="{D15E89E6-8B15-7D1C-8894-4991768B8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5307" y="1501087"/>
            <a:ext cx="7061385" cy="5356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09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3364497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ФАЗИ СТРЕСУ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D:\Оздоровление\Загрузки 28.10.16\14115601_10154362327934019_1117185569568100562_o.jpg">
            <a:extLst>
              <a:ext uri="{FF2B5EF4-FFF2-40B4-BE49-F238E27FC236}">
                <a16:creationId xmlns:a16="http://schemas.microsoft.com/office/drawing/2014/main" id="{01CBC6CE-A594-BAF5-04D7-9FB97E8F0B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4087" r="1998" b="60861"/>
          <a:stretch/>
        </p:blipFill>
        <p:spPr bwMode="auto">
          <a:xfrm>
            <a:off x="1618200" y="1666567"/>
            <a:ext cx="8955600" cy="5073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92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354857"/>
            <a:ext cx="11931445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РЕСУРСИ ДЛЯ ПОДОЛАННЯ КРИЗИ</a:t>
            </a:r>
            <a:endParaRPr lang="ru-UA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103" y="2141537"/>
            <a:ext cx="10309124" cy="3698824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uk-UA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Зовнішні </a:t>
            </a:r>
            <a:br>
              <a:rPr lang="uk-UA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uk-UA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сімя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 друзі, побратими, організація, психологи, священики, держава…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uk-UA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Внутрішні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спогади про досягнення, сила волі, саморегуляція, впевненість у майбутньому, уява, усвідомлення, наміри, цілі…</a:t>
            </a:r>
          </a:p>
        </p:txBody>
      </p:sp>
    </p:spTree>
    <p:extLst>
      <p:ext uri="{BB962C8B-B14F-4D97-AF65-F5344CB8AC3E}">
        <p14:creationId xmlns:p14="http://schemas.microsoft.com/office/powerpoint/2010/main" val="33283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ФАКТОРИ ЯКІ ПРИЗВОДЯТЬ ДО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 ПТСР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EFC80-583C-7827-C7EB-DE61E121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389D5C-8D79-7DBB-4CB6-463CB61D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38140808-2830-D2FC-D45D-9800D60D3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88827" y="1286293"/>
            <a:ext cx="9044760" cy="49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5362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7"/>
            <a:ext cx="10515600" cy="1325563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ПРОЯВИ ПТСР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EFC80-583C-7827-C7EB-DE61E121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389D5C-8D79-7DBB-4CB6-463CB61D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444C70D6-27EE-AE4C-2582-60F47E148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5273" y="1721717"/>
            <a:ext cx="9245550" cy="38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5897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66886-8D32-6AD0-ECFF-817C5863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11346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НАВЧАЛЬНИЙ ЦЕНТР ПРОФЕСІЙНОЇ ПІДГОТОВКИ СИЛ МУНІЦИПАЛЬНОЇ БЕЗПЕКИ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UA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A5A4B-9A15-808B-0F18-BFE781E5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1355"/>
            <a:ext cx="9144000" cy="368078"/>
          </a:xfrm>
        </p:spPr>
        <p:txBody>
          <a:bodyPr>
            <a:norm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Київської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міської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військової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адміністрації</a:t>
            </a:r>
            <a:endParaRPr lang="ru-UA" sz="1400" dirty="0">
              <a:solidFill>
                <a:schemeClr val="bg1"/>
              </a:solidFill>
              <a:latin typeface="Century Gothic" panose="020B0502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B901-FBE5-E3FC-AA8A-D9174CEF55F1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3C1D3-F425-B27D-6E5D-44B9F5CEBE1F}"/>
              </a:ext>
            </a:extLst>
          </p:cNvPr>
          <p:cNvSpPr txBox="1"/>
          <p:nvPr/>
        </p:nvSpPr>
        <p:spPr>
          <a:xfrm>
            <a:off x="3049929" y="2992584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628D0F-1EED-EC70-C223-CCA6F06DA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35" y="1672168"/>
            <a:ext cx="8600929" cy="4824000"/>
          </a:xfrm>
          <a:prstGeom prst="rect">
            <a:avLst/>
          </a:prstGeom>
          <a:effectLst>
            <a:glow>
              <a:schemeClr val="accent1">
                <a:alpha val="50892"/>
              </a:schemeClr>
            </a:glow>
            <a:outerShdw blurRad="50800" dist="50800" dir="5400000" sx="102000" sy="102000" algn="ctr" rotWithShape="0">
              <a:srgbClr val="000000">
                <a:alpha val="66566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0763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57"/>
            <a:ext cx="10515600" cy="1325563"/>
          </a:xfrm>
        </p:spPr>
        <p:txBody>
          <a:bodyPr/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СТАДІЇ ПТСР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DEFC80-583C-7827-C7EB-DE61E121D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389D5C-8D79-7DBB-4CB6-463CB61D5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44F9A541-7C75-CE28-025A-283A6B1D9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52" y="1819503"/>
            <a:ext cx="11107948" cy="321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5960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2" y="354857"/>
            <a:ext cx="11931445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РЕСУРСИ ДЛЯ ПОДОЛАННЯ КРИЗИ</a:t>
            </a:r>
            <a:endParaRPr lang="ru-UA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103" y="2141537"/>
            <a:ext cx="10309124" cy="3698824"/>
          </a:xfrm>
        </p:spPr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uk-UA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Зовнішні </a:t>
            </a:r>
            <a:br>
              <a:rPr lang="uk-UA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</a:t>
            </a:r>
            <a:r>
              <a:rPr lang="uk-UA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сімя</a:t>
            </a: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 друзі, побратими, організація, психологи, священики, держава…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uk-UA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Внутрішні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- спогади про досягнення, сила волі, саморегуляція, впевненість у майбутньому, уява, усвідомлення, наміри, цілі…</a:t>
            </a:r>
          </a:p>
        </p:txBody>
      </p:sp>
    </p:spTree>
    <p:extLst>
      <p:ext uri="{BB962C8B-B14F-4D97-AF65-F5344CB8AC3E}">
        <p14:creationId xmlns:p14="http://schemas.microsoft.com/office/powerpoint/2010/main" val="40510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3364497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РІВНІ КОНТРОЛЮ. САМОМОНІТОРИНГ.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2 men silhouettes stock vector. Illustration of strong - 12853778">
            <a:extLst>
              <a:ext uri="{FF2B5EF4-FFF2-40B4-BE49-F238E27FC236}">
                <a16:creationId xmlns:a16="http://schemas.microsoft.com/office/drawing/2014/main" id="{26034947-3924-C025-9A62-B3D77E6D4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" b="96517" l="1875" r="90000">
                        <a14:foregroundMark x1="14000" y1="4270" x2="17125" y2="13371"/>
                        <a14:foregroundMark x1="17125" y1="13371" x2="16875" y2="20337"/>
                        <a14:foregroundMark x1="16875" y1="20337" x2="22000" y2="27079"/>
                        <a14:foregroundMark x1="22000" y1="27079" x2="24750" y2="50225"/>
                        <a14:foregroundMark x1="24750" y1="50225" x2="27000" y2="57416"/>
                        <a14:foregroundMark x1="27000" y1="57416" x2="27000" y2="57640"/>
                        <a14:foregroundMark x1="8250" y1="28427" x2="5000" y2="35281"/>
                        <a14:foregroundMark x1="5000" y1="35281" x2="1875" y2="49551"/>
                        <a14:foregroundMark x1="1875" y1="49551" x2="2125" y2="50562"/>
                        <a14:foregroundMark x1="32750" y1="90562" x2="35125" y2="96517"/>
                        <a14:foregroundMark x1="17625" y1="4270" x2="16375" y2="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938"/>
          <a:stretch/>
        </p:blipFill>
        <p:spPr bwMode="auto">
          <a:xfrm>
            <a:off x="5970746" y="2274272"/>
            <a:ext cx="1876171" cy="4435247"/>
          </a:xfrm>
          <a:prstGeom prst="rect">
            <a:avLst/>
          </a:prstGeom>
          <a:noFill/>
          <a:effectLst>
            <a:outerShdw blurRad="50800" dist="50800" sx="102000" sy="10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 men silhouettes stock vector. Illustration of strong - 12853778">
            <a:extLst>
              <a:ext uri="{FF2B5EF4-FFF2-40B4-BE49-F238E27FC236}">
                <a16:creationId xmlns:a16="http://schemas.microsoft.com/office/drawing/2014/main" id="{01531877-B664-41B7-DF83-7CA505524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9" b="96517" l="1875" r="90000">
                        <a14:foregroundMark x1="14000" y1="4270" x2="17125" y2="13371"/>
                        <a14:foregroundMark x1="17125" y1="13371" x2="16875" y2="20337"/>
                        <a14:foregroundMark x1="16875" y1="20337" x2="22000" y2="27079"/>
                        <a14:foregroundMark x1="22000" y1="27079" x2="24750" y2="50225"/>
                        <a14:foregroundMark x1="24750" y1="50225" x2="27000" y2="57416"/>
                        <a14:foregroundMark x1="27000" y1="57416" x2="27000" y2="57640"/>
                        <a14:foregroundMark x1="8250" y1="28427" x2="5000" y2="35281"/>
                        <a14:foregroundMark x1="5000" y1="35281" x2="1875" y2="49551"/>
                        <a14:foregroundMark x1="1875" y1="49551" x2="2125" y2="50562"/>
                        <a14:foregroundMark x1="32750" y1="90562" x2="35125" y2="96517"/>
                        <a14:foregroundMark x1="17625" y1="4270" x2="16375" y2="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938"/>
          <a:stretch/>
        </p:blipFill>
        <p:spPr bwMode="auto">
          <a:xfrm>
            <a:off x="9650262" y="1335570"/>
            <a:ext cx="1805768" cy="4268817"/>
          </a:xfrm>
          <a:prstGeom prst="rect">
            <a:avLst/>
          </a:prstGeom>
          <a:noFill/>
          <a:effectLst>
            <a:outerShdw blurRad="50800" dist="50800" sx="102000" sy="10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D1C836-0C6B-3439-33F5-6C29B001287D}"/>
              </a:ext>
            </a:extLst>
          </p:cNvPr>
          <p:cNvSpPr txBox="1"/>
          <p:nvPr/>
        </p:nvSpPr>
        <p:spPr>
          <a:xfrm>
            <a:off x="838199" y="2630931"/>
            <a:ext cx="78466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3.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Думки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мислеобрази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)</a:t>
            </a:r>
            <a:b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2.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Емоції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endParaRPr lang="uk-UA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1.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Осанка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uk-UA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мязи</a:t>
            </a:r>
            <a:r>
              <a:rPr lang="uk-UA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144F15A-1B8D-17B3-FA5F-8FA03E357B9C}"/>
              </a:ext>
            </a:extLst>
          </p:cNvPr>
          <p:cNvSpPr/>
          <p:nvPr/>
        </p:nvSpPr>
        <p:spPr>
          <a:xfrm>
            <a:off x="9320981" y="943896"/>
            <a:ext cx="2407888" cy="5259365"/>
          </a:xfrm>
          <a:prstGeom prst="ellipse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3364497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СПОСОБИ ВПЛИВУ 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14B49A95-55EB-822A-EE7E-1FD832F28631}"/>
              </a:ext>
            </a:extLst>
          </p:cNvPr>
          <p:cNvCxnSpPr>
            <a:cxnSpLocks/>
          </p:cNvCxnSpPr>
          <p:nvPr/>
        </p:nvCxnSpPr>
        <p:spPr>
          <a:xfrm>
            <a:off x="2246880" y="4861341"/>
            <a:ext cx="424" cy="1403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7011FED-BD37-0901-402D-692CF651F84D}"/>
              </a:ext>
            </a:extLst>
          </p:cNvPr>
          <p:cNvCxnSpPr>
            <a:cxnSpLocks/>
          </p:cNvCxnSpPr>
          <p:nvPr/>
        </p:nvCxnSpPr>
        <p:spPr>
          <a:xfrm flipV="1">
            <a:off x="4551136" y="3781221"/>
            <a:ext cx="0" cy="10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74E2D240-E31F-513A-22EB-19C869EA01AB}"/>
              </a:ext>
            </a:extLst>
          </p:cNvPr>
          <p:cNvCxnSpPr>
            <a:cxnSpLocks/>
          </p:cNvCxnSpPr>
          <p:nvPr/>
        </p:nvCxnSpPr>
        <p:spPr>
          <a:xfrm flipV="1">
            <a:off x="6423344" y="2989133"/>
            <a:ext cx="0" cy="7919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6">
            <a:extLst>
              <a:ext uri="{FF2B5EF4-FFF2-40B4-BE49-F238E27FC236}">
                <a16:creationId xmlns:a16="http://schemas.microsoft.com/office/drawing/2014/main" id="{4F37CCD2-4CA0-18DC-84FB-EA617F4A95AA}"/>
              </a:ext>
            </a:extLst>
          </p:cNvPr>
          <p:cNvCxnSpPr>
            <a:cxnSpLocks/>
          </p:cNvCxnSpPr>
          <p:nvPr/>
        </p:nvCxnSpPr>
        <p:spPr>
          <a:xfrm>
            <a:off x="8583584" y="2269053"/>
            <a:ext cx="7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71">
            <a:extLst>
              <a:ext uri="{FF2B5EF4-FFF2-40B4-BE49-F238E27FC236}">
                <a16:creationId xmlns:a16="http://schemas.microsoft.com/office/drawing/2014/main" id="{4E641D27-9E25-282C-1A05-9DFA71CF24CE}"/>
              </a:ext>
            </a:extLst>
          </p:cNvPr>
          <p:cNvSpPr/>
          <p:nvPr/>
        </p:nvSpPr>
        <p:spPr>
          <a:xfrm>
            <a:off x="2174872" y="6229493"/>
            <a:ext cx="108000" cy="10800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Oval 72">
            <a:extLst>
              <a:ext uri="{FF2B5EF4-FFF2-40B4-BE49-F238E27FC236}">
                <a16:creationId xmlns:a16="http://schemas.microsoft.com/office/drawing/2014/main" id="{A4A9562C-53DD-D14B-7913-5973CDB21A89}"/>
              </a:ext>
            </a:extLst>
          </p:cNvPr>
          <p:cNvSpPr/>
          <p:nvPr/>
        </p:nvSpPr>
        <p:spPr>
          <a:xfrm>
            <a:off x="9375672" y="2197045"/>
            <a:ext cx="108000" cy="108000"/>
          </a:xfrm>
          <a:prstGeom prst="ellipse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3" name="Straight Connector 84">
            <a:extLst>
              <a:ext uri="{FF2B5EF4-FFF2-40B4-BE49-F238E27FC236}">
                <a16:creationId xmlns:a16="http://schemas.microsoft.com/office/drawing/2014/main" id="{4D66C51C-6F90-B960-7DA7-0F4D3D482080}"/>
              </a:ext>
            </a:extLst>
          </p:cNvPr>
          <p:cNvCxnSpPr>
            <a:cxnSpLocks/>
          </p:cNvCxnSpPr>
          <p:nvPr/>
        </p:nvCxnSpPr>
        <p:spPr>
          <a:xfrm>
            <a:off x="2246880" y="4861341"/>
            <a:ext cx="2304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92">
            <a:extLst>
              <a:ext uri="{FF2B5EF4-FFF2-40B4-BE49-F238E27FC236}">
                <a16:creationId xmlns:a16="http://schemas.microsoft.com/office/drawing/2014/main" id="{FD251BE9-F596-03A3-22B4-D45D7AF354C6}"/>
              </a:ext>
            </a:extLst>
          </p:cNvPr>
          <p:cNvCxnSpPr>
            <a:cxnSpLocks/>
          </p:cNvCxnSpPr>
          <p:nvPr/>
        </p:nvCxnSpPr>
        <p:spPr>
          <a:xfrm>
            <a:off x="4551136" y="3781221"/>
            <a:ext cx="18722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95">
            <a:extLst>
              <a:ext uri="{FF2B5EF4-FFF2-40B4-BE49-F238E27FC236}">
                <a16:creationId xmlns:a16="http://schemas.microsoft.com/office/drawing/2014/main" id="{B22FE942-D5EF-186D-B938-C4CB10E4CF17}"/>
              </a:ext>
            </a:extLst>
          </p:cNvPr>
          <p:cNvCxnSpPr>
            <a:cxnSpLocks/>
          </p:cNvCxnSpPr>
          <p:nvPr/>
        </p:nvCxnSpPr>
        <p:spPr>
          <a:xfrm>
            <a:off x="6423344" y="2989133"/>
            <a:ext cx="216024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1">
            <a:extLst>
              <a:ext uri="{FF2B5EF4-FFF2-40B4-BE49-F238E27FC236}">
                <a16:creationId xmlns:a16="http://schemas.microsoft.com/office/drawing/2014/main" id="{4FEEC182-832A-00E3-621D-A91215DF3B5C}"/>
              </a:ext>
            </a:extLst>
          </p:cNvPr>
          <p:cNvCxnSpPr>
            <a:cxnSpLocks/>
          </p:cNvCxnSpPr>
          <p:nvPr/>
        </p:nvCxnSpPr>
        <p:spPr>
          <a:xfrm>
            <a:off x="8583584" y="2269053"/>
            <a:ext cx="0" cy="72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08">
            <a:extLst>
              <a:ext uri="{FF2B5EF4-FFF2-40B4-BE49-F238E27FC236}">
                <a16:creationId xmlns:a16="http://schemas.microsoft.com/office/drawing/2014/main" id="{7031AAC4-31A7-2C8A-6678-3B94EE1519EB}"/>
              </a:ext>
            </a:extLst>
          </p:cNvPr>
          <p:cNvCxnSpPr>
            <a:cxnSpLocks/>
          </p:cNvCxnSpPr>
          <p:nvPr/>
        </p:nvCxnSpPr>
        <p:spPr>
          <a:xfrm>
            <a:off x="2462504" y="51242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9">
            <a:extLst>
              <a:ext uri="{FF2B5EF4-FFF2-40B4-BE49-F238E27FC236}">
                <a16:creationId xmlns:a16="http://schemas.microsoft.com/office/drawing/2014/main" id="{17396B8F-BEA7-830D-2005-E3C5E07D3508}"/>
              </a:ext>
            </a:extLst>
          </p:cNvPr>
          <p:cNvCxnSpPr>
            <a:cxnSpLocks/>
          </p:cNvCxnSpPr>
          <p:nvPr/>
        </p:nvCxnSpPr>
        <p:spPr>
          <a:xfrm>
            <a:off x="2462904" y="52766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0">
            <a:extLst>
              <a:ext uri="{FF2B5EF4-FFF2-40B4-BE49-F238E27FC236}">
                <a16:creationId xmlns:a16="http://schemas.microsoft.com/office/drawing/2014/main" id="{D2B222CB-F171-C7ED-204E-801F6B42E425}"/>
              </a:ext>
            </a:extLst>
          </p:cNvPr>
          <p:cNvCxnSpPr>
            <a:cxnSpLocks/>
          </p:cNvCxnSpPr>
          <p:nvPr/>
        </p:nvCxnSpPr>
        <p:spPr>
          <a:xfrm>
            <a:off x="2462904" y="54290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11">
            <a:extLst>
              <a:ext uri="{FF2B5EF4-FFF2-40B4-BE49-F238E27FC236}">
                <a16:creationId xmlns:a16="http://schemas.microsoft.com/office/drawing/2014/main" id="{801B719E-E17E-D538-3AAC-48C838BE3CC9}"/>
              </a:ext>
            </a:extLst>
          </p:cNvPr>
          <p:cNvCxnSpPr>
            <a:cxnSpLocks/>
          </p:cNvCxnSpPr>
          <p:nvPr/>
        </p:nvCxnSpPr>
        <p:spPr>
          <a:xfrm>
            <a:off x="2462904" y="55814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2">
            <a:extLst>
              <a:ext uri="{FF2B5EF4-FFF2-40B4-BE49-F238E27FC236}">
                <a16:creationId xmlns:a16="http://schemas.microsoft.com/office/drawing/2014/main" id="{B057C12D-8FC4-0683-B062-CECFE8CFF56E}"/>
              </a:ext>
            </a:extLst>
          </p:cNvPr>
          <p:cNvCxnSpPr>
            <a:cxnSpLocks/>
          </p:cNvCxnSpPr>
          <p:nvPr/>
        </p:nvCxnSpPr>
        <p:spPr>
          <a:xfrm>
            <a:off x="2462904" y="57338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4">
            <a:extLst>
              <a:ext uri="{FF2B5EF4-FFF2-40B4-BE49-F238E27FC236}">
                <a16:creationId xmlns:a16="http://schemas.microsoft.com/office/drawing/2014/main" id="{34564427-0EF5-BF45-396C-8E7418050EE4}"/>
              </a:ext>
            </a:extLst>
          </p:cNvPr>
          <p:cNvCxnSpPr>
            <a:cxnSpLocks/>
          </p:cNvCxnSpPr>
          <p:nvPr/>
        </p:nvCxnSpPr>
        <p:spPr>
          <a:xfrm>
            <a:off x="2462904" y="58862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7">
            <a:extLst>
              <a:ext uri="{FF2B5EF4-FFF2-40B4-BE49-F238E27FC236}">
                <a16:creationId xmlns:a16="http://schemas.microsoft.com/office/drawing/2014/main" id="{DF304B90-B303-DA98-81B5-1FC81ADC396C}"/>
              </a:ext>
            </a:extLst>
          </p:cNvPr>
          <p:cNvCxnSpPr>
            <a:cxnSpLocks/>
          </p:cNvCxnSpPr>
          <p:nvPr/>
        </p:nvCxnSpPr>
        <p:spPr>
          <a:xfrm>
            <a:off x="2462904" y="60386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18">
            <a:extLst>
              <a:ext uri="{FF2B5EF4-FFF2-40B4-BE49-F238E27FC236}">
                <a16:creationId xmlns:a16="http://schemas.microsoft.com/office/drawing/2014/main" id="{5A56799F-06DB-49C8-A19A-81785A2CA8B3}"/>
              </a:ext>
            </a:extLst>
          </p:cNvPr>
          <p:cNvCxnSpPr>
            <a:cxnSpLocks/>
          </p:cNvCxnSpPr>
          <p:nvPr/>
        </p:nvCxnSpPr>
        <p:spPr>
          <a:xfrm>
            <a:off x="2462904" y="6191021"/>
            <a:ext cx="2160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5FA8ADF-F70E-CD40-BEEE-71C44455D0C4}"/>
              </a:ext>
            </a:extLst>
          </p:cNvPr>
          <p:cNvSpPr txBox="1"/>
          <p:nvPr/>
        </p:nvSpPr>
        <p:spPr>
          <a:xfrm>
            <a:off x="3827627" y="164763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Способи впливу</a:t>
            </a:r>
          </a:p>
          <a:p>
            <a:pPr marL="342900" indent="-342900">
              <a:buAutoNum type="arabicPeriod"/>
            </a:pPr>
            <a:r>
              <a:rPr lang="uk-UA" dirty="0">
                <a:latin typeface="Century Gothic" panose="020B0502020202020204" pitchFamily="34" charset="0"/>
              </a:rPr>
              <a:t>Переконання</a:t>
            </a:r>
          </a:p>
          <a:p>
            <a:pPr marL="342900" indent="-342900">
              <a:buAutoNum type="arabicPeriod"/>
            </a:pPr>
            <a:r>
              <a:rPr lang="uk-UA" dirty="0">
                <a:latin typeface="Century Gothic" panose="020B0502020202020204" pitchFamily="34" charset="0"/>
              </a:rPr>
              <a:t>Навіювання</a:t>
            </a:r>
          </a:p>
          <a:p>
            <a:pPr marL="342900" indent="-342900">
              <a:buAutoNum type="arabicPeriod"/>
            </a:pPr>
            <a:r>
              <a:rPr lang="uk-UA" dirty="0">
                <a:latin typeface="Century Gothic" panose="020B0502020202020204" pitchFamily="34" charset="0"/>
              </a:rPr>
              <a:t>Особистий приклад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C60BA5-563A-FC3E-A88B-17A0FAFB5E34}"/>
              </a:ext>
            </a:extLst>
          </p:cNvPr>
          <p:cNvSpPr txBox="1"/>
          <p:nvPr/>
        </p:nvSpPr>
        <p:spPr>
          <a:xfrm>
            <a:off x="4906072" y="5532278"/>
            <a:ext cx="356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uk-UA" dirty="0">
                <a:latin typeface="Century Gothic" panose="020B0502020202020204" pitchFamily="34" charset="0"/>
              </a:rPr>
              <a:t>4.Енергоінформаційна  взаємодія (вплив)</a:t>
            </a:r>
          </a:p>
        </p:txBody>
      </p:sp>
      <p:pic>
        <p:nvPicPr>
          <p:cNvPr id="27" name="Picture 2" descr="Картинки по запросу человечки">
            <a:extLst>
              <a:ext uri="{FF2B5EF4-FFF2-40B4-BE49-F238E27FC236}">
                <a16:creationId xmlns:a16="http://schemas.microsoft.com/office/drawing/2014/main" id="{E6B4C928-DD68-C037-8BEC-C44E9615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6249"/>
          <a:stretch/>
        </p:blipFill>
        <p:spPr bwMode="auto">
          <a:xfrm>
            <a:off x="862688" y="1725887"/>
            <a:ext cx="2812072" cy="2636335"/>
          </a:xfrm>
          <a:prstGeom prst="rect">
            <a:avLst/>
          </a:prstGeom>
          <a:noFill/>
        </p:spPr>
      </p:pic>
      <p:pic>
        <p:nvPicPr>
          <p:cNvPr id="28" name="Picture 4" descr="Картинки по запросу человечки">
            <a:extLst>
              <a:ext uri="{FF2B5EF4-FFF2-40B4-BE49-F238E27FC236}">
                <a16:creationId xmlns:a16="http://schemas.microsoft.com/office/drawing/2014/main" id="{D7DDFE0E-63B1-C3EA-3195-2263DFFB8E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6565"/>
          <a:stretch/>
        </p:blipFill>
        <p:spPr bwMode="auto">
          <a:xfrm>
            <a:off x="8473456" y="3731534"/>
            <a:ext cx="3408356" cy="2785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6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pic>
        <p:nvPicPr>
          <p:cNvPr id="3" name="Picture 6" descr="http://www.diagnostikaorganizma.ru/up/sujok-01.jpg">
            <a:extLst>
              <a:ext uri="{FF2B5EF4-FFF2-40B4-BE49-F238E27FC236}">
                <a16:creationId xmlns:a16="http://schemas.microsoft.com/office/drawing/2014/main" id="{C3472A43-B0F9-292E-894B-F040F406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347" y="629358"/>
            <a:ext cx="5997306" cy="61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25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pic>
        <p:nvPicPr>
          <p:cNvPr id="2" name="Picture 2" descr="http://www.vokrugsveta.ru/img/cmn/2006/07/26/005.jpg">
            <a:extLst>
              <a:ext uri="{FF2B5EF4-FFF2-40B4-BE49-F238E27FC236}">
                <a16:creationId xmlns:a16="http://schemas.microsoft.com/office/drawing/2014/main" id="{FDD172FA-5259-489A-1770-31DE37E3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078" y="965979"/>
            <a:ext cx="7387200" cy="54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9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pic>
        <p:nvPicPr>
          <p:cNvPr id="3" name="Picture 2" descr="C:\Users\Виктор\Pictures\БАТ. Чакры\Чел\75927073_large_Aktivnuye_tochki_lica.jpg">
            <a:extLst>
              <a:ext uri="{FF2B5EF4-FFF2-40B4-BE49-F238E27FC236}">
                <a16:creationId xmlns:a16="http://schemas.microsoft.com/office/drawing/2014/main" id="{E78E3606-65C8-B937-4A4F-18D82A1EC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9" y="797346"/>
            <a:ext cx="7721702" cy="55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9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pic>
        <p:nvPicPr>
          <p:cNvPr id="2" name="Picture 2" descr="C:\Users\Виктор\Pictures\БАТ. Чакры\Чел\108440-20_1.jpg">
            <a:extLst>
              <a:ext uri="{FF2B5EF4-FFF2-40B4-BE49-F238E27FC236}">
                <a16:creationId xmlns:a16="http://schemas.microsoft.com/office/drawing/2014/main" id="{22673D48-BE5B-AA88-40F4-283111495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93" y="619125"/>
            <a:ext cx="522922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34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pic>
        <p:nvPicPr>
          <p:cNvPr id="3" name="Picture 2" descr="http://light-team.ru/meridian/shema.png">
            <a:extLst>
              <a:ext uri="{FF2B5EF4-FFF2-40B4-BE49-F238E27FC236}">
                <a16:creationId xmlns:a16="http://schemas.microsoft.com/office/drawing/2014/main" id="{69EC78DC-9141-80BB-B69A-B42122C5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9520" y="618192"/>
            <a:ext cx="2861977" cy="6097721"/>
          </a:xfrm>
          <a:prstGeom prst="rect">
            <a:avLst/>
          </a:prstGeom>
          <a:noFill/>
        </p:spPr>
      </p:pic>
      <p:pic>
        <p:nvPicPr>
          <p:cNvPr id="5" name="Picture 4" descr="http://www.yogamassage.narod.ru/thaimassage/sen/perednyaya-i-zadnyaya-poverhnost-tela.png">
            <a:extLst>
              <a:ext uri="{FF2B5EF4-FFF2-40B4-BE49-F238E27FC236}">
                <a16:creationId xmlns:a16="http://schemas.microsoft.com/office/drawing/2014/main" id="{5A51C0B0-AA8D-4279-5264-19BA1B15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932706"/>
            <a:ext cx="4626077" cy="546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3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3364497" cy="1325563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САМОПРОГРАМУВАННЯ 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C:\Users\ВИЧЕ\Desktop\5.jpg">
            <a:extLst>
              <a:ext uri="{FF2B5EF4-FFF2-40B4-BE49-F238E27FC236}">
                <a16:creationId xmlns:a16="http://schemas.microsoft.com/office/drawing/2014/main" id="{8A03AC05-2B08-3F4B-B3FF-EA11AD58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5840" y="1592825"/>
            <a:ext cx="7680320" cy="514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59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66886-8D32-6AD0-ECFF-817C5863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11346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НАВЧАЛЬНИЙ ЦЕНТР ПРОФЕСІЙНОЇ ПІДГОТОВКИ СИЛ МУНІЦИПАЛЬНОЇ БЕЗПЕКИ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UA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A5A4B-9A15-808B-0F18-BFE781E5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1355"/>
            <a:ext cx="9144000" cy="368078"/>
          </a:xfrm>
        </p:spPr>
        <p:txBody>
          <a:bodyPr>
            <a:norm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Київської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міської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військової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адміністрації</a:t>
            </a:r>
            <a:endParaRPr lang="ru-UA" sz="1400" dirty="0">
              <a:solidFill>
                <a:schemeClr val="bg1"/>
              </a:solidFill>
              <a:latin typeface="Century Gothic" panose="020B0502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B901-FBE5-E3FC-AA8A-D9174CEF55F1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3C1D3-F425-B27D-6E5D-44B9F5CEBE1F}"/>
              </a:ext>
            </a:extLst>
          </p:cNvPr>
          <p:cNvSpPr txBox="1"/>
          <p:nvPr/>
        </p:nvSpPr>
        <p:spPr>
          <a:xfrm>
            <a:off x="3049929" y="2992584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35D7DC-4AC5-D90A-5057-DBA601B61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349" y="1656563"/>
            <a:ext cx="8729301" cy="4896000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863670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1353801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КОЛИВАННЯ ЕЛЕКТРОМАГНІТНИХ ХВИЛЬ ЦНС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C70AD2-3453-46D5-8037-E54CC887F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19" r="27706"/>
          <a:stretch/>
        </p:blipFill>
        <p:spPr>
          <a:xfrm>
            <a:off x="838199" y="1917291"/>
            <a:ext cx="3969775" cy="4441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93B4DA-4181-E191-34CF-F5BD3B00B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695" y="1686658"/>
            <a:ext cx="5869106" cy="46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70E9CD-D01E-7E9A-1A03-334850EF4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1" y="907862"/>
            <a:ext cx="5353184" cy="5833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5228BA-3D1E-36B8-D455-63739A2C3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34490"/>
            <a:ext cx="5844185" cy="46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1353801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МАСШТАБ МИСЛЕННЯ, І ЯК ВІН ВПЛИВАЄ НА МАЙБУТНЄ ЛЮДИНИ І ДЕРЖАВИ?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ВИЧЕ\Desktop\6.jpg">
            <a:extLst>
              <a:ext uri="{FF2B5EF4-FFF2-40B4-BE49-F238E27FC236}">
                <a16:creationId xmlns:a16="http://schemas.microsoft.com/office/drawing/2014/main" id="{3F8DC535-4657-083F-315B-99D32778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695" y="2141537"/>
            <a:ext cx="7272808" cy="4525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87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1353801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ПОСТАНОВКА ЦІЛЕЙ 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C:\Users\ВИЧЕ\Desktop\4.jpg">
            <a:extLst>
              <a:ext uri="{FF2B5EF4-FFF2-40B4-BE49-F238E27FC236}">
                <a16:creationId xmlns:a16="http://schemas.microsoft.com/office/drawing/2014/main" id="{53035898-96FA-5A7A-08F2-7B3B46B4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548" y="1743320"/>
            <a:ext cx="8136904" cy="496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36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77" y="238586"/>
            <a:ext cx="11931445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ТРАНСФОРМАЦІЯ ОСОБИСТОСТІ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iqtest - YouTube">
            <a:extLst>
              <a:ext uri="{FF2B5EF4-FFF2-40B4-BE49-F238E27FC236}">
                <a16:creationId xmlns:a16="http://schemas.microsoft.com/office/drawing/2014/main" id="{90C3BA66-A3C1-7CD4-F9E2-CDE612CD34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56" y="1267926"/>
            <a:ext cx="5351488" cy="5351488"/>
          </a:xfrm>
          <a:prstGeom prst="rect">
            <a:avLst/>
          </a:prstGeom>
          <a:noFill/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09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3" y="354857"/>
            <a:ext cx="11529878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ДОПОМОГА В ЕКСТРЕМАЛЬНИХ СИТУАЦІЯХ</a:t>
            </a:r>
            <a:r>
              <a:rPr lang="ru-UA" dirty="0"/>
              <a:t/>
            </a:r>
            <a:br>
              <a:rPr lang="ru-UA" dirty="0"/>
            </a:br>
            <a:endParaRPr lang="ru-UA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320" y="2439475"/>
            <a:ext cx="10309124" cy="1979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Дотримуючись певних рекомендацій і володіючи інформацією про особистісні особливості потерпілого, зможе в певних обставинах надати йому першу психологічну допомогу 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 algn="ctr">
              <a:buClrTx/>
              <a:buSzPct val="100000"/>
              <a:buFont typeface="+mj-lt"/>
              <a:buAutoNum type="arabicPeriod"/>
            </a:pP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514350" indent="-514350" algn="ctr">
              <a:buClrTx/>
              <a:buSzPct val="100000"/>
              <a:buFont typeface="+mj-lt"/>
              <a:buAutoNum type="arabicPeriod"/>
            </a:pP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86"/>
            <a:ext cx="10623997" cy="1325563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ВІДСТЕЖЕННЯ ТА ДОПОМОГА ПІД ЧАС ЗМІНИ ПСИХІЧНИХ СТАНІВ</a:t>
            </a:r>
            <a:r>
              <a:rPr lang="ru-UA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UA" sz="32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653"/>
            <a:ext cx="9670955" cy="138634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Кожна людина в таких ситуаціях реагує по-різному. Процедура надання психологічної допомоги в екстремальних ситуаціях має свою специфіку. </a:t>
            </a:r>
            <a:endParaRPr lang="ru-UA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>
                <a:latin typeface="Century Gothic" panose="020B0502020202020204" pitchFamily="34" charset="0"/>
              </a:rPr>
              <a:t>У потерпілого в надзвичайній ситуації можуть з'являтися реакції, викликані травмою - </a:t>
            </a:r>
            <a:r>
              <a:rPr lang="uk-UA" b="1" dirty="0">
                <a:latin typeface="Century Gothic" panose="020B0502020202020204" pitchFamily="34" charset="0"/>
              </a:rPr>
              <a:t>емоційним шоком</a:t>
            </a:r>
            <a:r>
              <a:rPr lang="uk-UA" dirty="0">
                <a:latin typeface="Century Gothic" panose="020B0502020202020204" pitchFamily="34" charset="0"/>
              </a:rPr>
              <a:t>, що розрізнюються у динаміці психічних станів:</a:t>
            </a:r>
            <a:endParaRPr lang="ru-UA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48229C-6F56-F449-62E9-DA68016A6FFB}"/>
              </a:ext>
            </a:extLst>
          </p:cNvPr>
          <p:cNvSpPr txBox="1"/>
          <p:nvPr/>
        </p:nvSpPr>
        <p:spPr>
          <a:xfrm>
            <a:off x="2373829" y="3222025"/>
            <a:ext cx="40106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C00000"/>
                </a:solidFill>
              </a:rPr>
              <a:t>СТРАХ</a:t>
            </a:r>
          </a:p>
          <a:p>
            <a:r>
              <a:rPr lang="uk-UA" dirty="0">
                <a:solidFill>
                  <a:srgbClr val="C00000"/>
                </a:solidFill>
              </a:rPr>
              <a:t>АПАТІЯ</a:t>
            </a:r>
          </a:p>
          <a:p>
            <a:r>
              <a:rPr lang="uk-UA" dirty="0">
                <a:solidFill>
                  <a:srgbClr val="C00000"/>
                </a:solidFill>
              </a:rPr>
              <a:t>СТУПОР</a:t>
            </a:r>
          </a:p>
          <a:p>
            <a:r>
              <a:rPr lang="uk-UA" dirty="0">
                <a:solidFill>
                  <a:srgbClr val="C00000"/>
                </a:solidFill>
              </a:rPr>
              <a:t>РУХОВЕ ЗБУДЖЕННЯ</a:t>
            </a:r>
          </a:p>
          <a:p>
            <a:r>
              <a:rPr lang="uk-UA" dirty="0">
                <a:solidFill>
                  <a:srgbClr val="C00000"/>
                </a:solidFill>
              </a:rPr>
              <a:t>АГРЕСІЯ</a:t>
            </a:r>
          </a:p>
          <a:p>
            <a:r>
              <a:rPr lang="uk-UA" dirty="0">
                <a:solidFill>
                  <a:srgbClr val="C00000"/>
                </a:solidFill>
              </a:rPr>
              <a:t>НЕРВОВЕ ТРЕМТІННЯ</a:t>
            </a:r>
          </a:p>
          <a:p>
            <a:r>
              <a:rPr lang="uk-UA" dirty="0">
                <a:solidFill>
                  <a:srgbClr val="C00000"/>
                </a:solidFill>
              </a:rPr>
              <a:t>ПЛАЧ</a:t>
            </a:r>
          </a:p>
          <a:p>
            <a:r>
              <a:rPr lang="uk-UA" dirty="0">
                <a:solidFill>
                  <a:srgbClr val="C00000"/>
                </a:solidFill>
              </a:rPr>
              <a:t>ІСТЕРИКА</a:t>
            </a:r>
          </a:p>
          <a:p>
            <a:r>
              <a:rPr lang="uk-UA" dirty="0">
                <a:solidFill>
                  <a:srgbClr val="C00000"/>
                </a:solidFill>
              </a:rPr>
              <a:t>ПАНІКА</a:t>
            </a:r>
            <a:endParaRPr lang="ru-UA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ACD3C05-ADCA-4C0C-D035-33B6E49AB7D2}"/>
              </a:ext>
            </a:extLst>
          </p:cNvPr>
          <p:cNvCxnSpPr/>
          <p:nvPr/>
        </p:nvCxnSpPr>
        <p:spPr>
          <a:xfrm>
            <a:off x="2168378" y="3210450"/>
            <a:ext cx="0" cy="25853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12" name="Picture 4" descr="Бесплатные иллюстрации Психического здоровья">
            <a:extLst>
              <a:ext uri="{FF2B5EF4-FFF2-40B4-BE49-F238E27FC236}">
                <a16:creationId xmlns:a16="http://schemas.microsoft.com/office/drawing/2014/main" id="{5B3B1662-6D6E-CCEF-4377-15E8183D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70" b="97538" l="521" r="97500">
                        <a14:foregroundMark x1="208" y1="57197" x2="9271" y2="46023"/>
                        <a14:foregroundMark x1="9271" y1="46023" x2="11042" y2="29735"/>
                        <a14:foregroundMark x1="11042" y1="29735" x2="13750" y2="23864"/>
                        <a14:foregroundMark x1="13750" y1="23864" x2="19063" y2="22917"/>
                        <a14:foregroundMark x1="19063" y1="22917" x2="23438" y2="27273"/>
                        <a14:foregroundMark x1="23438" y1="27273" x2="30312" y2="44318"/>
                        <a14:foregroundMark x1="30312" y1="44318" x2="32604" y2="55303"/>
                        <a14:foregroundMark x1="32604" y1="55303" x2="33438" y2="87879"/>
                        <a14:foregroundMark x1="33438" y1="87879" x2="30417" y2="93939"/>
                        <a14:foregroundMark x1="30417" y1="93939" x2="25729" y2="94129"/>
                        <a14:foregroundMark x1="25729" y1="94129" x2="20833" y2="87689"/>
                        <a14:foregroundMark x1="20833" y1="87689" x2="8125" y2="49432"/>
                        <a14:foregroundMark x1="8125" y1="49432" x2="8125" y2="49242"/>
                        <a14:foregroundMark x1="521" y1="56439" x2="5521" y2="52841"/>
                        <a14:foregroundMark x1="17917" y1="31439" x2="23125" y2="31818"/>
                        <a14:foregroundMark x1="23125" y1="31818" x2="30208" y2="31061"/>
                        <a14:foregroundMark x1="18125" y1="38447" x2="34375" y2="34091"/>
                        <a14:foregroundMark x1="18854" y1="96970" x2="30104" y2="97727"/>
                        <a14:foregroundMark x1="30104" y1="97727" x2="31771" y2="97159"/>
                        <a14:foregroundMark x1="69688" y1="59091" x2="73021" y2="58333"/>
                        <a14:foregroundMark x1="76563" y1="67803" x2="80833" y2="71591"/>
                        <a14:foregroundMark x1="80833" y1="71591" x2="85521" y2="79356"/>
                        <a14:foregroundMark x1="73542" y1="67803" x2="67813" y2="67614"/>
                        <a14:foregroundMark x1="97500" y1="68939" x2="94167" y2="89583"/>
                        <a14:backgroundMark x1="74792" y1="66288" x2="74792" y2="66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86" y="2931247"/>
            <a:ext cx="6196314" cy="340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8912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ПСИХОЛОГІЧНІ РЕКОМЕНДАЦІЇ ЩОДО ПОВЕДІНКИ З ЛЮДЬМИ У ЕКСТРЕМАЛЬНІЙ СИТУАЦІЇ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2272197"/>
            <a:ext cx="10456572" cy="3228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1. Якщо Ви перебуваєте поруч із людиною, що одержала психічну травму в результаті впливу екстремальних факторів </a:t>
            </a:r>
            <a:r>
              <a:rPr lang="uk-UA" sz="2000" b="1" dirty="0">
                <a:latin typeface="Century Gothic" panose="020B0502020202020204" pitchFamily="34" charset="0"/>
              </a:rPr>
              <a:t>тримайте самовладання</a:t>
            </a:r>
            <a:r>
              <a:rPr lang="uk-UA" sz="2000" dirty="0">
                <a:latin typeface="Century Gothic" panose="020B0502020202020204" pitchFamily="34" charset="0"/>
              </a:rPr>
              <a:t>.</a:t>
            </a: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2. Поведінка постраждалого не повинна Вас лякати, дратувати або дивувати. Його стан, вчинки, емоції - </a:t>
            </a:r>
            <a:r>
              <a:rPr lang="uk-UA" sz="2000" b="1" dirty="0">
                <a:latin typeface="Century Gothic" panose="020B0502020202020204" pitchFamily="34" charset="0"/>
              </a:rPr>
              <a:t>це нормальна реакція на ненормальні обставини</a:t>
            </a:r>
            <a:r>
              <a:rPr lang="uk-UA" sz="2000" dirty="0">
                <a:latin typeface="Century Gothic" panose="020B0502020202020204" pitchFamily="34" charset="0"/>
              </a:rPr>
              <a:t>. Подбайте про свою психологічну безпеку.</a:t>
            </a: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3. </a:t>
            </a:r>
            <a:r>
              <a:rPr lang="uk-UA" sz="2000" b="1" dirty="0">
                <a:latin typeface="Century Gothic" panose="020B0502020202020204" pitchFamily="34" charset="0"/>
              </a:rPr>
              <a:t>Не </a:t>
            </a:r>
            <a:r>
              <a:rPr lang="uk-UA" sz="2000" b="1" dirty="0" err="1">
                <a:latin typeface="Century Gothic" panose="020B0502020202020204" pitchFamily="34" charset="0"/>
              </a:rPr>
              <a:t>надавайте</a:t>
            </a:r>
            <a:r>
              <a:rPr lang="uk-UA" sz="2000" b="1" dirty="0">
                <a:latin typeface="Century Gothic" panose="020B0502020202020204" pitchFamily="34" charset="0"/>
              </a:rPr>
              <a:t> психологічну допомогу в тому випадку, якщо Ви цього не хочете</a:t>
            </a:r>
            <a:r>
              <a:rPr lang="uk-UA" sz="2000" dirty="0">
                <a:latin typeface="Century Gothic" panose="020B0502020202020204" pitchFamily="34" charset="0"/>
              </a:rPr>
              <a:t> (неприємно або інші причини). Знайдіть того, хто може це зробити. Дотримуйтеся принципу «Не нашкодь»</a:t>
            </a: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4. </a:t>
            </a:r>
            <a:r>
              <a:rPr lang="uk-UA" sz="2000" b="1" dirty="0">
                <a:latin typeface="Century Gothic" panose="020B0502020202020204" pitchFamily="34" charset="0"/>
              </a:rPr>
              <a:t>Не робіть того, у користі чого Ви не впевнені</a:t>
            </a:r>
            <a:r>
              <a:rPr lang="uk-UA" sz="2000" dirty="0">
                <a:latin typeface="Century Gothic" panose="020B0502020202020204" pitchFamily="34" charset="0"/>
              </a:rPr>
              <a:t>. Обмежтеся тоді лише співчуттям і якнайшвидше звернетеся по допомогу до фахівця </a:t>
            </a: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 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8D48F2-D72B-071B-E56D-7BAF2C310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885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3" y="354857"/>
            <a:ext cx="11529878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АЛГОРИТМ ПЕРШИХ ДІЙ:</a:t>
            </a:r>
            <a:endParaRPr lang="ru-UA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8050" y="1950078"/>
            <a:ext cx="8526940" cy="40636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Оглянути місце події й переконатися, що може загрожувати Вам,  й потім - що може загрожувати потерпілим.</a:t>
            </a:r>
          </a:p>
          <a:p>
            <a:pPr marL="514350" indent="-514350">
              <a:buAutoNum type="arabicPeriod"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Оглянути потерпілих й постаратися зрозуміти, чи є загроза життю постраждалих і якщо так, то від чого людина може вмерти прямо зараз.</a:t>
            </a:r>
          </a:p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Викликати фахівців (медиків, співробітників МНС тощо)</a:t>
            </a:r>
          </a:p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Залишатися з потерпілим до приїзду фахівців, намагаючись зберегти або поліпшити його стан доступними методами.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BB985-D234-C3B6-7F47-A4B6629CA68D}"/>
              </a:ext>
            </a:extLst>
          </p:cNvPr>
          <p:cNvSpPr txBox="1"/>
          <p:nvPr/>
        </p:nvSpPr>
        <p:spPr>
          <a:xfrm>
            <a:off x="1957589" y="1815921"/>
            <a:ext cx="85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6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4BD53C-8525-9953-17D6-7AA30C48B58E}"/>
              </a:ext>
            </a:extLst>
          </p:cNvPr>
          <p:cNvSpPr txBox="1"/>
          <p:nvPr/>
        </p:nvSpPr>
        <p:spPr>
          <a:xfrm>
            <a:off x="1957588" y="2921168"/>
            <a:ext cx="85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UA"/>
            </a:defPPr>
            <a:lvl1pPr>
              <a:defRPr sz="6000" b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UA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22B62-6095-C233-84BB-C9620B20F85D}"/>
              </a:ext>
            </a:extLst>
          </p:cNvPr>
          <p:cNvSpPr txBox="1"/>
          <p:nvPr/>
        </p:nvSpPr>
        <p:spPr>
          <a:xfrm>
            <a:off x="1957587" y="3936831"/>
            <a:ext cx="85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6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F9082-E810-02F6-FFD9-EC9F12485355}"/>
              </a:ext>
            </a:extLst>
          </p:cNvPr>
          <p:cNvSpPr txBox="1"/>
          <p:nvPr/>
        </p:nvSpPr>
        <p:spPr>
          <a:xfrm>
            <a:off x="1957586" y="4952494"/>
            <a:ext cx="850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6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818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1074758" cy="132556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ЩО ЛЮДИНА ВІДЧУВАЄ У ЕКСТИМАЛЬНІЙ СИТУАЦІЇ І </a:t>
            </a:r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ЯК ДОПОМОГТИ</a:t>
            </a:r>
            <a:r>
              <a:rPr lang="ru-UA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2362" y="2433999"/>
            <a:ext cx="2407276" cy="5266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UA" sz="2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6A93C3BE-9CA5-8A47-3982-978B515ABCC9}"/>
              </a:ext>
            </a:extLst>
          </p:cNvPr>
          <p:cNvSpPr txBox="1">
            <a:spLocks/>
          </p:cNvSpPr>
          <p:nvPr/>
        </p:nvSpPr>
        <p:spPr>
          <a:xfrm>
            <a:off x="838199" y="2497614"/>
            <a:ext cx="2896673" cy="526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dirty="0"/>
              <a:t> </a:t>
            </a:r>
            <a:r>
              <a:rPr lang="ru-UA" sz="20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AC23DC9-F89F-B018-C7D9-6C3ABAC552D6}"/>
              </a:ext>
            </a:extLst>
          </p:cNvPr>
          <p:cNvSpPr txBox="1">
            <a:spLocks/>
          </p:cNvSpPr>
          <p:nvPr/>
        </p:nvSpPr>
        <p:spPr>
          <a:xfrm>
            <a:off x="838200" y="3024242"/>
            <a:ext cx="2407276" cy="526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UA" dirty="0">
              <a:latin typeface="Century Gothic" panose="020B0502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4D36A29-DFA9-D19D-060E-A830A311D712}"/>
              </a:ext>
            </a:extLst>
          </p:cNvPr>
          <p:cNvSpPr txBox="1">
            <a:spLocks/>
          </p:cNvSpPr>
          <p:nvPr/>
        </p:nvSpPr>
        <p:spPr>
          <a:xfrm>
            <a:off x="838199" y="3550870"/>
            <a:ext cx="4429259" cy="526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UA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DB5FFB9F-BD53-9F3D-6F71-E5A634F48B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340736"/>
              </p:ext>
            </p:extLst>
          </p:nvPr>
        </p:nvGraphicFramePr>
        <p:xfrm>
          <a:off x="1093408" y="3907027"/>
          <a:ext cx="4174050" cy="159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C7AB0AF-FE57-A978-8BF3-4AF2D95FE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606668"/>
              </p:ext>
            </p:extLst>
          </p:nvPr>
        </p:nvGraphicFramePr>
        <p:xfrm>
          <a:off x="6424947" y="4028473"/>
          <a:ext cx="4174050" cy="154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C19C40CC-EBF6-CDCD-5735-5EC95C76D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1012747"/>
              </p:ext>
            </p:extLst>
          </p:nvPr>
        </p:nvGraphicFramePr>
        <p:xfrm>
          <a:off x="1093408" y="2020011"/>
          <a:ext cx="4174050" cy="153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B7293A31-E8E4-5324-A943-77F5C6C18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973776"/>
              </p:ext>
            </p:extLst>
          </p:nvPr>
        </p:nvGraphicFramePr>
        <p:xfrm>
          <a:off x="6424947" y="2077842"/>
          <a:ext cx="4174050" cy="153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272215135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66886-8D32-6AD0-ECFF-817C5863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11346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НАВЧАЛЬНИЙ ЦЕНТР ПРОФЕСІЙНОЇ ПІДГОТОВКИ СИЛ МУНІЦИПАЛЬНОЇ БЕЗПЕКИ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UA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A5A4B-9A15-808B-0F18-BFE781E5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1355"/>
            <a:ext cx="9144000" cy="368078"/>
          </a:xfrm>
        </p:spPr>
        <p:txBody>
          <a:bodyPr>
            <a:norm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Київської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міської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військової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адміністрації</a:t>
            </a:r>
            <a:endParaRPr lang="ru-UA" sz="1400" dirty="0">
              <a:solidFill>
                <a:schemeClr val="bg1"/>
              </a:solidFill>
              <a:latin typeface="Century Gothic" panose="020B0502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B901-FBE5-E3FC-AA8A-D9174CEF55F1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3C1D3-F425-B27D-6E5D-44B9F5CEBE1F}"/>
              </a:ext>
            </a:extLst>
          </p:cNvPr>
          <p:cNvSpPr txBox="1"/>
          <p:nvPr/>
        </p:nvSpPr>
        <p:spPr>
          <a:xfrm>
            <a:off x="3049929" y="2992584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967A83-7F1B-0E2C-D45B-776BE6452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56" y="1539433"/>
            <a:ext cx="8793487" cy="4932000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33232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61" y="181472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СТУПОР</a:t>
            </a: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011" y="2441410"/>
            <a:ext cx="10647727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Ознаки: </a:t>
            </a:r>
          </a:p>
          <a:p>
            <a:pPr marL="0" indent="0" algn="ctr">
              <a:buNone/>
            </a:pPr>
            <a:r>
              <a:rPr lang="uk-UA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різке зниження або відсутність довільних рухів і мови, відсутність реакції на зовнішні подразники (шум, світло, дотики), «заціпеніння» у певній позі, стан повної нерухомості.</a:t>
            </a:r>
            <a:endParaRPr lang="ru-UA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886311"/>
            <a:ext cx="10623996" cy="32280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Перша допомога:</a:t>
            </a:r>
          </a:p>
          <a:p>
            <a:pPr marL="0" indent="0">
              <a:buNone/>
            </a:pPr>
            <a:endParaRPr lang="uk-UA" sz="2000" b="1" dirty="0">
              <a:latin typeface="Century Gothic" panose="020B0502020202020204" pitchFamily="34" charset="0"/>
            </a:endParaRPr>
          </a:p>
          <a:p>
            <a:r>
              <a:rPr lang="uk-UA" sz="2000" dirty="0">
                <a:latin typeface="Century Gothic" panose="020B0502020202020204" pitchFamily="34" charset="0"/>
              </a:rPr>
              <a:t>Говорити конкретно, коротко, командами, наполегливо. </a:t>
            </a:r>
            <a:endParaRPr lang="ru-UA" sz="2000" dirty="0">
              <a:latin typeface="Century Gothic" panose="020B0502020202020204" pitchFamily="34" charset="0"/>
            </a:endParaRPr>
          </a:p>
          <a:p>
            <a:pPr lvl="0"/>
            <a:r>
              <a:rPr lang="uk-UA" sz="2000" dirty="0">
                <a:latin typeface="Century Gothic" panose="020B0502020202020204" pitchFamily="34" charset="0"/>
              </a:rPr>
              <a:t>Встановіть контакт – «Привіт мене звати _____», «потисни мою руку» «Чуєш мене? Я потисну твою руку, потисни мою руку».</a:t>
            </a:r>
            <a:endParaRPr lang="ru-UA" sz="2000" dirty="0">
              <a:latin typeface="Century Gothic" panose="020B0502020202020204" pitchFamily="34" charset="0"/>
            </a:endParaRPr>
          </a:p>
          <a:p>
            <a:pPr lvl="0"/>
            <a:r>
              <a:rPr lang="uk-UA" sz="2000" dirty="0">
                <a:latin typeface="Century Gothic" panose="020B0502020202020204" pitchFamily="34" charset="0"/>
              </a:rPr>
              <a:t>Підкресліть, що ви з особою – «я тут і з тобою»</a:t>
            </a:r>
            <a:endParaRPr lang="ru-UA" sz="2000" dirty="0">
              <a:latin typeface="Century Gothic" panose="020B0502020202020204" pitchFamily="34" charset="0"/>
            </a:endParaRPr>
          </a:p>
          <a:p>
            <a:pPr lvl="0"/>
            <a:r>
              <a:rPr lang="uk-UA" sz="2000" dirty="0">
                <a:latin typeface="Century Gothic" panose="020B0502020202020204" pitchFamily="34" charset="0"/>
              </a:rPr>
              <a:t>Запитайте про факти - «де ти стояв? Хто був з </a:t>
            </a:r>
            <a:r>
              <a:rPr lang="uk-UA" sz="2000" dirty="0" err="1">
                <a:latin typeface="Century Gothic" panose="020B0502020202020204" pitchFamily="34" charset="0"/>
              </a:rPr>
              <a:t>тобою?»«ми</a:t>
            </a:r>
            <a:r>
              <a:rPr lang="uk-UA" sz="2000" dirty="0">
                <a:latin typeface="Century Gothic" panose="020B0502020202020204" pitchFamily="34" charset="0"/>
              </a:rPr>
              <a:t> </a:t>
            </a:r>
            <a:r>
              <a:rPr lang="uk-UA" sz="2000" dirty="0" err="1">
                <a:latin typeface="Century Gothic" panose="020B0502020202020204" pitchFamily="34" charset="0"/>
              </a:rPr>
              <a:t>знахимося</a:t>
            </a:r>
            <a:r>
              <a:rPr lang="uk-UA" sz="2000" dirty="0">
                <a:latin typeface="Century Gothic" panose="020B0502020202020204" pitchFamily="34" charset="0"/>
              </a:rPr>
              <a:t>, по нас стріляють….»</a:t>
            </a:r>
            <a:endParaRPr lang="ru-UA" sz="2000" dirty="0">
              <a:latin typeface="Century Gothic" panose="020B0502020202020204" pitchFamily="34" charset="0"/>
            </a:endParaRPr>
          </a:p>
          <a:p>
            <a:pPr lvl="0"/>
            <a:r>
              <a:rPr lang="uk-UA" sz="2000" dirty="0" err="1">
                <a:latin typeface="Century Gothic" panose="020B0502020202020204" pitchFamily="34" charset="0"/>
              </a:rPr>
              <a:t>Підтвердте</a:t>
            </a:r>
            <a:r>
              <a:rPr lang="uk-UA" sz="2000" dirty="0">
                <a:latin typeface="Century Gothic" panose="020B0502020202020204" pitchFamily="34" charset="0"/>
              </a:rPr>
              <a:t> хронологію – відбулося, відбувається, відбудеться «Ми були в </a:t>
            </a:r>
            <a:r>
              <a:rPr lang="uk-UA" sz="2000" dirty="0" err="1">
                <a:latin typeface="Century Gothic" panose="020B0502020202020204" pitchFamily="34" charset="0"/>
              </a:rPr>
              <a:t>примішенні</a:t>
            </a:r>
            <a:r>
              <a:rPr lang="uk-UA" sz="2000" dirty="0">
                <a:latin typeface="Century Gothic" panose="020B0502020202020204" pitchFamily="34" charset="0"/>
              </a:rPr>
              <a:t>, пролунав вибух, по нам все ще стріляють»</a:t>
            </a:r>
            <a:endParaRPr lang="ru-UA" sz="2000" dirty="0">
              <a:latin typeface="Century Gothic" panose="020B0502020202020204" pitchFamily="34" charset="0"/>
            </a:endParaRPr>
          </a:p>
          <a:p>
            <a:pPr lvl="0"/>
            <a:r>
              <a:rPr lang="uk-UA" sz="2000" dirty="0">
                <a:latin typeface="Century Gothic" panose="020B0502020202020204" pitchFamily="34" charset="0"/>
              </a:rPr>
              <a:t>Дати завдання «</a:t>
            </a:r>
            <a:r>
              <a:rPr lang="uk-UA" sz="2000" dirty="0" err="1">
                <a:latin typeface="Century Gothic" panose="020B0502020202020204" pitchFamily="34" charset="0"/>
              </a:rPr>
              <a:t>вставай</a:t>
            </a:r>
            <a:r>
              <a:rPr lang="uk-UA" sz="2000" dirty="0">
                <a:latin typeface="Century Gothic" panose="020B0502020202020204" pitchFamily="34" charset="0"/>
              </a:rPr>
              <a:t>, ходімо».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88723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СТУПОР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2D606-51F8-518B-32A5-CDD0AC890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051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37" y="2019281"/>
            <a:ext cx="10623997" cy="2625921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Century Gothic" panose="020B0502020202020204" pitchFamily="34" charset="0"/>
              </a:rPr>
              <a:t>Зігніть потерпілому пальці </a:t>
            </a:r>
            <a:r>
              <a:rPr lang="uk-UA" sz="2000" dirty="0">
                <a:latin typeface="Century Gothic" panose="020B0502020202020204" pitchFamily="34" charset="0"/>
              </a:rPr>
              <a:t>на обох руках і пригорніть їх до долоні. </a:t>
            </a:r>
            <a:endParaRPr lang="ru-UA" sz="2000" dirty="0">
              <a:latin typeface="Century Gothic" panose="020B0502020202020204" pitchFamily="34" charset="0"/>
            </a:endParaRPr>
          </a:p>
          <a:p>
            <a:r>
              <a:rPr lang="uk-UA" sz="2000" dirty="0">
                <a:latin typeface="Century Gothic" panose="020B0502020202020204" pitchFamily="34" charset="0"/>
              </a:rPr>
              <a:t>Більші </a:t>
            </a:r>
            <a:r>
              <a:rPr lang="uk-UA" sz="2000" b="1" dirty="0">
                <a:latin typeface="Century Gothic" panose="020B0502020202020204" pitchFamily="34" charset="0"/>
              </a:rPr>
              <a:t>пальці повинні бути виставлені назовні</a:t>
            </a:r>
            <a:r>
              <a:rPr lang="uk-UA" sz="2000" dirty="0">
                <a:latin typeface="Century Gothic" panose="020B0502020202020204" pitchFamily="34" charset="0"/>
              </a:rPr>
              <a:t>.</a:t>
            </a:r>
            <a:endParaRPr lang="ru-UA" sz="2000" dirty="0">
              <a:latin typeface="Century Gothic" panose="020B0502020202020204" pitchFamily="34" charset="0"/>
            </a:endParaRPr>
          </a:p>
          <a:p>
            <a:r>
              <a:rPr lang="uk-UA" sz="2000" b="1" dirty="0">
                <a:latin typeface="Century Gothic" panose="020B0502020202020204" pitchFamily="34" charset="0"/>
              </a:rPr>
              <a:t>Кінчиками великого й вказівного пальців масажуйте</a:t>
            </a:r>
            <a:r>
              <a:rPr lang="uk-UA" sz="2000" dirty="0">
                <a:latin typeface="Century Gothic" panose="020B0502020202020204" pitchFamily="34" charset="0"/>
              </a:rPr>
              <a:t> потерпілому крапки, розташовані на чолі, над очима рівно посередині між лінією росту волосся й бровами, чітко над зіницями.</a:t>
            </a:r>
            <a:endParaRPr lang="ru-UA" sz="2000" dirty="0">
              <a:latin typeface="Century Gothic" panose="020B0502020202020204" pitchFamily="34" charset="0"/>
            </a:endParaRPr>
          </a:p>
          <a:p>
            <a:r>
              <a:rPr lang="uk-UA" sz="2000" b="1" dirty="0">
                <a:latin typeface="Century Gothic" panose="020B0502020202020204" pitchFamily="34" charset="0"/>
              </a:rPr>
              <a:t>Долоню вільної руки покладіть на груди потерпілого.</a:t>
            </a:r>
            <a:r>
              <a:rPr lang="uk-UA" sz="2000" dirty="0">
                <a:latin typeface="Century Gothic" panose="020B0502020202020204" pitchFamily="34" charset="0"/>
              </a:rPr>
              <a:t> Підбудуйте свій подих під ритм його подиху. Людина, перебуваючи в ступорі, може чути,  бачити. Тому говоріть йому на вухо, тихо, повільно й чітко те, що може викликати сильні емоції (краще негативні).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88723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СТУПОР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BAB006A-CE81-CE0B-C3E6-A3517451E080}"/>
              </a:ext>
            </a:extLst>
          </p:cNvPr>
          <p:cNvSpPr txBox="1"/>
          <p:nvPr/>
        </p:nvSpPr>
        <p:spPr>
          <a:xfrm>
            <a:off x="1138237" y="5520513"/>
            <a:ext cx="105013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Пам’ятайте, </a:t>
            </a:r>
            <a:r>
              <a:rPr lang="uk-UA" sz="2000" dirty="0">
                <a:latin typeface="Century Gothic" panose="020B0502020202020204" pitchFamily="34" charset="0"/>
              </a:rPr>
              <a:t>необхідно будь-якими засобами домогтися реакції потерпілого, вивести його із заціпеніння.</a:t>
            </a:r>
            <a:r>
              <a:rPr lang="ru-UA" sz="2000" dirty="0">
                <a:latin typeface="Century Gothic" panose="020B0502020202020204" pitchFamily="34" charset="0"/>
              </a:rPr>
              <a:t> </a:t>
            </a:r>
            <a:r>
              <a:rPr lang="uk-UA" sz="2000" dirty="0">
                <a:latin typeface="Century Gothic" panose="020B0502020202020204" pitchFamily="34" charset="0"/>
              </a:rPr>
              <a:t>Можлива напруга окремих груп м'язів.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90097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317269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dirty="0"/>
              <a:t/>
            </a:r>
            <a:br>
              <a:rPr lang="ru-UA" dirty="0"/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РУХОВЕ ПОРУШЕННЯ, ПАНІКА</a:t>
            </a: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Різкі рухи, часто безцільні й безглузді дії, ненормально голосна мова або підвищена </a:t>
            </a:r>
            <a:r>
              <a:rPr lang="uk-UA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мовна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активність (людина говорить без зупинки, іноді абсолютно безглуздо), часто відсутня реакція на навколишніх (на зауваження, прохання, накази).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237" y="1912839"/>
            <a:ext cx="10623997" cy="2625921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uk-UA" sz="1800" b="1" dirty="0">
                <a:latin typeface="Century Gothic" panose="020B0502020202020204" pitchFamily="34" charset="0"/>
              </a:rPr>
              <a:t>Заборонено говорити!</a:t>
            </a:r>
            <a:endParaRPr lang="ru-UA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uk-UA" sz="1800" dirty="0">
                <a:latin typeface="Century Gothic" panose="020B0502020202020204" pitchFamily="34" charset="0"/>
              </a:rPr>
              <a:t>Ой бідненький</a:t>
            </a:r>
            <a:endParaRPr lang="ru-UA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uk-UA" sz="1800" dirty="0">
                <a:latin typeface="Century Gothic" panose="020B0502020202020204" pitchFamily="34" charset="0"/>
              </a:rPr>
              <a:t>Не хвилюйся</a:t>
            </a:r>
            <a:endParaRPr lang="ru-UA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uk-UA" sz="1800" dirty="0">
                <a:latin typeface="Century Gothic" panose="020B0502020202020204" pitchFamily="34" charset="0"/>
              </a:rPr>
              <a:t>Поплач і тобі буде легше</a:t>
            </a:r>
            <a:endParaRPr lang="ru-UA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uk-UA" sz="1800" b="1" dirty="0">
                <a:latin typeface="Century Gothic" panose="020B0502020202020204" pitchFamily="34" charset="0"/>
              </a:rPr>
              <a:t>Треба говорити </a:t>
            </a:r>
            <a:endParaRPr lang="ru-UA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uk-UA" sz="1800" dirty="0">
                <a:latin typeface="Century Gothic" panose="020B0502020202020204" pitchFamily="34" charset="0"/>
              </a:rPr>
              <a:t>Мене звати_____. Як тебе звати, дивися на мене. </a:t>
            </a:r>
            <a:endParaRPr lang="ru-UA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uk-UA" sz="1800" dirty="0">
                <a:latin typeface="Century Gothic" panose="020B0502020202020204" pitchFamily="34" charset="0"/>
              </a:rPr>
              <a:t>Кому зателефонуєш? </a:t>
            </a:r>
            <a:endParaRPr lang="ru-UA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uk-UA" sz="1800" dirty="0">
                <a:latin typeface="Century Gothic" panose="020B0502020202020204" pitchFamily="34" charset="0"/>
              </a:rPr>
              <a:t>Задаємо </a:t>
            </a:r>
            <a:r>
              <a:rPr lang="uk-UA" sz="1800" dirty="0" err="1">
                <a:latin typeface="Century Gothic" panose="020B0502020202020204" pitchFamily="34" charset="0"/>
              </a:rPr>
              <a:t>пространні</a:t>
            </a:r>
            <a:r>
              <a:rPr lang="uk-UA" sz="1800" dirty="0">
                <a:latin typeface="Century Gothic" panose="020B0502020202020204" pitchFamily="34" charset="0"/>
              </a:rPr>
              <a:t> дії.</a:t>
            </a:r>
            <a:br>
              <a:rPr lang="uk-UA" sz="1800" dirty="0">
                <a:latin typeface="Century Gothic" panose="020B0502020202020204" pitchFamily="34" charset="0"/>
              </a:rPr>
            </a:br>
            <a:endParaRPr lang="ru-UA" sz="1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Пам’ятайте,</a:t>
            </a:r>
            <a:r>
              <a:rPr lang="uk-UA" sz="2000" dirty="0">
                <a:latin typeface="Century Gothic" panose="020B0502020202020204" pitchFamily="34" charset="0"/>
              </a:rPr>
              <a:t> якщо не надати допомогу розлютованій людині, це приведе до небезпечних наслідків: через знижений контроль за своїми діями людина буде робити необдумані вчинки, може заподіяти шкоду собі й іншим.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88723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РУХОВЕ ПОРУШЕННЯ, ПАНІКА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02609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0" y="2116039"/>
            <a:ext cx="10623997" cy="2625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Використовуйте </a:t>
            </a:r>
            <a:r>
              <a:rPr lang="uk-UA" sz="2000" b="1" dirty="0">
                <a:latin typeface="Century Gothic" panose="020B0502020202020204" pitchFamily="34" charset="0"/>
              </a:rPr>
              <a:t>прийом «захоплення»: </a:t>
            </a: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Century Gothic" panose="020B0502020202020204" pitchFamily="34" charset="0"/>
              </a:rPr>
              <a:t>перебуваючи позаду, просуньте свої руки потерпілому пахви, пригорніть його до себе й злегка перекиньте на себе. Ізолюйте потерпілого від навколишніх.</a:t>
            </a:r>
          </a:p>
          <a:p>
            <a:pPr>
              <a:buFont typeface="Wingdings" pitchFamily="2" charset="2"/>
              <a:buChar char="Ø"/>
            </a:pPr>
            <a:endParaRPr lang="uk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Перша допомога: </a:t>
            </a: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Зведіть до мінімуму кількість навколишніх. Дайте потерпілому можливість «випустити пар» (наприклад, виговоритися, або «побити» подушку).</a:t>
            </a: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Доручіть роботу, пов'язану з високим фізичним навантаженням.</a:t>
            </a: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88723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РУХОВЕ ПОРУШЕННЯ, ПАНІКА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06493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0" y="1912839"/>
            <a:ext cx="10623997" cy="26259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Агресія може бути погашена страхом покарання:</a:t>
            </a:r>
            <a:endParaRPr lang="ru-UA" sz="2000" b="1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Century Gothic" panose="020B0502020202020204" pitchFamily="34" charset="0"/>
              </a:rPr>
              <a:t>Масажуйте постраждалому «позитивні» крапки. Говоріть спокійним голосом про почуття, які він відчуває (Тобі хочеться щось зробити, щоб це припинилося. Ти хочеш сховатися від того, що відбувається).</a:t>
            </a:r>
          </a:p>
          <a:p>
            <a:pPr>
              <a:buFont typeface="Wingdings" pitchFamily="2" charset="2"/>
              <a:buChar char="Ø"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Не сперечайтеся з потерпілим, не </a:t>
            </a:r>
            <a:r>
              <a:rPr lang="uk-UA" sz="2000" dirty="0" err="1">
                <a:latin typeface="Century Gothic" panose="020B0502020202020204" pitchFamily="34" charset="0"/>
              </a:rPr>
              <a:t>задавайте</a:t>
            </a:r>
            <a:r>
              <a:rPr lang="uk-UA" sz="2000" dirty="0">
                <a:latin typeface="Century Gothic" panose="020B0502020202020204" pitchFamily="34" charset="0"/>
              </a:rPr>
              <a:t> питань, у розмові уникайте фраз із часткою «не», що ставляться до небажаних дій («Не біжи», «Не розмахуй руками» «Не кричи»).</a:t>
            </a:r>
          </a:p>
          <a:p>
            <a:pPr marL="0" indent="0">
              <a:buNone/>
            </a:pPr>
            <a:endParaRPr lang="uk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Рухове порушення </a:t>
            </a:r>
            <a:r>
              <a:rPr lang="uk-UA" sz="2000" dirty="0">
                <a:latin typeface="Century Gothic" panose="020B0502020202020204" pitchFamily="34" charset="0"/>
              </a:rPr>
              <a:t>звичайно триває недовго й може змінитися нервовим тремтінням, </a:t>
            </a:r>
            <a:r>
              <a:rPr lang="uk-UA" sz="2000" dirty="0" err="1">
                <a:latin typeface="Century Gothic" panose="020B0502020202020204" pitchFamily="34" charset="0"/>
              </a:rPr>
              <a:t>плачем</a:t>
            </a:r>
            <a:r>
              <a:rPr lang="uk-UA" sz="2000" dirty="0">
                <a:latin typeface="Century Gothic" panose="020B0502020202020204" pitchFamily="34" charset="0"/>
              </a:rPr>
              <a:t>, а також агресивним поводженням.</a:t>
            </a:r>
            <a:endParaRPr lang="ru-UA" sz="2000" dirty="0">
              <a:latin typeface="Century Gothic" panose="020B0502020202020204" pitchFamily="34" charset="0"/>
            </a:endParaRPr>
          </a:p>
          <a:p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88723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РУХОВЕ ПОРУШЕННЯ, ПАНІКА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82697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517294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АПАТІЯ</a:t>
            </a: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байдужне відношення до навколишнього, млявість, загальмованість, мова повільна, з більшими паузами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0" y="1912839"/>
            <a:ext cx="10623997" cy="3646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Поговоріть з потерпілим. </a:t>
            </a:r>
            <a:r>
              <a:rPr lang="uk-UA" sz="2000" dirty="0">
                <a:latin typeface="Century Gothic" panose="020B0502020202020204" pitchFamily="34" charset="0"/>
              </a:rPr>
              <a:t>Задайте йому кілька простих питань виходячи з того, знаком він Вам чи ні. </a:t>
            </a:r>
            <a:r>
              <a:rPr lang="uk-UA" sz="2000" i="1" dirty="0">
                <a:latin typeface="Century Gothic" panose="020B0502020202020204" pitchFamily="34" charset="0"/>
              </a:rPr>
              <a:t>«Як тебе звуть?», «Як ти себе почуваєш?», «Хочеш їсти?»</a:t>
            </a:r>
            <a:r>
              <a:rPr lang="uk-UA" sz="2000" dirty="0">
                <a:latin typeface="Century Gothic" panose="020B0502020202020204" pitchFamily="34" charset="0"/>
              </a:rPr>
              <a:t> і </a:t>
            </a:r>
            <a:r>
              <a:rPr lang="uk-UA" sz="2000" dirty="0" err="1">
                <a:latin typeface="Century Gothic" panose="020B0502020202020204" pitchFamily="34" charset="0"/>
              </a:rPr>
              <a:t>т.п</a:t>
            </a:r>
            <a:r>
              <a:rPr lang="uk-UA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 err="1">
                <a:latin typeface="Century Gothic" panose="020B0502020202020204" pitchFamily="34" charset="0"/>
              </a:rPr>
              <a:t>Проводіть</a:t>
            </a:r>
            <a:r>
              <a:rPr lang="uk-UA" sz="2000" dirty="0">
                <a:latin typeface="Century Gothic" panose="020B0502020202020204" pitchFamily="34" charset="0"/>
              </a:rPr>
              <a:t> потерпілого до місця відпочинку, допоможіть зручно влаштуватися (обов'язково знявши взуття). Візьміть потерпілого за руку або покладіть свою руку йому на чоло. Дайте потерпілому </a:t>
            </a:r>
            <a:r>
              <a:rPr lang="uk-UA" sz="2000" dirty="0" err="1">
                <a:latin typeface="Century Gothic" panose="020B0502020202020204" pitchFamily="34" charset="0"/>
              </a:rPr>
              <a:t>поспати</a:t>
            </a:r>
            <a:r>
              <a:rPr lang="uk-UA" sz="2000" dirty="0">
                <a:latin typeface="Century Gothic" panose="020B0502020202020204" pitchFamily="34" charset="0"/>
              </a:rPr>
              <a:t> або просто полежати.</a:t>
            </a: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Якщо немає можливості відпочити (подія на вулиці, у суспільному транспорті й </a:t>
            </a:r>
            <a:r>
              <a:rPr lang="uk-UA" sz="2000" dirty="0" err="1">
                <a:latin typeface="Century Gothic" panose="020B0502020202020204" pitchFamily="34" charset="0"/>
              </a:rPr>
              <a:t>т.п</a:t>
            </a:r>
            <a:r>
              <a:rPr lang="uk-UA" sz="2000" dirty="0">
                <a:latin typeface="Century Gothic" panose="020B0502020202020204" pitchFamily="34" charset="0"/>
              </a:rPr>
              <a:t>.), </a:t>
            </a:r>
            <a:r>
              <a:rPr lang="uk-UA" sz="2000" b="1" dirty="0">
                <a:latin typeface="Century Gothic" panose="020B0502020202020204" pitchFamily="34" charset="0"/>
              </a:rPr>
              <a:t>то більше говоріть з ним, утягуючи його в будь-яку спільну діяльність.</a:t>
            </a:r>
            <a:endParaRPr lang="ru-UA" sz="2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88723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АПАТІЯ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3633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АГРЕСІЯ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роздратування, невдоволення, гнів (по будь-якому, навіть незначному приводу); нанесення навколишнім ударів руками або якими-небудь предметами, словесна образа, лайка; м'язова напруга; підвищення кров'яного тиску; якщо немає мети одержати вигоду від агресивного поводження; якщо покарання строге й імовірність його здійснення велика</a:t>
            </a:r>
            <a:endParaRPr lang="ru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66886-8D32-6AD0-ECFF-817C5863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511346"/>
            <a:ext cx="9144000" cy="2387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НАВЧАЛЬНИЙ ЦЕНТР ПРОФЕСІЙНОЇ ПІДГОТОВКИ СИЛ МУНІЦИПАЛЬНОЇ БЕЗПЕКИ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UA" sz="2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A5A4B-9A15-808B-0F18-BFE781E58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71355"/>
            <a:ext cx="9144000" cy="368078"/>
          </a:xfrm>
        </p:spPr>
        <p:txBody>
          <a:bodyPr>
            <a:norm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Київської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міської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військової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адміністрації</a:t>
            </a:r>
            <a:endParaRPr lang="ru-UA" sz="1400" dirty="0">
              <a:solidFill>
                <a:schemeClr val="bg1"/>
              </a:solidFill>
              <a:latin typeface="Century Gothic" panose="020B0502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4B901-FBE5-E3FC-AA8A-D9174CEF55F1}"/>
              </a:ext>
            </a:extLst>
          </p:cNvPr>
          <p:cNvSpPr txBox="1"/>
          <p:nvPr/>
        </p:nvSpPr>
        <p:spPr>
          <a:xfrm>
            <a:off x="3048000" y="32473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3C1D3-F425-B27D-6E5D-44B9F5CEBE1F}"/>
              </a:ext>
            </a:extLst>
          </p:cNvPr>
          <p:cNvSpPr txBox="1"/>
          <p:nvPr/>
        </p:nvSpPr>
        <p:spPr>
          <a:xfrm>
            <a:off x="3049929" y="2992584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UA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8203CA-2307-7707-9A81-DD13BEB7D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00" y="1539433"/>
            <a:ext cx="6816000" cy="5112000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8757518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СТРАХ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напруження м'язів (особливо м'язів обличчя); сильне серцебиття; прискорений поверхневий подих; знижений контроль власної поведінки;</a:t>
            </a:r>
            <a:endParaRPr lang="ru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Панічний страх, </a:t>
            </a:r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жах може спонукати до втечі, викликати заціпеніння або, навпаки, порушення, агресивне поводження. При цьому людина погано контролює себе, не усвідомлює, що вона робить і що відбувається навколо.</a:t>
            </a:r>
            <a:endParaRPr lang="ru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0" y="1912839"/>
            <a:ext cx="10886285" cy="3646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Покладіть руку постраждалого собі на зап'ястя</a:t>
            </a:r>
            <a:r>
              <a:rPr lang="uk-UA" sz="2000" b="1" dirty="0">
                <a:latin typeface="Century Gothic" panose="020B0502020202020204" pitchFamily="34" charset="0"/>
              </a:rPr>
              <a:t>, щоб він відчув Ваш спокійний пуль</a:t>
            </a:r>
            <a:r>
              <a:rPr lang="uk-UA" sz="2000" dirty="0">
                <a:latin typeface="Century Gothic" panose="020B0502020202020204" pitchFamily="34" charset="0"/>
              </a:rPr>
              <a:t>с.</a:t>
            </a: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Це буде для нього сигналом: </a:t>
            </a:r>
            <a:r>
              <a:rPr lang="uk-UA" sz="2000" b="1" dirty="0">
                <a:latin typeface="Century Gothic" panose="020B0502020202020204" pitchFamily="34" charset="0"/>
              </a:rPr>
              <a:t>«Я зараз поряд, ти не один».</a:t>
            </a:r>
            <a:r>
              <a:rPr lang="uk-UA" sz="2000" dirty="0">
                <a:latin typeface="Century Gothic" panose="020B0502020202020204" pitchFamily="34" charset="0"/>
              </a:rPr>
              <a:t> Дихайте глибоко й рівно. Спонукайте потерпілого дихати в одному з Вами ритмі. Якщо потерпілий говорить, слухайте його, висловлюйте зацікавленість, розуміння, співчуття.</a:t>
            </a: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Зробіть потерпілому легкий масаж </a:t>
            </a:r>
            <a:r>
              <a:rPr lang="uk-UA" sz="2000" dirty="0">
                <a:latin typeface="Century Gothic" panose="020B0502020202020204" pitchFamily="34" charset="0"/>
              </a:rPr>
              <a:t>найбільш напружених м'язів тіла.</a:t>
            </a: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1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Пам'ятайте,</a:t>
            </a:r>
            <a:r>
              <a:rPr lang="uk-UA" sz="18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uk-UA" sz="1800" dirty="0">
                <a:latin typeface="Century Gothic" panose="020B0502020202020204" pitchFamily="34" charset="0"/>
              </a:rPr>
              <a:t>страх може бути корисним, коли допомагає уникати небезпеки. Тому боротися зі страхом потрібно тоді, коли він заважає жити нормальним життям.</a:t>
            </a:r>
            <a:endParaRPr lang="ru-UA" sz="18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88723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СТРАХ</a:t>
            </a:r>
            <a:b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20734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НЕРВОВЕ ТРЕМТІННЯ</a:t>
            </a:r>
            <a:r>
              <a:rPr lang="ru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Після екстремальної ситуації з'являється неконтрольоване нервове тремтіння (людина не може за власним бажанням припинити цю реакцію). Так організм «скидає напругу».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9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313" y="1885829"/>
            <a:ext cx="10886285" cy="3646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900" dirty="0">
                <a:latin typeface="Century Gothic" panose="020B0502020202020204" pitchFamily="34" charset="0"/>
              </a:rPr>
              <a:t>Потрібно підсилити тремтіння. </a:t>
            </a:r>
            <a:r>
              <a:rPr lang="uk-UA" sz="1900" b="1" dirty="0">
                <a:latin typeface="Century Gothic" panose="020B0502020202020204" pitchFamily="34" charset="0"/>
              </a:rPr>
              <a:t>Візьміть потерпілого за плечі й сильно, різко потрясіть </a:t>
            </a:r>
            <a:r>
              <a:rPr lang="uk-UA" sz="1900" dirty="0">
                <a:latin typeface="Century Gothic" panose="020B0502020202020204" pitchFamily="34" charset="0"/>
              </a:rPr>
              <a:t>протягом 10-15 секунд.</a:t>
            </a:r>
            <a:endParaRPr lang="ru-UA" sz="19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900" dirty="0">
                <a:latin typeface="Century Gothic" panose="020B0502020202020204" pitchFamily="34" charset="0"/>
              </a:rPr>
              <a:t>Продовжуйте розмовляти з ним, інакше він може сприйняти Ваші дії як напад.</a:t>
            </a:r>
            <a:endParaRPr lang="ru-UA" sz="19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900" dirty="0">
                <a:latin typeface="Century Gothic" panose="020B0502020202020204" pitchFamily="34" charset="0"/>
              </a:rPr>
              <a:t>Після завершення реакції </a:t>
            </a:r>
            <a:r>
              <a:rPr lang="uk-UA" sz="1900" b="1" dirty="0">
                <a:latin typeface="Century Gothic" panose="020B0502020202020204" pitchFamily="34" charset="0"/>
              </a:rPr>
              <a:t>необхідно дати потерпілому можливість відпочити</a:t>
            </a:r>
            <a:r>
              <a:rPr lang="uk-UA" sz="1900" dirty="0">
                <a:latin typeface="Century Gothic" panose="020B0502020202020204" pitchFamily="34" charset="0"/>
              </a:rPr>
              <a:t>. Бажано укласти його спати.</a:t>
            </a:r>
          </a:p>
          <a:p>
            <a:pPr marL="0" indent="0">
              <a:buNone/>
            </a:pPr>
            <a:endParaRPr lang="ru-UA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entury Gothic" panose="020B0502020202020204" pitchFamily="34" charset="0"/>
              </a:rPr>
              <a:t>Тремтіння виникає раптово - відразу після інциденту або через якийсь час.</a:t>
            </a:r>
            <a:endParaRPr lang="ru-UA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entury Gothic" panose="020B0502020202020204" pitchFamily="34" charset="0"/>
              </a:rPr>
              <a:t>Виникає сильне тремтіння всього тіла або окремих частин (людина не може удержати в руках дрібні предмети, запалити сірник).</a:t>
            </a:r>
            <a:endParaRPr lang="ru-UA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1400" dirty="0">
                <a:latin typeface="Century Gothic" panose="020B0502020202020204" pitchFamily="34" charset="0"/>
              </a:rPr>
              <a:t>Реакція триває досить довгий час (до декількох годин). Потім людина почуває сильну втому й має потребу у відпочинку</a:t>
            </a:r>
          </a:p>
          <a:p>
            <a:pPr marL="0" indent="0">
              <a:buNone/>
            </a:pPr>
            <a:endParaRPr lang="ru-UA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19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Заборонено!</a:t>
            </a:r>
            <a:r>
              <a:rPr lang="uk-UA" sz="1900" dirty="0">
                <a:latin typeface="Century Gothic" panose="020B0502020202020204" pitchFamily="34" charset="0"/>
              </a:rPr>
              <a:t> Обіймати потерпілого або притискати його до себе</a:t>
            </a:r>
            <a:r>
              <a:rPr lang="ru-UA" sz="1900" dirty="0">
                <a:latin typeface="Century Gothic" panose="020B0502020202020204" pitchFamily="34" charset="0"/>
              </a:rPr>
              <a:t>. </a:t>
            </a:r>
            <a:r>
              <a:rPr lang="uk-UA" sz="1900" dirty="0">
                <a:latin typeface="Century Gothic" panose="020B0502020202020204" pitchFamily="34" charset="0"/>
              </a:rPr>
              <a:t>Укривати постраждалого чимсь теплим</a:t>
            </a:r>
            <a:r>
              <a:rPr lang="ru-UA" sz="1900" dirty="0">
                <a:latin typeface="Century Gothic" panose="020B0502020202020204" pitchFamily="34" charset="0"/>
              </a:rPr>
              <a:t>. </a:t>
            </a:r>
            <a:r>
              <a:rPr lang="uk-UA" sz="1900" dirty="0">
                <a:latin typeface="Century Gothic" panose="020B0502020202020204" pitchFamily="34" charset="0"/>
              </a:rPr>
              <a:t>Заспокоювати потерпілого, говорить, щоб він взяв себе в руки.</a:t>
            </a:r>
            <a:endParaRPr lang="ru-UA" sz="19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77824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НЕРВОВЕ ТРЕМТІННЯ</a:t>
            </a: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24328"/>
      </p:ext>
    </p:extLst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ПЛАЧ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Людина вже плаче або готова розридатися. Тремтять губи, спостерігається відчуття пригніченості, на відміну від істерики немає порушення у поведінці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A37869B-1A6B-6F13-0F6D-03B2A767D189}"/>
              </a:ext>
            </a:extLst>
          </p:cNvPr>
          <p:cNvSpPr txBox="1"/>
          <p:nvPr/>
        </p:nvSpPr>
        <p:spPr>
          <a:xfrm>
            <a:off x="772134" y="5265172"/>
            <a:ext cx="103983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120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Пам’ятайте</a:t>
            </a:r>
            <a:r>
              <a:rPr lang="uk-UA" sz="1600" kern="1200" dirty="0">
                <a:solidFill>
                  <a:srgbClr val="C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uk-UA" sz="1600" kern="12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не відбувається емоційної розрядки, полегшення, якщо людина стримує сльози. Коли ситуація триває дуже довго, внутрішнє напруження може завдати шкоди фізичному й психічному здоров'ю людини. Про такий стан говорять: «Збожеволів від горя».</a:t>
            </a:r>
            <a:endParaRPr lang="ru-UA" sz="1600" kern="12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endParaRPr lang="ru-UA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601" y="1885829"/>
            <a:ext cx="10623997" cy="3646762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uk-UA" sz="1600" dirty="0">
                <a:latin typeface="Century Gothic" panose="020B0502020202020204" pitchFamily="34" charset="0"/>
              </a:rPr>
              <a:t>Не залишайте постраждалого одного. Встановите фізичний контакт із постраждалим (візьміть його за руку, покладіть свою руку йому на плече або спину, погладьте його по голові). Дайте йому відчути, що Ви поруч.</a:t>
            </a:r>
            <a:br>
              <a:rPr lang="uk-UA" sz="1600" dirty="0">
                <a:latin typeface="Century Gothic" panose="020B0502020202020204" pitchFamily="34" charset="0"/>
              </a:rPr>
            </a:br>
            <a:endParaRPr lang="ru-UA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Застосовуйте прийоми «активного слухання» </a:t>
            </a:r>
            <a:r>
              <a:rPr lang="uk-UA" sz="2000" dirty="0">
                <a:latin typeface="Century Gothic" panose="020B0502020202020204" pitchFamily="34" charset="0"/>
              </a:rPr>
              <a:t>(вони допоможуть потерпілому виплеснути своє горе):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uk-UA" sz="1600" dirty="0">
                <a:latin typeface="Century Gothic" panose="020B0502020202020204" pitchFamily="34" charset="0"/>
              </a:rPr>
              <a:t>Періодично вимовляєте «ага», «так», киваючи головою, тобто підтверджуйте, що слухаєте й співчуваєте;</a:t>
            </a:r>
            <a:endParaRPr lang="ru-UA" sz="1600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uk-UA" sz="1600" dirty="0">
                <a:latin typeface="Century Gothic" panose="020B0502020202020204" pitchFamily="34" charset="0"/>
              </a:rPr>
              <a:t>Повторюйте за постраждалим уривки фраз, у яких він виражає почуття; говоріть про свої почуття й почуття потерпілого.</a:t>
            </a:r>
            <a:endParaRPr lang="ru-UA" sz="1600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uk-UA" sz="1600" dirty="0">
                <a:latin typeface="Century Gothic" panose="020B0502020202020204" pitchFamily="34" charset="0"/>
              </a:rPr>
              <a:t>Не намагайтеся заспокоїти потерпілого. Дайте йому можливість виплакатися й виговоритися, «виплеснути із себе горе, страх, образу».</a:t>
            </a:r>
            <a:endParaRPr lang="ru-UA" sz="1600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uk-UA" sz="1600" dirty="0">
                <a:latin typeface="Century Gothic" panose="020B0502020202020204" pitchFamily="34" charset="0"/>
              </a:rPr>
              <a:t>Не </a:t>
            </a:r>
            <a:r>
              <a:rPr lang="uk-UA" sz="1600" dirty="0" err="1">
                <a:latin typeface="Century Gothic" panose="020B0502020202020204" pitchFamily="34" charset="0"/>
              </a:rPr>
              <a:t>ставте</a:t>
            </a:r>
            <a:r>
              <a:rPr lang="uk-UA" sz="1600" dirty="0">
                <a:latin typeface="Century Gothic" panose="020B0502020202020204" pitchFamily="34" charset="0"/>
              </a:rPr>
              <a:t> питань, не давайте порад.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uk-UA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Пам’ятайте,</a:t>
            </a:r>
            <a:r>
              <a:rPr lang="uk-UA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latin typeface="Century Gothic" panose="020B0502020202020204" pitchFamily="34" charset="0"/>
              </a:rPr>
              <a:t>ваше завдання -  вислухати.</a:t>
            </a:r>
            <a:endParaRPr lang="ru-UA" sz="2000" dirty="0">
              <a:latin typeface="Century Gothic" panose="020B0502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ru-UA" sz="16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77824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ПЛАЧ</a:t>
            </a: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2800"/>
      </p:ext>
    </p:extLst>
  </p:cSld>
  <p:clrMapOvr>
    <a:masterClrMapping/>
  </p:clrMapOvr>
  <p:transition spd="slow"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ІСТЕРИКА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зберігається свідомість, надмірне порушення, безліч рухів, театральні пози, мова </a:t>
            </a:r>
            <a:r>
              <a:rPr lang="uk-UA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емоційно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насичена, швидка, елементи, ридання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A37869B-1A6B-6F13-0F6D-03B2A767D189}"/>
              </a:ext>
            </a:extLst>
          </p:cNvPr>
          <p:cNvSpPr txBox="1"/>
          <p:nvPr/>
        </p:nvSpPr>
        <p:spPr>
          <a:xfrm>
            <a:off x="772134" y="5265172"/>
            <a:ext cx="10398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Істеричний припадок  триває кілька годин або кілька днів.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UA" sz="1800" kern="120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601" y="1885829"/>
            <a:ext cx="10623997" cy="3646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Видаліть глядачів, </a:t>
            </a:r>
            <a:r>
              <a:rPr lang="uk-UA" sz="2000" dirty="0">
                <a:latin typeface="Century Gothic" panose="020B0502020202020204" pitchFamily="34" charset="0"/>
              </a:rPr>
              <a:t>створіть спокійну обстановку. Залишайтеся з постраждалим наодинці, якщо це не небезпечно для Вас.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Зненацька зробіть дію, що може сильно здивувати </a:t>
            </a:r>
            <a:r>
              <a:rPr lang="uk-UA" sz="2000" dirty="0">
                <a:latin typeface="Century Gothic" panose="020B0502020202020204" pitchFamily="34" charset="0"/>
              </a:rPr>
              <a:t>(можна дати ляпас, облити водою, з гуркотом упустити предмет, різко крикнути на потерпілого).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Говоріть з потерпілим короткими фразами</a:t>
            </a:r>
            <a:r>
              <a:rPr lang="uk-UA" sz="2000" dirty="0">
                <a:latin typeface="Century Gothic" panose="020B0502020202020204" pitchFamily="34" charset="0"/>
              </a:rPr>
              <a:t>, упевненим тоном («Випий води», «Умийся»).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Після істерики наступає занепад сил</a:t>
            </a:r>
            <a:r>
              <a:rPr lang="uk-UA" sz="2000" dirty="0">
                <a:latin typeface="Century Gothic" panose="020B0502020202020204" pitchFamily="34" charset="0"/>
              </a:rPr>
              <a:t>. Укладіть потерпілого спати, до прибуття фахівця спостерігайте за його станом. Не потурайте бажанням потерпілого.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77824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ІСТЕРИКА</a:t>
            </a: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05971"/>
      </p:ext>
    </p:extLst>
  </p:cSld>
  <p:clrMapOvr>
    <a:masterClrMapping/>
  </p:clrMapOvr>
  <p:transition spd="slow"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МАРЕННЯ Й ГАЛЛЮЦИНАЦИ</a:t>
            </a:r>
            <a:r>
              <a:rPr lang="ru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34" y="2477063"/>
            <a:ext cx="10929329" cy="4063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неправильні уявлення або умовиводи, у помилковості яких потерпілого неможливо переконати.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5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601" y="1885829"/>
            <a:ext cx="10623997" cy="3646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Потерпілий </a:t>
            </a:r>
            <a:r>
              <a:rPr lang="uk-UA" sz="2000" b="1" dirty="0">
                <a:latin typeface="Century Gothic" panose="020B0502020202020204" pitchFamily="34" charset="0"/>
              </a:rPr>
              <a:t>сприймає об'єкти, які в цей момент не впливають на відповідні органи почуттів </a:t>
            </a:r>
            <a:r>
              <a:rPr lang="uk-UA" sz="2000" dirty="0">
                <a:latin typeface="Century Gothic" panose="020B0502020202020204" pitchFamily="34" charset="0"/>
              </a:rPr>
              <a:t>(чує голос, бачить людей, почуває щось, чого немає насправді).</a:t>
            </a:r>
          </a:p>
          <a:p>
            <a:pPr marL="0" indent="0">
              <a:buNone/>
            </a:pPr>
            <a:endParaRPr lang="ru-UA" sz="1800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1800" dirty="0">
                <a:latin typeface="Century Gothic" panose="020B0502020202020204" pitchFamily="34" charset="0"/>
              </a:rPr>
              <a:t>До прибуття фахівців, </a:t>
            </a:r>
            <a:r>
              <a:rPr lang="uk-UA" sz="1800" b="1" dirty="0">
                <a:latin typeface="Century Gothic" panose="020B0502020202020204" pitchFamily="34" charset="0"/>
              </a:rPr>
              <a:t>стежте за тим, щоб потерпілий не нашкодив собі </a:t>
            </a:r>
            <a:r>
              <a:rPr lang="uk-UA" sz="1800" dirty="0">
                <a:latin typeface="Century Gothic" panose="020B0502020202020204" pitchFamily="34" charset="0"/>
              </a:rPr>
              <a:t>й навколишнім. Заберіть від нього предмети, що можуть представляти потенційну небезпеку.</a:t>
            </a:r>
          </a:p>
          <a:p>
            <a:pPr lvl="1">
              <a:buFont typeface="Wingdings" pitchFamily="2" charset="2"/>
              <a:buChar char="Ø"/>
            </a:pPr>
            <a:endParaRPr lang="ru-UA" sz="1800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uk-UA" sz="1800" b="1" dirty="0">
                <a:latin typeface="Century Gothic" panose="020B0502020202020204" pitchFamily="34" charset="0"/>
              </a:rPr>
              <a:t>Переведіть потерпілого у відокремлене місце, не залишайте його одного. </a:t>
            </a:r>
            <a:r>
              <a:rPr lang="uk-UA" sz="1800" dirty="0">
                <a:latin typeface="Century Gothic" panose="020B0502020202020204" pitchFamily="34" charset="0"/>
              </a:rPr>
              <a:t>Говоріть з постраждалим спокійним голосом. Погоджуйтеся з ним, не намагайтеся його переконати. </a:t>
            </a:r>
          </a:p>
          <a:p>
            <a:pPr marL="0" indent="0">
              <a:buNone/>
            </a:pPr>
            <a:endParaRPr lang="uk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Потрібно пам’ятати,</a:t>
            </a:r>
            <a:r>
              <a:rPr lang="uk-UA" sz="2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uk-UA" sz="2000" dirty="0">
                <a:latin typeface="Century Gothic" panose="020B0502020202020204" pitchFamily="34" charset="0"/>
              </a:rPr>
              <a:t>що у такій ситуації переконати потерпілого неможливо.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77824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МАРЕННЯ Й ГАЛЛЮЦИНАЦИ</a:t>
            </a:r>
            <a:r>
              <a:rPr lang="ru-UA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1356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3364497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УМОВИ ПРИ ЯКИХ ЛЮДИНА І ДЕРЖАВА ШВИДКО ЗМІНЮЮТЬСЯ</a:t>
            </a: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076" y="2141537"/>
            <a:ext cx="10250129" cy="363983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uk-UA" dirty="0">
                <a:latin typeface="Century Gothic" panose="020B0502020202020204" pitchFamily="34" charset="0"/>
              </a:rPr>
              <a:t>В кризу. В екстремальних обставинах - військових, психологічних, природних, техногенних, соціальних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uk-UA" dirty="0">
              <a:latin typeface="Century Gothic" panose="020B0502020202020204" pitchFamily="34" charset="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uk-UA" dirty="0">
                <a:latin typeface="Century Gothic" panose="020B0502020202020204" pitchFamily="34" charset="0"/>
              </a:rPr>
              <a:t>На тренінгах і тренуваннях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uk-UA" dirty="0">
              <a:latin typeface="Century Gothic" panose="020B0502020202020204" pitchFamily="34" charset="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uk-UA" dirty="0">
                <a:latin typeface="Century Gothic" panose="020B0502020202020204" pitchFamily="34" charset="0"/>
              </a:rPr>
              <a:t>Саморозвиток</a:t>
            </a:r>
          </a:p>
          <a:p>
            <a:pPr marL="514350" indent="-514350">
              <a:buSzPct val="100000"/>
              <a:buFont typeface="+mj-lt"/>
              <a:buAutoNum type="arabicPeriod"/>
            </a:pPr>
            <a:endParaRPr lang="uk-UA" dirty="0">
              <a:latin typeface="Century Gothic" panose="020B0502020202020204" pitchFamily="34" charset="0"/>
            </a:endParaRP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uk-UA" dirty="0">
                <a:latin typeface="Century Gothic" panose="020B0502020202020204" pitchFamily="34" charset="0"/>
              </a:rPr>
              <a:t>В повсякденності    </a:t>
            </a:r>
            <a:r>
              <a:rPr lang="uk-UA" b="1" dirty="0">
                <a:solidFill>
                  <a:srgbClr val="FF0000"/>
                </a:solidFill>
                <a:latin typeface="Century Gothic" panose="020B0502020202020204" pitchFamily="34" charset="0"/>
              </a:rPr>
              <a:t>90%- 10%</a:t>
            </a:r>
          </a:p>
          <a:p>
            <a:pPr marL="514350" indent="-514350">
              <a:buFont typeface="+mj-lt"/>
              <a:buAutoNum type="arabicPeriod"/>
            </a:pPr>
            <a:endParaRPr lang="ru-U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РЕАКЦІЯ ГОРЯ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7063"/>
            <a:ext cx="5786438" cy="4063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Шок і заціпеніння </a:t>
            </a:r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endParaRPr lang="ru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Відчуття нереальності, відчуття збільшення емоційної дистанції від навколишніх, щиросердечне оніміння й нечутливість, малорухомість, що переміняється хвилинами метушливої активності, переривчастий подих, особливо на вдиху, втрата апетиту, труднощі із засипанням, поява манери поводження померлого (загиблого).</a:t>
            </a:r>
            <a:endParaRPr lang="ru-UA" sz="1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34B15E9-5585-BFB3-60C6-5F826CEDFF29}"/>
              </a:ext>
            </a:extLst>
          </p:cNvPr>
          <p:cNvSpPr txBox="1"/>
          <p:nvPr/>
        </p:nvSpPr>
        <p:spPr>
          <a:xfrm>
            <a:off x="3045617" y="175661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Фази горя: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3D79927-7287-3BAE-79D1-213766C99E8C}"/>
              </a:ext>
            </a:extLst>
          </p:cNvPr>
          <p:cNvSpPr txBox="1">
            <a:spLocks/>
          </p:cNvSpPr>
          <p:nvPr/>
        </p:nvSpPr>
        <p:spPr>
          <a:xfrm>
            <a:off x="6524625" y="2502727"/>
            <a:ext cx="5667375" cy="406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Страждання</a:t>
            </a:r>
            <a:b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endParaRPr lang="ru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1900" dirty="0">
                <a:solidFill>
                  <a:schemeClr val="bg1"/>
                </a:solidFill>
                <a:latin typeface="Century Gothic" panose="020B0502020202020204" pitchFamily="34" charset="0"/>
              </a:rPr>
              <a:t>Відчуття присутності померлого, ідеалізування померлого, дратівливість, злість, почуття провини стосовно померлого, ослаблення уваги, неможливість на чому-небудь сконцентруватися, порушення пам'яті на поточні події, тривога, бажання усамітниться, порушення сну, сексуальні порушення, млявість, відчуття, начебто порожньо в шлунку, кому в горлі, підвищена чутливість до заходів.</a:t>
            </a:r>
            <a:endParaRPr lang="ru-UA" sz="19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8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РЕАКЦІЯ ГОРЯ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7063"/>
            <a:ext cx="5786438" cy="4063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Прийняття </a:t>
            </a:r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endParaRPr lang="ru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Звичайно закінчується через рік після втрати.</a:t>
            </a:r>
            <a:endParaRPr lang="ru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Відновлюється сон і апетит, втрата перестає бути головною подією в житті, іноді можуть бути гострі приступи горя, з'являється здатність планувати своє життя з урахуванням втрати.</a:t>
            </a:r>
            <a:endParaRPr lang="ru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34B15E9-5585-BFB3-60C6-5F826CEDFF29}"/>
              </a:ext>
            </a:extLst>
          </p:cNvPr>
          <p:cNvSpPr txBox="1"/>
          <p:nvPr/>
        </p:nvSpPr>
        <p:spPr>
          <a:xfrm>
            <a:off x="3045617" y="1756610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chemeClr val="bg1"/>
                </a:solidFill>
                <a:latin typeface="Century Gothic" panose="020B0502020202020204" pitchFamily="34" charset="0"/>
              </a:rPr>
              <a:t>Фази горя: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3D79927-7287-3BAE-79D1-213766C99E8C}"/>
              </a:ext>
            </a:extLst>
          </p:cNvPr>
          <p:cNvSpPr txBox="1">
            <a:spLocks/>
          </p:cNvSpPr>
          <p:nvPr/>
        </p:nvSpPr>
        <p:spPr>
          <a:xfrm>
            <a:off x="6524625" y="2477063"/>
            <a:ext cx="5667375" cy="4063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Відновлення</a:t>
            </a: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Ознаки:</a:t>
            </a:r>
            <a:endParaRPr lang="ru-UA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Горе змінюється сумом, втрата сприймається як щось неминуче.</a:t>
            </a:r>
            <a:endParaRPr lang="ru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Хворобливі реакції горя – можуть проявлятися не відразу після трагічних подій.</a:t>
            </a:r>
            <a:endParaRPr lang="ru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59" y="844253"/>
            <a:ext cx="115298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ПЕРША ДОПОМОГА ПРИ РІЗНИХ ПСИХІЧНИХ СТАНАХ</a:t>
            </a:r>
            <a:br>
              <a:rPr lang="uk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/>
            </a:r>
            <a:br>
              <a:rPr lang="ru-UA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uk-UA" sz="40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СМЕРТЬ БЛИЗЬКОЇ ЛЮДИНИ</a:t>
            </a:r>
            <a:r>
              <a:rPr lang="ru-UA" dirty="0"/>
              <a:t/>
            </a:r>
            <a:br>
              <a:rPr lang="ru-UA" dirty="0"/>
            </a:br>
            <a:r>
              <a:rPr lang="ru-UA" dirty="0"/>
              <a:t/>
            </a:r>
            <a:br>
              <a:rPr lang="ru-UA" dirty="0"/>
            </a:br>
            <a:endParaRPr lang="ru-UA" sz="4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996" y="2794332"/>
            <a:ext cx="10929329" cy="406366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Фаза шоку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Фаза страждання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uk-UA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uk-UA" dirty="0">
                <a:solidFill>
                  <a:schemeClr val="bg1"/>
                </a:solidFill>
                <a:latin typeface="Century Gothic" panose="020B0502020202020204" pitchFamily="34" charset="0"/>
              </a:rPr>
              <a:t>Фаза прийняття</a:t>
            </a:r>
            <a:endParaRPr lang="ru-UA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4422E59-43EA-8463-1A32-F86D36BD92FC}"/>
              </a:ext>
            </a:extLst>
          </p:cNvPr>
          <p:cNvCxnSpPr/>
          <p:nvPr/>
        </p:nvCxnSpPr>
        <p:spPr>
          <a:xfrm>
            <a:off x="4795836" y="844253"/>
            <a:ext cx="26003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313" y="1808819"/>
            <a:ext cx="10623997" cy="3646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Не залишайте постраждалого </a:t>
            </a:r>
            <a:r>
              <a:rPr lang="uk-UA" sz="2000" dirty="0">
                <a:latin typeface="Century Gothic" panose="020B0502020202020204" pitchFamily="34" charset="0"/>
              </a:rPr>
              <a:t>одного.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Говоріть про померлого в минулому часі. </a:t>
            </a:r>
            <a:r>
              <a:rPr lang="uk-UA" sz="2000" dirty="0">
                <a:latin typeface="Century Gothic" panose="020B0502020202020204" pitchFamily="34" charset="0"/>
              </a:rPr>
              <a:t>Частіше доторкайтеся до постраждалого (обіймайте, кладіть руку на плече, беріть його руку у свою).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Дайте йому можливість відпочити. </a:t>
            </a:r>
            <a:r>
              <a:rPr lang="uk-UA" sz="2000" dirty="0">
                <a:latin typeface="Century Gothic" panose="020B0502020202020204" pitchFamily="34" charset="0"/>
              </a:rPr>
              <a:t>Стежите за тим, щоб він приймав їжу. 4. Допомагайте потерпілому приймати необхідні рішення. Залучайте потерпілого до організації похорону.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Не говоріть </a:t>
            </a:r>
            <a:r>
              <a:rPr lang="uk-UA" sz="2000" dirty="0">
                <a:latin typeface="Century Gothic" panose="020B0502020202020204" pitchFamily="34" charset="0"/>
              </a:rPr>
              <a:t>«Від такої втрати ніколи не оправитися, тільки час лікує, на все воля Божа» і </a:t>
            </a:r>
            <a:r>
              <a:rPr lang="uk-UA" sz="2000" dirty="0" err="1">
                <a:latin typeface="Century Gothic" panose="020B0502020202020204" pitchFamily="34" charset="0"/>
              </a:rPr>
              <a:t>т.п</a:t>
            </a:r>
            <a:r>
              <a:rPr lang="uk-UA" sz="2000" dirty="0">
                <a:latin typeface="Century Gothic" panose="020B0502020202020204" pitchFamily="34" charset="0"/>
              </a:rPr>
              <a:t>.</a:t>
            </a:r>
            <a:br>
              <a:rPr lang="uk-UA" sz="2000" dirty="0">
                <a:latin typeface="Century Gothic" panose="020B0502020202020204" pitchFamily="34" charset="0"/>
              </a:rPr>
            </a:b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Переконайте потерпілого по можливості відмовитися </a:t>
            </a:r>
            <a:r>
              <a:rPr lang="uk-UA" sz="2000" dirty="0">
                <a:latin typeface="Century Gothic" panose="020B0502020202020204" pitchFamily="34" charset="0"/>
              </a:rPr>
              <a:t>від психотропних засобів.</a:t>
            </a:r>
            <a:r>
              <a:rPr lang="ru-UA" sz="20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77824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ФАЗА ШОКУ</a:t>
            </a: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06492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313" y="1808819"/>
            <a:ext cx="10623997" cy="36467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900" b="1" dirty="0">
                <a:latin typeface="Century Gothic" panose="020B0502020202020204" pitchFamily="34" charset="0"/>
              </a:rPr>
              <a:t>Дайте потерпілому можливість побути наодинці</a:t>
            </a:r>
            <a:r>
              <a:rPr lang="uk-UA" sz="1900" dirty="0">
                <a:latin typeface="Century Gothic" panose="020B0502020202020204" pitchFamily="34" charset="0"/>
              </a:rPr>
              <a:t>, відпочити. Не намагайтеся припинити плач, не заважайте проявляти злість.</a:t>
            </a:r>
            <a:br>
              <a:rPr lang="uk-UA" sz="1900" dirty="0">
                <a:latin typeface="Century Gothic" panose="020B0502020202020204" pitchFamily="34" charset="0"/>
              </a:rPr>
            </a:br>
            <a:endParaRPr lang="ru-UA" sz="19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900" b="1" dirty="0">
                <a:latin typeface="Century Gothic" panose="020B0502020202020204" pitchFamily="34" charset="0"/>
              </a:rPr>
              <a:t>Розмову про померлого переведіть в область почуттів.</a:t>
            </a:r>
            <a:r>
              <a:rPr lang="uk-UA" sz="1900" dirty="0">
                <a:latin typeface="Century Gothic" panose="020B0502020202020204" pitchFamily="34" charset="0"/>
              </a:rPr>
              <a:t> Дайте пити багато води (до двох літрів у день).</a:t>
            </a:r>
            <a:br>
              <a:rPr lang="uk-UA" sz="1900" dirty="0">
                <a:latin typeface="Century Gothic" panose="020B0502020202020204" pitchFamily="34" charset="0"/>
              </a:rPr>
            </a:br>
            <a:endParaRPr lang="ru-UA" sz="19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900" b="1" dirty="0">
                <a:latin typeface="Century Gothic" panose="020B0502020202020204" pitchFamily="34" charset="0"/>
              </a:rPr>
              <a:t>Забезпечте потерпілому фізичні навантаження</a:t>
            </a:r>
            <a:r>
              <a:rPr lang="uk-UA" sz="1900" dirty="0">
                <a:latin typeface="Century Gothic" panose="020B0502020202020204" pitchFamily="34" charset="0"/>
              </a:rPr>
              <a:t> (прогулянки по 45 хвилин).</a:t>
            </a:r>
            <a:br>
              <a:rPr lang="uk-UA" sz="1900" dirty="0">
                <a:latin typeface="Century Gothic" panose="020B0502020202020204" pitchFamily="34" charset="0"/>
              </a:rPr>
            </a:br>
            <a:endParaRPr lang="ru-UA" sz="19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900" dirty="0">
                <a:latin typeface="Century Gothic" panose="020B0502020202020204" pitchFamily="34" charset="0"/>
              </a:rPr>
              <a:t>Вселяйте, </a:t>
            </a:r>
            <a:r>
              <a:rPr lang="uk-UA" sz="1900" b="1" dirty="0">
                <a:latin typeface="Century Gothic" panose="020B0502020202020204" pitchFamily="34" charset="0"/>
              </a:rPr>
              <a:t>що страждання буде не завжди</a:t>
            </a:r>
            <a:r>
              <a:rPr lang="uk-UA" sz="1900" dirty="0">
                <a:latin typeface="Century Gothic" panose="020B0502020202020204" pitchFamily="34" charset="0"/>
              </a:rPr>
              <a:t>, що все можна пережити, що втрата - це не покарання, а частина нашого життя, що у втратах нема рації, мети, плану, не треба їх шукати. Ставитеся до потерпілого з увагою, але будьте з ним строгі.</a:t>
            </a:r>
            <a:br>
              <a:rPr lang="uk-UA" sz="1900" dirty="0">
                <a:latin typeface="Century Gothic" panose="020B0502020202020204" pitchFamily="34" charset="0"/>
              </a:rPr>
            </a:br>
            <a:endParaRPr lang="ru-UA" sz="19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1900" dirty="0">
                <a:latin typeface="Century Gothic" panose="020B0502020202020204" pitchFamily="34" charset="0"/>
              </a:rPr>
              <a:t>Поясните, </a:t>
            </a:r>
            <a:r>
              <a:rPr lang="uk-UA" sz="1900" b="1" dirty="0">
                <a:latin typeface="Century Gothic" panose="020B0502020202020204" pitchFamily="34" charset="0"/>
              </a:rPr>
              <a:t>що поховати близьку людину - це не те ж саме, щоб забути кохану людину.</a:t>
            </a:r>
            <a:endParaRPr lang="ru-UA" sz="1900" b="1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77824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ФАЗА СТРАЖДАННЯ</a:t>
            </a: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2359"/>
      </p:ext>
    </p:extLst>
  </p:cSld>
  <p:clrMapOvr>
    <a:masterClrMapping/>
  </p:clrMapOvr>
  <p:transition spd="slow"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63" y="2877793"/>
            <a:ext cx="10623997" cy="1325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 b="1" dirty="0">
                <a:latin typeface="Century Gothic" panose="020B0502020202020204" pitchFamily="34" charset="0"/>
              </a:rPr>
              <a:t>Переведіть розмову про померлого на тему майбутнього</a:t>
            </a:r>
            <a:r>
              <a:rPr lang="uk-UA" sz="2000" dirty="0">
                <a:latin typeface="Century Gothic" panose="020B05020202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UA" sz="2000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dirty="0">
                <a:latin typeface="Century Gothic" panose="020B0502020202020204" pitchFamily="34" charset="0"/>
              </a:rPr>
              <a:t>При хворобливих реакціях горя й «</a:t>
            </a:r>
            <a:r>
              <a:rPr lang="uk-UA" sz="2000" dirty="0" err="1">
                <a:latin typeface="Century Gothic" panose="020B0502020202020204" pitchFamily="34" charset="0"/>
              </a:rPr>
              <a:t>застрявання</a:t>
            </a:r>
            <a:r>
              <a:rPr lang="uk-UA" sz="2000" dirty="0">
                <a:latin typeface="Century Gothic" panose="020B0502020202020204" pitchFamily="34" charset="0"/>
              </a:rPr>
              <a:t>» на тривалий час у фазі страждання </a:t>
            </a:r>
            <a:r>
              <a:rPr lang="uk-UA" sz="2000" b="1" dirty="0">
                <a:latin typeface="Century Gothic" panose="020B0502020202020204" pitchFamily="34" charset="0"/>
              </a:rPr>
              <a:t>необхідна кваліфікована психологічна допомога</a:t>
            </a:r>
            <a:r>
              <a:rPr lang="uk-UA" sz="2000" dirty="0">
                <a:latin typeface="Century Gothic" panose="020B0502020202020204" pitchFamily="34" charset="0"/>
              </a:rPr>
              <a:t>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200" y="778246"/>
            <a:ext cx="36337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ФАЗА ПРИЙНЯТТЯ</a:t>
            </a:r>
            <a:endParaRPr lang="ru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70726"/>
      </p:ext>
    </p:extLst>
  </p:cSld>
  <p:clrMapOvr>
    <a:masterClrMapping/>
  </p:clrMapOvr>
  <p:transition spd="slow"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14076C-0A2B-F8C0-6366-69F450593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45"/>
            <a:ext cx="10623997" cy="1107583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ПЕРША ДОПОМОГА ПРИ РІЗНИХ ПСИХІЧНИХ СТАНАХ</a:t>
            </a:r>
            <a:endParaRPr lang="ru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850C0-5161-0C35-3526-175F8E8B7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0" y="1597940"/>
            <a:ext cx="10623997" cy="4421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Якщо є психічне захворювання, якщо людина втратила дитину, якщо померлий був єдиним </a:t>
            </a:r>
            <a:r>
              <a:rPr lang="uk-UA" sz="2000" dirty="0" err="1">
                <a:latin typeface="Century Gothic" panose="020B0502020202020204" pitchFamily="34" charset="0"/>
              </a:rPr>
              <a:t>родичем</a:t>
            </a:r>
            <a:r>
              <a:rPr lang="uk-UA" sz="2000" dirty="0">
                <a:latin typeface="Century Gothic" panose="020B0502020202020204" pitchFamily="34" charset="0"/>
              </a:rPr>
              <a:t>, якщо смерть наступила при нез'ясованих обставинах, тіло не було знайдено, загибель відбулася в результаті самогубства.</a:t>
            </a: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entury Gothic" panose="020B0502020202020204" pitchFamily="34" charset="0"/>
              </a:rPr>
              <a:t>Якщо вчасно не надати допомогу, стан може привести до серцевих і інфекційних захворювань (тому, що різко знижується імунітет), нещасним випадкам, алкоголізму, депресії й іншим розладам. </a:t>
            </a:r>
          </a:p>
          <a:p>
            <a:pPr marL="0" indent="0">
              <a:buNone/>
            </a:pPr>
            <a:endParaRPr lang="ru-UA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uk-UA" sz="2000" b="1" dirty="0">
                <a:latin typeface="Century Gothic" panose="020B0502020202020204" pitchFamily="34" charset="0"/>
              </a:rPr>
              <a:t>Пам’ятайте,</a:t>
            </a:r>
            <a:r>
              <a:rPr lang="uk-UA" sz="2000" dirty="0">
                <a:latin typeface="Century Gothic" panose="020B0502020202020204" pitchFamily="34" charset="0"/>
              </a:rPr>
              <a:t> чоловіки в скорботі піддаються великому ризику, чим жінки, тому що вони менш схильні говорити про свої проблеми із близькими.</a:t>
            </a:r>
            <a:endParaRPr lang="ru-UA" sz="2000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7746DD-6B50-4D2E-7255-14F5B08FD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234"/>
          <a:stretch/>
        </p:blipFill>
        <p:spPr>
          <a:xfrm>
            <a:off x="0" y="6331372"/>
            <a:ext cx="12192000" cy="526628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FA2B298-7CDD-2261-E577-B568600DF92D}"/>
              </a:ext>
            </a:extLst>
          </p:cNvPr>
          <p:cNvSpPr txBox="1">
            <a:spLocks/>
          </p:cNvSpPr>
          <p:nvPr/>
        </p:nvSpPr>
        <p:spPr>
          <a:xfrm>
            <a:off x="838199" y="778246"/>
            <a:ext cx="4448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Зверніть увагу на страждаючого: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8E2ED3E-E918-8B64-93F4-AAD95E24580E}"/>
              </a:ext>
            </a:extLst>
          </p:cNvPr>
          <p:cNvCxnSpPr/>
          <p:nvPr/>
        </p:nvCxnSpPr>
        <p:spPr>
          <a:xfrm>
            <a:off x="952500" y="1128713"/>
            <a:ext cx="10334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74C02-8F4F-E29A-F122-6FB7EBC0A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513" y="3225800"/>
            <a:ext cx="431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79586"/>
      </p:ext>
    </p:extLst>
  </p:cSld>
  <p:clrMapOvr>
    <a:masterClrMapping/>
  </p:clrMapOvr>
  <p:transition spd="slow"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10448-66AB-42C8-92A1-046650C9E0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34"/>
          <a:stretch/>
        </p:blipFill>
        <p:spPr>
          <a:xfrm>
            <a:off x="0" y="-33126"/>
            <a:ext cx="12192000" cy="5266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54738"/>
            <a:ext cx="13364497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СТРЕС</a:t>
            </a:r>
            <a:endParaRPr lang="ru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id="{CD9695E5-1947-6DAE-ED41-5E40ECF36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1656" y="2449871"/>
            <a:ext cx="10428333" cy="299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38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176" y="227034"/>
            <a:ext cx="13364497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ЗМІНЮЙСЯ!</a:t>
            </a:r>
            <a:endParaRPr lang="ru-U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ВИЧЕ\Desktop\кіт.jpg">
            <a:extLst>
              <a:ext uri="{FF2B5EF4-FFF2-40B4-BE49-F238E27FC236}">
                <a16:creationId xmlns:a16="http://schemas.microsoft.com/office/drawing/2014/main" id="{1E1701DD-DA37-0F70-B843-4944DCCF5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7664" y="1552597"/>
            <a:ext cx="7344816" cy="4847499"/>
          </a:xfrm>
          <a:prstGeom prst="rect">
            <a:avLst/>
          </a:prstGeom>
          <a:noFill/>
          <a:effectLst>
            <a:outerShdw blurRad="50800" dist="50800" dir="5400000" sx="102000" sy="102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30BD8-4D91-91B8-0D42-D42E49FC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227034"/>
            <a:ext cx="11931445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90C6F6">
                    <a:lumMod val="50000"/>
                  </a:srgbClr>
                </a:solidFill>
              </a:rPr>
              <a:t> </a:t>
            </a:r>
            <a:r>
              <a:rPr lang="uk-UA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АДАПТАЦІЯ-ПРИСТОСУВАННЯ</a:t>
            </a:r>
            <a:endParaRPr lang="ru-UA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011019-9AA7-2413-1EA2-8BE6E584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103" y="2141537"/>
            <a:ext cx="10309124" cy="36988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Адаптація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 —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це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 біологічна функція 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стресу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Тобто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стрес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як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особливий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психофізіологічний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стан,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забезпечує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захист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організму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від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загрозливих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руйнівних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впливів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як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психічних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так і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фізичних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. Тому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виникнення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стресу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означає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що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людина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включилась в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певну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діяльність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спрямовану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протидію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небезпечним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для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неї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впливам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Реакція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організму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стрес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БИЙ. БІЖИ. ЗАМРИ.</a:t>
            </a:r>
          </a:p>
        </p:txBody>
      </p:sp>
    </p:spTree>
    <p:extLst>
      <p:ext uri="{BB962C8B-B14F-4D97-AF65-F5344CB8AC3E}">
        <p14:creationId xmlns:p14="http://schemas.microsoft.com/office/powerpoint/2010/main" val="34921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45176612-DD7E-AF40-BF04-373562B785D6}" vid="{D4F91B29-8A99-E84C-B84C-28A34747B78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225</TotalTime>
  <Words>3737</Words>
  <Application>Microsoft Office PowerPoint</Application>
  <PresentationFormat>Широкоэкранный</PresentationFormat>
  <Paragraphs>338</Paragraphs>
  <Slides>67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5" baseType="lpstr">
      <vt:lpstr>Arial</vt:lpstr>
      <vt:lpstr>Arial Narrow</vt:lpstr>
      <vt:lpstr>Calibri</vt:lpstr>
      <vt:lpstr>Calibri Light</vt:lpstr>
      <vt:lpstr>Century Gothic</vt:lpstr>
      <vt:lpstr>Courier New</vt:lpstr>
      <vt:lpstr>Wingdings</vt:lpstr>
      <vt:lpstr>Тема Office</vt:lpstr>
      <vt:lpstr>Презентация PowerPoint</vt:lpstr>
      <vt:lpstr>НАВЧАЛЬНИЙ ЦЕНТР ПРОФЕСІЙНОЇ ПІДГОТОВКИ СИЛ МУНІЦИПАЛЬНОЇ БЕЗПЕКИ  </vt:lpstr>
      <vt:lpstr>НАВЧАЛЬНИЙ ЦЕНТР ПРОФЕСІЙНОЇ ПІДГОТОВКИ СИЛ МУНІЦИПАЛЬНОЇ БЕЗПЕКИ  </vt:lpstr>
      <vt:lpstr>НАВЧАЛЬНИЙ ЦЕНТР ПРОФЕСІЙНОЇ ПІДГОТОВКИ СИЛ МУНІЦИПАЛЬНОЇ БЕЗПЕКИ  </vt:lpstr>
      <vt:lpstr>НАВЧАЛЬНИЙ ЦЕНТР ПРОФЕСІЙНОЇ ПІДГОТОВКИ СИЛ МУНІЦИПАЛЬНОЇ БЕЗПЕКИ  </vt:lpstr>
      <vt:lpstr>УМОВИ ПРИ ЯКИХ ЛЮДИНА І ДЕРЖАВА ШВИДКО ЗМІНЮЮТЬСЯ</vt:lpstr>
      <vt:lpstr>СТРЕС</vt:lpstr>
      <vt:lpstr> ЗМІНЮЙСЯ!</vt:lpstr>
      <vt:lpstr> АДАПТАЦІЯ-ПРИСТОСУВАННЯ</vt:lpstr>
      <vt:lpstr>БАЗОВІ РЕАКЦІЇ НА НЕБЕЗПЕКУ</vt:lpstr>
      <vt:lpstr>ТРИ ЧАСТИНИ МОЗКУ И ЇХ РЕАКЦІЯ НА СТИМУЛ</vt:lpstr>
      <vt:lpstr>ФУНКЦІОНАЛЬНІ ЗМІНИ ПРИ СТРЕСІ</vt:lpstr>
      <vt:lpstr>СПІВВІДНОШЕННЯ</vt:lpstr>
      <vt:lpstr>РУШІЙНІ СИЛИ ЛЮДСЬКОЇ ПОВЕДІНКИ</vt:lpstr>
      <vt:lpstr>ФАЗИ РОЗВИТКУ СТРЕСУ ПРИ ВИНИКНЕННІ  ТРАВМУЮЧОЇ ПОДІЇ </vt:lpstr>
      <vt:lpstr>ФАЗИ СТРЕСУ</vt:lpstr>
      <vt:lpstr>РЕСУРСИ ДЛЯ ПОДОЛАННЯ КРИЗИ</vt:lpstr>
      <vt:lpstr>ФАКТОРИ ЯКІ ПРИЗВОДЯТЬ ДО ПТСР</vt:lpstr>
      <vt:lpstr>ПРОЯВИ ПТСР</vt:lpstr>
      <vt:lpstr>СТАДІЇ ПТСР</vt:lpstr>
      <vt:lpstr>РЕСУРСИ ДЛЯ ПОДОЛАННЯ КРИЗИ</vt:lpstr>
      <vt:lpstr>РІВНІ КОНТРОЛЮ. САМОМОНІТОРИНГ.</vt:lpstr>
      <vt:lpstr>СПОСОБИ ВПЛИВУ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САМОПРОГРАМУВАННЯ </vt:lpstr>
      <vt:lpstr>КОЛИВАННЯ ЕЛЕКТРОМАГНІТНИХ ХВИЛЬ ЦНС</vt:lpstr>
      <vt:lpstr>Презентация PowerPoint</vt:lpstr>
      <vt:lpstr>МАСШТАБ МИСЛЕННЯ, І ЯК ВІН ВПЛИВАЄ НА МАЙБУТНЄ ЛЮДИНИ І ДЕРЖАВИ?</vt:lpstr>
      <vt:lpstr>ПОСТАНОВКА ЦІЛЕЙ </vt:lpstr>
      <vt:lpstr>ТРАНСФОРМАЦІЯ ОСОБИСТОСТІ  </vt:lpstr>
      <vt:lpstr>ДОПОМОГА В ЕКСТРЕМАЛЬНИХ СИТУАЦІЯХ </vt:lpstr>
      <vt:lpstr>ВІДСТЕЖЕННЯ ТА ДОПОМОГА ПІД ЧАС ЗМІНИ ПСИХІЧНИХ СТАНІВ </vt:lpstr>
      <vt:lpstr>ПСИХОЛОГІЧНІ РЕКОМЕНДАЦІЇ ЩОДО ПОВЕДІНКИ З ЛЮДЬМИ У ЕКСТРЕМАЛЬНІЙ СИТУАЦІЇ</vt:lpstr>
      <vt:lpstr>АЛГОРИТМ ПЕРШИХ ДІЙ:</vt:lpstr>
      <vt:lpstr>ЩО ЛЮДИНА ВІДЧУВАЄ У ЕКСТИМАЛЬНІЙ СИТУАЦІЇ І ЯК ДОПОМОГТИ </vt:lpstr>
      <vt:lpstr>ПЕРША ДОПОМОГА ПРИ РІЗНИХ ПСИХІЧНИХ СТАНАХ  СТУПОР</vt:lpstr>
      <vt:lpstr>ПЕРША ДОПОМОГА ПРИ РІЗНИХ ПСИХІЧНИХ СТАНАХ</vt:lpstr>
      <vt:lpstr>ПЕРША ДОПОМОГА ПРИ РІЗНИХ ПСИХІЧНИХ СТАНАХ</vt:lpstr>
      <vt:lpstr>ПЕРША ДОПОМОГА ПРИ РІЗНИХ ПСИХІЧНИХ СТАНАХ  РУХОВЕ ПОРУШЕННЯ, ПАНІКА</vt:lpstr>
      <vt:lpstr>ПЕРША ДОПОМОГА ПРИ РІЗНИХ ПСИХІЧНИХ СТАНАХ</vt:lpstr>
      <vt:lpstr>ПЕРША ДОПОМОГА ПРИ РІЗНИХ ПСИХІЧНИХ СТАНАХ</vt:lpstr>
      <vt:lpstr>ПЕРША ДОПОМОГА ПРИ РІЗНИХ ПСИХІЧНИХ СТАНАХ</vt:lpstr>
      <vt:lpstr>ПЕРША ДОПОМОГА ПРИ РІЗНИХ ПСИХІЧНИХ СТАНАХ  АПАТІЯ </vt:lpstr>
      <vt:lpstr>ПЕРША ДОПОМОГА ПРИ РІЗНИХ ПСИХІЧНИХ СТАНАХ</vt:lpstr>
      <vt:lpstr>ПЕРША ДОПОМОГА ПРИ РІЗНИХ ПСИХІЧНИХ СТАНАХ  АГРЕСІЯ  </vt:lpstr>
      <vt:lpstr>ПЕРША ДОПОМОГА ПРИ РІЗНИХ ПСИХІЧНИХ СТАНАХ  СТРАХ  </vt:lpstr>
      <vt:lpstr>ПЕРША ДОПОМОГА ПРИ РІЗНИХ ПСИХІЧНИХ СТАНАХ</vt:lpstr>
      <vt:lpstr>ПЕРША ДОПОМОГА ПРИ РІЗНИХ ПСИХІЧНИХ СТАНАХ  НЕРВОВЕ ТРЕМТІННЯ   </vt:lpstr>
      <vt:lpstr>ПЕРША ДОПОМОГА ПРИ РІЗНИХ ПСИХІЧНИХ СТАНАХ</vt:lpstr>
      <vt:lpstr>ПЕРША ДОПОМОГА ПРИ РІЗНИХ ПСИХІЧНИХ СТАНАХ  ПЛАЧ  </vt:lpstr>
      <vt:lpstr>ПЕРША ДОПОМОГА ПРИ РІЗНИХ ПСИХІЧНИХ СТАНАХ</vt:lpstr>
      <vt:lpstr>ПЕРША ДОПОМОГА ПРИ РІЗНИХ ПСИХІЧНИХ СТАНАХ  ІСТЕРИКА  </vt:lpstr>
      <vt:lpstr>ПЕРША ДОПОМОГА ПРИ РІЗНИХ ПСИХІЧНИХ СТАНАХ</vt:lpstr>
      <vt:lpstr>ПЕРША ДОПОМОГА ПРИ РІЗНИХ ПСИХІЧНИХ СТАНАХ  МАРЕННЯ Й ГАЛЛЮЦИНАЦИ   </vt:lpstr>
      <vt:lpstr>ПЕРША ДОПОМОГА ПРИ РІЗНИХ ПСИХІЧНИХ СТАНАХ</vt:lpstr>
      <vt:lpstr>ПЕРША ДОПОМОГА ПРИ РІЗНИХ ПСИХІЧНИХ СТАНАХ  РЕАКЦІЯ ГОРЯ  </vt:lpstr>
      <vt:lpstr>ПЕРША ДОПОМОГА ПРИ РІЗНИХ ПСИХІЧНИХ СТАНАХ  РЕАКЦІЯ ГОРЯ  </vt:lpstr>
      <vt:lpstr>ПЕРША ДОПОМОГА ПРИ РІЗНИХ ПСИХІЧНИХ СТАНАХ  СМЕРТЬ БЛИЗЬКОЇ ЛЮДИНИ  </vt:lpstr>
      <vt:lpstr>ПЕРША ДОПОМОГА ПРИ РІЗНИХ ПСИХІЧНИХ СТАНАХ</vt:lpstr>
      <vt:lpstr>ПЕРША ДОПОМОГА ПРИ РІЗНИХ ПСИХІЧНИХ СТАНАХ</vt:lpstr>
      <vt:lpstr>ПЕРША ДОПОМОГА ПРИ РІЗНИХ ПСИХІЧНИХ СТАНАХ</vt:lpstr>
      <vt:lpstr>ПЕРША ДОПОМОГА ПРИ РІЗНИХ ПСИХІЧНИХ СТАНАХ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Виктор Мотузко</cp:lastModifiedBy>
  <cp:revision>7</cp:revision>
  <dcterms:created xsi:type="dcterms:W3CDTF">2022-07-20T08:58:07Z</dcterms:created>
  <dcterms:modified xsi:type="dcterms:W3CDTF">2022-08-09T20:09:12Z</dcterms:modified>
</cp:coreProperties>
</file>