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416" r:id="rId3"/>
    <p:sldId id="675" r:id="rId4"/>
    <p:sldId id="664" r:id="rId5"/>
    <p:sldId id="661" r:id="rId6"/>
    <p:sldId id="676" r:id="rId7"/>
    <p:sldId id="677" r:id="rId8"/>
    <p:sldId id="680" r:id="rId9"/>
    <p:sldId id="648" r:id="rId10"/>
    <p:sldId id="649" r:id="rId11"/>
    <p:sldId id="678" r:id="rId12"/>
    <p:sldId id="257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17" autoAdjust="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4DA84-402B-4178-BC7B-1F26D3135311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F735F-639D-4BCA-AEB9-E683BCAC446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5083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24.gov.ua/uk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проспект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Лобановського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72,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м.Київ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квітня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2023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час:13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:00             17:55 -18:10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9F735F-639D-4BCA-AEB9-E683BCAC4462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396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Designing Ukraine’s Recovery in the Spirit of the Marshall Plan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Principles, Architecture, Financing, Accountability: Recommendations for Donor Countries / Ronja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Ganster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Jacob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Kirkegaard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Thomas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Kleine-Brockhoff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Bruce Stokes // Washington, DC • Berlin • Brussels • Ankara • Belgrade • Bucharest • Paris • Warsaw - www.gmfus.org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Putting the green reconstruction of Ukraine into action: Requirements for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design and policy / David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Saha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Pavel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Rouven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Stubbe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Anna Ackermann, Anna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Danyliak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Viktoriia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-Anna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Oliinyk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// Berlin-Kyiv, July 2022, Policy Paper Series [PP/02/2022] 2022 BE Berlin Economics GmbH.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Blueprint for the Reconstruction of Ukraine / Centre for Economic Policy Research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Torbjörn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Becker, Stockholm School of Economics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Barry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Eichengreen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University of California – Berkeley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Gorodnichenko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University of California – Berkeley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Sergei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Guriev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Sciences Po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Simon Johnson, Massachusetts Institute of Technology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Tymofiy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Mylovanov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Kyiv School of Economics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Kenneth Rogoff, Harvard University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Beatrice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Weder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Mauro, Graduate Institute Geneva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фандрейзингова</a:t>
            </a:r>
            <a:r>
              <a:rPr lang="uk-UA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платформа UNITED24 (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https://u24.gov.ua/uk</a:t>
            </a:r>
            <a:r>
              <a:rPr lang="uk-UA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C25CB9-6E79-4639-BB9B-98F6DA308CD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0786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uk-UA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Станом на березень 2022 року понад 2000 компаній, які покривають 2 трлн ринкової капіталізації, задекларували прагнення встановити </a:t>
            </a:r>
            <a:r>
              <a:rPr lang="fr-FR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SBT (</a:t>
            </a:r>
            <a:r>
              <a:rPr lang="fr-FR" b="0" i="0" dirty="0" err="1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scientific</a:t>
            </a:r>
            <a:r>
              <a:rPr lang="fr-FR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fr-FR" b="0" i="0" dirty="0" err="1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based</a:t>
            </a:r>
            <a:r>
              <a:rPr lang="fr-FR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fr-FR" b="0" i="0" dirty="0" err="1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targets</a:t>
            </a:r>
            <a:r>
              <a:rPr lang="fr-FR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) — </a:t>
            </a:r>
            <a:r>
              <a:rPr lang="uk-UA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науково обґрунтовані цілі для скорочення понад 90 % власних викидів парникових газів та компенсації чи усунення залишкових до 2050 року (для компаній сфери енергетики фактично до 2040).</a:t>
            </a:r>
          </a:p>
          <a:p>
            <a:pPr algn="l"/>
            <a:r>
              <a:rPr lang="uk-UA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1200 компаній (які представляють ⅕ світової економіки з понад 50 секторів) уже мають підтверджені науково-</a:t>
            </a:r>
            <a:r>
              <a:rPr lang="uk-UA" b="0" i="0" dirty="0" err="1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обгрунтовані</a:t>
            </a:r>
            <a:r>
              <a:rPr lang="uk-UA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 цілі, які покривають тисячу </a:t>
            </a:r>
            <a:r>
              <a:rPr lang="uk-UA" b="0" i="0" dirty="0" err="1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мегатонн</a:t>
            </a:r>
            <a:r>
              <a:rPr lang="uk-UA" b="0" i="0" dirty="0">
                <a:solidFill>
                  <a:srgbClr val="1E3250"/>
                </a:solidFill>
                <a:effectLst/>
                <a:latin typeface="Roboto" panose="02000000000000000000" pitchFamily="2" charset="0"/>
              </a:rPr>
              <a:t> річних викидів парникових газів, що еквівалентно приблизно 308 вугільним електростанціям.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9F735F-639D-4BCA-AEB9-E683BCAC4462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740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081CDC-2C11-1D94-7DAD-7CE5A1784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63A42-85E3-340E-ECEF-14099994F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B8A929-A515-35A0-F834-5321C125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EB61E4-D529-424C-CC6E-B9487F87E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7481B2-368C-A4C3-86B9-BC18D247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61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DB54A-A481-DDF4-7DE5-E31A6EC74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49C6CD-8C95-5EF3-7134-19340EEDF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B2DF8F-1BB1-4CE0-16CA-946AA8D4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5A991D-51A1-6E23-33BC-AB3D45CAF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AEEED9-5FD8-17E5-2E3E-768FD693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389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0ACDE2-62E4-93E6-D263-5D35D688FE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2E3A6B-9897-E303-432F-20D1317CB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0EA8F4-5E22-D575-A715-CC1447055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F69689-72CE-B778-C0FB-586D526F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339E64-F8F8-8314-0BF4-7D87E3E4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57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200F4D-CB03-36D6-FC18-CE4E278E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455C45-53E9-3A98-85DE-32203DA9A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5A33B3-4DC4-78A3-3696-239E436E2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F480D-C70F-ADD6-1EA2-08D664EF3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1CDD35-7615-46FC-85FB-ABEBBB57E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302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7F1A6-12AD-65A3-ED87-6460E2F1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A98612-8906-A07D-B3B5-28BD8D189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98C80F-996A-A5FB-CC77-46A3E879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810A33-B6ED-72F6-521D-308D2373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20A73-8325-9C47-F284-56946DEF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021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1818ED-960E-6B08-2733-329B40F1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15100-5041-751E-FB54-665FD0EFF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3FC5B4-02AD-D508-BBD8-364D2A219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4FEBC8-7ED0-2015-3168-64085BEE7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1B8288-936D-CEFF-8D39-0F736D2D7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D37561-3D4B-C764-3883-97F4DD5C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137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698DA-7E73-4E99-46E4-699EFE350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5C6A24-4979-024E-583B-38F2F42E6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741342-F1D1-A4D5-1B32-B8A46090C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7F483D2-090A-F580-9DDF-24634E663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7C257B-9588-9A1B-DDFA-6ED9E1826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23E3D2-8184-022D-8846-8F8AA164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48B793-4E63-F30E-A946-408AFC8D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57A29DB-E059-858F-2758-B2B0023C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60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FD70C-E000-AED6-1078-1AEDC17A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23FC5A1-912A-B315-F46C-DFF431CFB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87C4F5-30D4-08BF-C84B-58F8D1D02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7C8B6B-6288-A88B-27FC-51D72D92B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334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E36BAB7-6641-D679-786D-10FC58F9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A8E2BDB-BDCF-F509-4992-473CA5A8C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E7FAED-152C-5AEB-4566-5C4750B7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592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79EDBB-17C0-0144-58C6-72BA03365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3BF71D-A981-DBDA-A27D-824197E29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0CEC26-6131-30B0-12C0-23BE8EC58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A0839B-DD0A-F9D0-DCC9-FC45B95E8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A03D14-0867-42AC-5CA1-6A4B4B356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4654CE-60AF-2E15-3547-CBDF2E87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042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69FC8E-566E-C053-A076-3167BACB1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A29763-1627-40C2-AD03-22C7E5950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E1BA11-BBD0-5B09-7821-BCBA1239B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E4201B-A85D-DBE2-5037-07B09229D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D4F878-CDD6-E48A-FC2A-7CD612B9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C3F017-0137-BDFB-88CB-F2084946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603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9DF1D-1C36-3826-2EC2-8CF181A91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5944CD-57A6-7DA4-DA84-AE18ABD4D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1EB15C-A094-E5D9-43F2-AE36E85E9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142F7-4D94-4133-AA5B-C7BDF3467C2C}" type="datetimeFigureOut">
              <a:rPr lang="uk-UA" smtClean="0"/>
              <a:t>13.04.2023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4013F5-A9F0-3FCF-673C-44F314B71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DB9BB0-D074-B4E9-A32C-22F1028DD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7333-268A-4875-BE47-34D340921C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800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ecol@i.u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5F5179-28B1-56BD-2753-DBA661A24963}"/>
              </a:ext>
            </a:extLst>
          </p:cNvPr>
          <p:cNvSpPr txBox="1"/>
          <p:nvPr/>
        </p:nvSpPr>
        <p:spPr>
          <a:xfrm>
            <a:off x="1868555" y="1137006"/>
            <a:ext cx="931296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ЕКОЛОГІЧНІ ФАКТОРИ </a:t>
            </a:r>
            <a:r>
              <a:rPr lang="fr-FR" sz="4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ESG </a:t>
            </a:r>
            <a:r>
              <a:rPr lang="ru-RU" sz="4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 ЗЕЛЕНІЙ ВІДБУДОВІ УКРАЇНИ</a:t>
            </a:r>
            <a:endParaRPr lang="uk-UA" sz="8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664C9D-B329-6D42-4781-0EC09988AFC6}"/>
              </a:ext>
            </a:extLst>
          </p:cNvPr>
          <p:cNvSpPr txBox="1"/>
          <p:nvPr/>
        </p:nvSpPr>
        <p:spPr>
          <a:xfrm>
            <a:off x="2117035" y="3429000"/>
            <a:ext cx="851783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Кривомаз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Тетяна Іванівна, </a:t>
            </a:r>
          </a:p>
          <a:p>
            <a:pPr algn="ctr"/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професорка, доктор технічних наук, кандидат біологічних наук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 err="1">
                <a:latin typeface="Times New Roman" panose="02020603050405020304" pitchFamily="18" charset="0"/>
                <a:cs typeface="Arial" panose="020B0604020202020204" pitchFamily="34" charset="0"/>
              </a:rPr>
              <a:t>аспірант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Гамоцький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Роман Олегович,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 err="1">
                <a:latin typeface="Times New Roman" panose="02020603050405020304" pitchFamily="18" charset="0"/>
                <a:cs typeface="Arial" panose="020B0604020202020204" pitchFamily="34" charset="0"/>
              </a:rPr>
              <a:t>аспірант</a:t>
            </a:r>
            <a:r>
              <a:rPr lang="ru-RU" sz="32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Ільченко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Ігор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Святославович</a:t>
            </a:r>
            <a:endParaRPr lang="uk-UA" sz="32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UA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2E098D-D326-931B-88CD-1A3F49A41D7B}"/>
              </a:ext>
            </a:extLst>
          </p:cNvPr>
          <p:cNvSpPr txBox="1"/>
          <p:nvPr/>
        </p:nvSpPr>
        <p:spPr>
          <a:xfrm>
            <a:off x="798441" y="5475714"/>
            <a:ext cx="10893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Київський національний університет будівництва і архітектури</a:t>
            </a:r>
            <a:endParaRPr lang="uk-UA" sz="2800" b="1" dirty="0">
              <a:solidFill>
                <a:srgbClr val="00B0F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43760B-38E5-02E2-2F45-4FD2D219FC35}"/>
              </a:ext>
            </a:extLst>
          </p:cNvPr>
          <p:cNvSpPr txBox="1"/>
          <p:nvPr/>
        </p:nvSpPr>
        <p:spPr>
          <a:xfrm>
            <a:off x="1138029" y="150994"/>
            <a:ext cx="107740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ІІ Міжнародна науково-практична конференція «</a:t>
            </a:r>
            <a:r>
              <a:rPr lang="ru-RU" sz="24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Зелене</a:t>
            </a:r>
            <a:r>
              <a:rPr lang="ru-RU" sz="24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4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</a:t>
            </a:r>
            <a:r>
              <a:rPr lang="ru-RU" sz="24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удівництво</a:t>
            </a:r>
            <a:r>
              <a:rPr lang="uk-UA" sz="24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algn="ctr"/>
            <a:r>
              <a:rPr lang="ru-RU" sz="24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13-14 </a:t>
            </a:r>
            <a:r>
              <a:rPr lang="ru-RU" sz="24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квітня</a:t>
            </a:r>
            <a:r>
              <a:rPr lang="ru-RU" sz="24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2023 року</a:t>
            </a:r>
            <a:endParaRPr lang="uk-UA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064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9BBB0B-AAF5-D535-6390-044033D15FD8}"/>
              </a:ext>
            </a:extLst>
          </p:cNvPr>
          <p:cNvSpPr txBox="1"/>
          <p:nvPr/>
        </p:nvSpPr>
        <p:spPr>
          <a:xfrm>
            <a:off x="506896" y="29445"/>
            <a:ext cx="11294165" cy="6417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Етапи створення програми нульових вуглецевих викидів </a:t>
            </a:r>
          </a:p>
          <a:p>
            <a:pPr algn="ctr"/>
            <a:r>
              <a:rPr lang="uk-U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</a:t>
            </a:r>
            <a:r>
              <a:rPr lang="uk-UA" sz="2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 carbon </a:t>
            </a:r>
            <a:r>
              <a:rPr lang="en-US" sz="2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lang="uk-U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Офіційно прийняти принципи зеленого будівництва (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Green Building Principles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як частину шляху компанії до досягнення цілей нульових викидів вуглецю (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</a:t>
            </a:r>
            <a:r>
              <a:rPr lang="uk-UA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 carbon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Прийняти зобов’язання щодо нульових викидів вуглецю (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</a:t>
            </a:r>
            <a:r>
              <a:rPr lang="uk-UA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 carbon commitment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наприклад, ініціатива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Race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Досліджувати спеціалізовані ініціативи будівельної галузі, наприклад «Зобов’язання щодо нульового викиду вуглецю» (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Net-zero Carbon Buildings Commitment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від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WorldGBC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або EP100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Climate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Group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Розрахувати вуглецеві викиди компанії (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Calculate the emissions in your portfolio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та спроектувати їх на цільовий рік.</a:t>
            </a:r>
          </a:p>
          <a:p>
            <a:pPr>
              <a:spcAft>
                <a:spcPts val="6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Розробити стратегію чистого нульового викиду вуглецю (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</a:t>
            </a:r>
            <a:r>
              <a:rPr lang="uk-UA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 carbon strategy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яка оцінює потенційну економію від енергоефективності, відновлюваної енергії та втіленого вуглецю.</a:t>
            </a:r>
          </a:p>
          <a:p>
            <a:pPr>
              <a:spcAft>
                <a:spcPts val="6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Розробити стратегію компенсації викидів вуглецю (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carbon offsetting strategy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для управління залишковими викидами та визначення моменту закупівлі компенсацій.</a:t>
            </a:r>
          </a:p>
          <a:p>
            <a:pPr>
              <a:spcAft>
                <a:spcPts val="6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Розробити план інтеграції стратегії нульових викидів вуглецю в матеріальні аспекти бізнесу (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plan for integrating your net</a:t>
            </a:r>
            <a:r>
              <a:rPr lang="uk-UA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zero carbon strategy into the material aspects of your business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Освіта співробітників щодо чистих нульових викидів вуглецю та наслідків для бізнес-підрозділів компанії.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10FD17-04CB-976D-3973-E32B9D91EBBD}"/>
              </a:ext>
            </a:extLst>
          </p:cNvPr>
          <p:cNvSpPr txBox="1"/>
          <p:nvPr/>
        </p:nvSpPr>
        <p:spPr>
          <a:xfrm>
            <a:off x="299830" y="6467173"/>
            <a:ext cx="117082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4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Джерело</a:t>
            </a:r>
            <a:r>
              <a:rPr lang="uk-UA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Christian </a:t>
            </a:r>
            <a:r>
              <a:rPr lang="en-US" sz="14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Ulbrich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Coen van </a:t>
            </a:r>
            <a:r>
              <a:rPr lang="en-US" sz="14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Oostrom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 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Green Building Principles: The Action Plan for Net-Zero Carbon Buildings</a:t>
            </a:r>
            <a:r>
              <a:rPr lang="uk-UA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 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2021 World Economic Forum</a:t>
            </a:r>
            <a:endParaRPr lang="uk-UA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440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04A7C3-FC37-84C5-A81C-FFE748083937}"/>
              </a:ext>
            </a:extLst>
          </p:cNvPr>
          <p:cNvSpPr txBox="1"/>
          <p:nvPr/>
        </p:nvSpPr>
        <p:spPr>
          <a:xfrm>
            <a:off x="445604" y="0"/>
            <a:ext cx="11300792" cy="6201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uk-UA" sz="2000" b="1" kern="0" dirty="0">
                <a:solidFill>
                  <a:srgbClr val="1F4E79"/>
                </a:solidFill>
                <a:effectLst/>
                <a:ea typeface="SimSun" panose="02010600030101010101" pitchFamily="2" charset="-122"/>
              </a:rPr>
              <a:t>Висновки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Історична ретроспектива розвитку будівельної галузі свідчить про тенденцію переходу на новий рівень після глобальних потрясінь, що визначає інноваційний напрямок потенціалу відбудови України із залученням кращих світових тенденцій.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Сучасні міжнародні тренди розвиваються у напрямку глобальної декарбонізації світової економіки та широкомасштабного впровадження ESG стандартів, що невдовзі стануть обов'язковими для ведення бізнесу, в тому числі і в Україні.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 принципів зеленого будівництва забезпечує економію ресурсів та енергії, стимулює інновації та конкурентоспроможність, підвищує довіру інвесторів </a:t>
            </a:r>
            <a:r>
              <a:rPr lang="uk-UA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та свідомих 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споживачів.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 сфері будівництва фактори ESG мають вирішальне значення для визначення загальної вартості та потенціалу об'єкта нерухомості, що допомагає інвесторам отримувати більше інформації для прийняття рішень та оцінки ризиків.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Бізнеси, які демонструють конкретні зобов’язання щодо сталого розвитку стануть беззаперечними лідерами у своїх галузях у найближчі 30 років та отримають доступ до інвестиційного капіталу. Натомість, компанії, які не подбають вчасно про відповідність міжнародним стандартам, ризикують втратити бізнес вже у середньостроковій перспективі.</a:t>
            </a:r>
          </a:p>
        </p:txBody>
      </p:sp>
    </p:spTree>
    <p:extLst>
      <p:ext uri="{BB962C8B-B14F-4D97-AF65-F5344CB8AC3E}">
        <p14:creationId xmlns:p14="http://schemas.microsoft.com/office/powerpoint/2010/main" val="1289436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85CF48B-D9E1-3DC7-E6ED-836552732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43500"/>
            <a:ext cx="762000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31EA3B-E10E-D2C8-A172-64ED657DCC0C}"/>
              </a:ext>
            </a:extLst>
          </p:cNvPr>
          <p:cNvSpPr txBox="1"/>
          <p:nvPr/>
        </p:nvSpPr>
        <p:spPr>
          <a:xfrm>
            <a:off x="3128342" y="5778812"/>
            <a:ext cx="60976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latin typeface="Times New Roman" panose="02020603050405020304" pitchFamily="18" charset="0"/>
                <a:cs typeface="Arial" panose="020B0604020202020204" pitchFamily="34" charset="0"/>
                <a:hlinkClick r:id="rId3"/>
              </a:rPr>
              <a:t>ecol@i.ua</a:t>
            </a:r>
            <a:r>
              <a:rPr lang="uk-UA" sz="1800" b="1" dirty="0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b="1" dirty="0">
                <a:latin typeface="Times New Roman" panose="02020603050405020304" pitchFamily="18" charset="0"/>
                <a:cs typeface="Arial" panose="020B0604020202020204" pitchFamily="34" charset="0"/>
              </a:rPr>
              <a:t>@TetianaKryvomaz</a:t>
            </a:r>
            <a:r>
              <a:rPr lang="uk-UA" sz="18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ESG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UA 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NvD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Platfor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800" dirty="0"/>
              <a:t>https://esg-ua.team/</a:t>
            </a:r>
            <a:r>
              <a:rPr lang="uk-UA" sz="18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CA2B5B-BBFA-79E4-D906-F9489F8A1445}"/>
              </a:ext>
            </a:extLst>
          </p:cNvPr>
          <p:cNvSpPr txBox="1"/>
          <p:nvPr/>
        </p:nvSpPr>
        <p:spPr>
          <a:xfrm>
            <a:off x="3047172" y="353916"/>
            <a:ext cx="6097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48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Дякую за увагу!</a:t>
            </a:r>
            <a:endParaRPr lang="uk-UA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0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E52453A-1612-4749-2B06-2FFA4EE16656}"/>
              </a:ext>
            </a:extLst>
          </p:cNvPr>
          <p:cNvSpPr txBox="1"/>
          <p:nvPr/>
        </p:nvSpPr>
        <p:spPr>
          <a:xfrm>
            <a:off x="1540565" y="152319"/>
            <a:ext cx="92135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ПРИЧИНИ НЕМИНУЧОГО «ОЗЕЛЕНЕННЯ» БУДІВЕЛЬНОЇ ГАЛУЗІ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416511-766E-DA5F-5FF2-DBE51BD2E8AF}"/>
              </a:ext>
            </a:extLst>
          </p:cNvPr>
          <p:cNvSpPr txBox="1"/>
          <p:nvPr/>
        </p:nvSpPr>
        <p:spPr>
          <a:xfrm>
            <a:off x="732182" y="3218295"/>
            <a:ext cx="114598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Зелений перехід = Зелена трансформація побудованого середовища</a:t>
            </a:r>
            <a:endParaRPr lang="uk-UA" sz="2800" dirty="0"/>
          </a:p>
        </p:txBody>
      </p:sp>
      <p:sp>
        <p:nvSpPr>
          <p:cNvPr id="23" name="Выноска: стрелка вниз 22">
            <a:extLst>
              <a:ext uri="{FF2B5EF4-FFF2-40B4-BE49-F238E27FC236}">
                <a16:creationId xmlns:a16="http://schemas.microsoft.com/office/drawing/2014/main" id="{98D1E2CE-776D-5028-836B-69ECE83FC5F5}"/>
              </a:ext>
            </a:extLst>
          </p:cNvPr>
          <p:cNvSpPr/>
          <p:nvPr/>
        </p:nvSpPr>
        <p:spPr>
          <a:xfrm>
            <a:off x="349525" y="883859"/>
            <a:ext cx="2126974" cy="111318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ВИЧЕРПАННЯ РЕСУРСІВ</a:t>
            </a:r>
          </a:p>
        </p:txBody>
      </p:sp>
      <p:sp>
        <p:nvSpPr>
          <p:cNvPr id="25" name="Выноска: стрелка вниз 24">
            <a:extLst>
              <a:ext uri="{FF2B5EF4-FFF2-40B4-BE49-F238E27FC236}">
                <a16:creationId xmlns:a16="http://schemas.microsoft.com/office/drawing/2014/main" id="{90DF5BB3-3DD6-8F53-5EEF-18DF8603374C}"/>
              </a:ext>
            </a:extLst>
          </p:cNvPr>
          <p:cNvSpPr/>
          <p:nvPr/>
        </p:nvSpPr>
        <p:spPr>
          <a:xfrm>
            <a:off x="1721748" y="1939799"/>
            <a:ext cx="2126974" cy="111318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ПОГІРШЕННЯ ДОВКІЛЛЯ</a:t>
            </a:r>
          </a:p>
        </p:txBody>
      </p:sp>
      <p:sp>
        <p:nvSpPr>
          <p:cNvPr id="27" name="Выноска: стрелка вниз 26">
            <a:extLst>
              <a:ext uri="{FF2B5EF4-FFF2-40B4-BE49-F238E27FC236}">
                <a16:creationId xmlns:a16="http://schemas.microsoft.com/office/drawing/2014/main" id="{A47844B6-E61F-71D7-FC32-378B3019BC18}"/>
              </a:ext>
            </a:extLst>
          </p:cNvPr>
          <p:cNvSpPr/>
          <p:nvPr/>
        </p:nvSpPr>
        <p:spPr>
          <a:xfrm>
            <a:off x="9508017" y="872216"/>
            <a:ext cx="2126974" cy="111318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ЕНЕРГЕТИЧНА КРИЗА</a:t>
            </a:r>
          </a:p>
        </p:txBody>
      </p:sp>
      <p:sp>
        <p:nvSpPr>
          <p:cNvPr id="29" name="Выноска: стрелка вниз 28">
            <a:extLst>
              <a:ext uri="{FF2B5EF4-FFF2-40B4-BE49-F238E27FC236}">
                <a16:creationId xmlns:a16="http://schemas.microsoft.com/office/drawing/2014/main" id="{BB8B1150-17D0-8BEB-DAB8-4978EF6D7AF7}"/>
              </a:ext>
            </a:extLst>
          </p:cNvPr>
          <p:cNvSpPr/>
          <p:nvPr/>
        </p:nvSpPr>
        <p:spPr>
          <a:xfrm>
            <a:off x="5284514" y="2002903"/>
            <a:ext cx="1377808" cy="1113183"/>
          </a:xfrm>
          <a:prstGeom prst="downArrow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ВІЙНА</a:t>
            </a:r>
          </a:p>
        </p:txBody>
      </p:sp>
      <p:sp>
        <p:nvSpPr>
          <p:cNvPr id="31" name="Выноска: стрелка вниз 30">
            <a:extLst>
              <a:ext uri="{FF2B5EF4-FFF2-40B4-BE49-F238E27FC236}">
                <a16:creationId xmlns:a16="http://schemas.microsoft.com/office/drawing/2014/main" id="{67DBE8BE-6395-0262-6F03-2AD87F6AEF0D}"/>
              </a:ext>
            </a:extLst>
          </p:cNvPr>
          <p:cNvSpPr/>
          <p:nvPr/>
        </p:nvSpPr>
        <p:spPr>
          <a:xfrm>
            <a:off x="6300994" y="891961"/>
            <a:ext cx="2126974" cy="111318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ПАНДЕМІЯ</a:t>
            </a:r>
          </a:p>
        </p:txBody>
      </p:sp>
      <p:sp>
        <p:nvSpPr>
          <p:cNvPr id="33" name="Выноска: стрелка вниз 32">
            <a:extLst>
              <a:ext uri="{FF2B5EF4-FFF2-40B4-BE49-F238E27FC236}">
                <a16:creationId xmlns:a16="http://schemas.microsoft.com/office/drawing/2014/main" id="{4F05FF3A-CBB9-2574-846E-173645FB58C3}"/>
              </a:ext>
            </a:extLst>
          </p:cNvPr>
          <p:cNvSpPr/>
          <p:nvPr/>
        </p:nvSpPr>
        <p:spPr>
          <a:xfrm>
            <a:off x="3093971" y="872217"/>
            <a:ext cx="2126974" cy="111318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КЛІМАТИЧНІ ЗМІНИ</a:t>
            </a:r>
          </a:p>
        </p:txBody>
      </p:sp>
      <p:sp>
        <p:nvSpPr>
          <p:cNvPr id="37" name="Выноска: стрелка вверх 36">
            <a:extLst>
              <a:ext uri="{FF2B5EF4-FFF2-40B4-BE49-F238E27FC236}">
                <a16:creationId xmlns:a16="http://schemas.microsoft.com/office/drawing/2014/main" id="{D78C62C1-1398-C36A-6B92-213CC89DF2BB}"/>
              </a:ext>
            </a:extLst>
          </p:cNvPr>
          <p:cNvSpPr/>
          <p:nvPr/>
        </p:nvSpPr>
        <p:spPr>
          <a:xfrm>
            <a:off x="9225689" y="4844589"/>
            <a:ext cx="2186608" cy="120839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БРЕНДИНГ ТА </a:t>
            </a:r>
            <a:r>
              <a:rPr lang="en-US" sz="2000" b="1" dirty="0"/>
              <a:t>PR</a:t>
            </a:r>
            <a:endParaRPr lang="ru-RU" sz="2000" b="1" dirty="0"/>
          </a:p>
        </p:txBody>
      </p:sp>
      <p:sp>
        <p:nvSpPr>
          <p:cNvPr id="39" name="Выноска: стрелка вверх 38">
            <a:extLst>
              <a:ext uri="{FF2B5EF4-FFF2-40B4-BE49-F238E27FC236}">
                <a16:creationId xmlns:a16="http://schemas.microsoft.com/office/drawing/2014/main" id="{C09D26D8-4B72-DFEC-9414-B60F53244D1E}"/>
              </a:ext>
            </a:extLst>
          </p:cNvPr>
          <p:cNvSpPr/>
          <p:nvPr/>
        </p:nvSpPr>
        <p:spPr>
          <a:xfrm>
            <a:off x="3752233" y="3759018"/>
            <a:ext cx="2186608" cy="120839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algn="ctr"/>
            <a:r>
              <a:rPr lang="uk-UA" sz="2000" b="1" dirty="0"/>
              <a:t>УПРАВЛІННЯ РИЗИКАМИ</a:t>
            </a:r>
          </a:p>
        </p:txBody>
      </p:sp>
      <p:sp>
        <p:nvSpPr>
          <p:cNvPr id="41" name="Выноска: стрелка вверх 40">
            <a:extLst>
              <a:ext uri="{FF2B5EF4-FFF2-40B4-BE49-F238E27FC236}">
                <a16:creationId xmlns:a16="http://schemas.microsoft.com/office/drawing/2014/main" id="{9EB5CA2A-F174-8506-E013-5D40ACD8DC3A}"/>
              </a:ext>
            </a:extLst>
          </p:cNvPr>
          <p:cNvSpPr/>
          <p:nvPr/>
        </p:nvSpPr>
        <p:spPr>
          <a:xfrm>
            <a:off x="5511566" y="4858812"/>
            <a:ext cx="2186608" cy="120839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ТЕХНОЛОГІЧНИЙ ПРОРИВ</a:t>
            </a:r>
            <a:endParaRPr lang="ru-RU" sz="2000" b="1" dirty="0"/>
          </a:p>
        </p:txBody>
      </p:sp>
      <p:sp>
        <p:nvSpPr>
          <p:cNvPr id="43" name="Выноска: стрелка вверх 42">
            <a:extLst>
              <a:ext uri="{FF2B5EF4-FFF2-40B4-BE49-F238E27FC236}">
                <a16:creationId xmlns:a16="http://schemas.microsoft.com/office/drawing/2014/main" id="{AFD35705-1A1E-2837-68AD-CAB22FFDAF9A}"/>
              </a:ext>
            </a:extLst>
          </p:cNvPr>
          <p:cNvSpPr/>
          <p:nvPr/>
        </p:nvSpPr>
        <p:spPr>
          <a:xfrm>
            <a:off x="319708" y="3770258"/>
            <a:ext cx="2186608" cy="135270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ДЕМОГРАФІЧНІ ТА СОЦІАЛЬНІ ЗМІНИ</a:t>
            </a:r>
            <a:endParaRPr lang="ru-RU" sz="2000" b="1" dirty="0"/>
          </a:p>
        </p:txBody>
      </p:sp>
      <p:sp>
        <p:nvSpPr>
          <p:cNvPr id="47" name="Выноска: стрелка вверх 46">
            <a:extLst>
              <a:ext uri="{FF2B5EF4-FFF2-40B4-BE49-F238E27FC236}">
                <a16:creationId xmlns:a16="http://schemas.microsoft.com/office/drawing/2014/main" id="{25215AE5-8BF0-46CA-685E-FF74C59CA03B}"/>
              </a:ext>
            </a:extLst>
          </p:cNvPr>
          <p:cNvSpPr/>
          <p:nvPr/>
        </p:nvSpPr>
        <p:spPr>
          <a:xfrm>
            <a:off x="7344191" y="3770258"/>
            <a:ext cx="2186608" cy="120839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УРБАНІЗАЦІЯ</a:t>
            </a:r>
            <a:endParaRPr lang="ru-RU" sz="2000" b="1" dirty="0"/>
          </a:p>
        </p:txBody>
      </p:sp>
      <p:sp>
        <p:nvSpPr>
          <p:cNvPr id="49" name="Выноска: стрелка вниз 48">
            <a:extLst>
              <a:ext uri="{FF2B5EF4-FFF2-40B4-BE49-F238E27FC236}">
                <a16:creationId xmlns:a16="http://schemas.microsoft.com/office/drawing/2014/main" id="{B15E614D-E42A-BDB2-A393-220BFEE4E7D2}"/>
              </a:ext>
            </a:extLst>
          </p:cNvPr>
          <p:cNvSpPr/>
          <p:nvPr/>
        </p:nvSpPr>
        <p:spPr>
          <a:xfrm>
            <a:off x="7742371" y="1833221"/>
            <a:ext cx="2393459" cy="147297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ПЕРЕРОЗПОДІЛ ГЛОБАЛЬНИХ ЕКОНОМІЧНИХ СИЛ </a:t>
            </a:r>
            <a:endParaRPr lang="ru-RU" sz="2000" b="1" dirty="0"/>
          </a:p>
        </p:txBody>
      </p:sp>
      <p:sp>
        <p:nvSpPr>
          <p:cNvPr id="51" name="Выноска: стрелка вверх 50">
            <a:extLst>
              <a:ext uri="{FF2B5EF4-FFF2-40B4-BE49-F238E27FC236}">
                <a16:creationId xmlns:a16="http://schemas.microsoft.com/office/drawing/2014/main" id="{67B3EE58-0C2F-E0B6-153A-024D7D9E7189}"/>
              </a:ext>
            </a:extLst>
          </p:cNvPr>
          <p:cNvSpPr/>
          <p:nvPr/>
        </p:nvSpPr>
        <p:spPr>
          <a:xfrm>
            <a:off x="2079041" y="4850216"/>
            <a:ext cx="2186608" cy="1208397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ЯКІСТЬ ЖИТТЯ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7454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2ED36E-C263-E1AC-0B72-BA9DA948ACCC}"/>
              </a:ext>
            </a:extLst>
          </p:cNvPr>
          <p:cNvSpPr txBox="1"/>
          <p:nvPr/>
        </p:nvSpPr>
        <p:spPr>
          <a:xfrm>
            <a:off x="387627" y="0"/>
            <a:ext cx="1122127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Криза – це поштовх для переходу на новий рівень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Після першої світової війни 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 1921 р. у Британії було засновано науково-дослідний центр будівництва (</a:t>
            </a:r>
            <a:r>
              <a:rPr lang="uk-UA" sz="24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Building</a:t>
            </a:r>
            <a:r>
              <a:rPr lang="uk-UA" sz="2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4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Research</a:t>
            </a:r>
            <a:r>
              <a:rPr lang="uk-UA" sz="2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4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Establishment</a:t>
            </a:r>
            <a:r>
              <a:rPr lang="uk-UA" sz="2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BRE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), де досліджувались шляхи </a:t>
            </a: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покращення якості житла 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після війни, вплив </a:t>
            </a: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опалення та теплоізоляції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на </a:t>
            </a: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якість життя 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і вартість енергії, визначали дію англійського клімату на будівельні матеріали.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Після другої світової війни 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 1949 р. перед BRE було поставлено завдання покращити сталість будівельних ресурсів Британії з суто економічної точки зору, однак при цьому не враховувався вплив на довкілля.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Сучасне поняття про зелене будівництво сформувалось в процесі екологічного руху 1960-х років і кристалізувалося під час </a:t>
            </a:r>
            <a:r>
              <a:rPr lang="uk-U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нафтової кризи 1970-х років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У 1973 році Американський інститут архітекторів започаткував Енергетичний комітет для лобіювання в уряді США принципів будівництва, які враховували екологічні та енергетичні критерії.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b="1" dirty="0">
                <a:latin typeface="Calibri" panose="020F0502020204030204" pitchFamily="34" charset="0"/>
                <a:ea typeface="Calibri" panose="020F0502020204030204" pitchFamily="34" charset="0"/>
              </a:rPr>
              <a:t>COVID-19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</a:rPr>
              <a:t> спонукав до розробки 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протипандемічних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</a:rPr>
              <a:t> заходів, які трансформувалися у загальну міжнародну тенденцію «зеленого відновлення міст». 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2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D45913A-A4AF-B405-CCCF-D11EE47F254F}"/>
              </a:ext>
            </a:extLst>
          </p:cNvPr>
          <p:cNvSpPr txBox="1"/>
          <p:nvPr/>
        </p:nvSpPr>
        <p:spPr>
          <a:xfrm>
            <a:off x="357809" y="19878"/>
            <a:ext cx="11479695" cy="720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1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Будівельна галузь – джерело вуглецевих викидів та постачальник рішень по декарбонізації</a:t>
            </a:r>
          </a:p>
          <a:p>
            <a:pPr algn="ctr"/>
            <a:endParaRPr lang="uk-UA" sz="800" b="1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100" b="1" dirty="0">
                <a:effectLst/>
                <a:ea typeface="Calibri" panose="020F0502020204030204" pitchFamily="34" charset="0"/>
              </a:rPr>
              <a:t>Втілені вуглецеві викиди </a:t>
            </a:r>
            <a:r>
              <a:rPr lang="uk-UA" sz="2100" dirty="0">
                <a:effectLst/>
                <a:ea typeface="Calibri" panose="020F0502020204030204" pitchFamily="34" charset="0"/>
              </a:rPr>
              <a:t>є актуальною проблемою будівельної галузі, оскільки більше половини загальних викидів від усього нового глобального будівництва в період з 2020 по 2050 рр. припадатиме на втілений вуглець.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100" dirty="0">
                <a:ea typeface="Calibri" panose="020F0502020204030204" pitchFamily="34" charset="0"/>
              </a:rPr>
              <a:t>Сектор будівництва та майна відіграє </a:t>
            </a:r>
            <a:r>
              <a:rPr lang="uk-UA" sz="2100" b="1" dirty="0">
                <a:ea typeface="Calibri" panose="020F0502020204030204" pitchFamily="34" charset="0"/>
              </a:rPr>
              <a:t>ключову роль у забезпеченні цілей сталого розвитку</a:t>
            </a:r>
            <a:r>
              <a:rPr lang="uk-UA" sz="2100" dirty="0">
                <a:ea typeface="Calibri" panose="020F0502020204030204" pitchFamily="34" charset="0"/>
              </a:rPr>
              <a:t>, враховуючи значні економічні, екологічні та соціальні наслідки протягом всього життєвого циклу будівельних об’єктів.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100" dirty="0">
                <a:effectLst/>
                <a:ea typeface="Calibri" panose="020F0502020204030204" pitchFamily="34" charset="0"/>
              </a:rPr>
              <a:t>Ініціативою #BuildingToCOP26 створено </a:t>
            </a:r>
            <a:r>
              <a:rPr lang="uk-UA" sz="2100" b="1" dirty="0">
                <a:effectLst/>
                <a:ea typeface="Calibri" panose="020F0502020204030204" pitchFamily="34" charset="0"/>
              </a:rPr>
              <a:t>Консорціум за нульові викиди та стійке середовище</a:t>
            </a:r>
            <a:r>
              <a:rPr lang="uk-UA" sz="2100" dirty="0">
                <a:effectLst/>
                <a:ea typeface="Calibri" panose="020F0502020204030204" pitchFamily="34" charset="0"/>
              </a:rPr>
              <a:t>, де заплановано вдвічі скоротити викиди будівельного сектору до 2030 року та зробити побудоване середовище основним постачальником рішень для боротьби з кліматичною кризою.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100" dirty="0">
                <a:latin typeface="Calibri" panose="020F0502020204030204" pitchFamily="34" charset="0"/>
                <a:ea typeface="Calibri" panose="020F0502020204030204" pitchFamily="34" charset="0"/>
              </a:rPr>
              <a:t>Група фінансових установ, які володіють майже 20 трлн доларів активів, закликала компанії встановити </a:t>
            </a:r>
            <a:r>
              <a:rPr lang="uk-UA" sz="2100" b="1" dirty="0">
                <a:latin typeface="Calibri" panose="020F0502020204030204" pitchFamily="34" charset="0"/>
                <a:ea typeface="Calibri" panose="020F0502020204030204" pitchFamily="34" charset="0"/>
              </a:rPr>
              <a:t>науково обґрунтовані цілі щодо скорочення викидів парникових газів</a:t>
            </a:r>
            <a:r>
              <a:rPr lang="uk-UA" sz="2100" dirty="0">
                <a:latin typeface="Calibri" panose="020F0502020204030204" pitchFamily="34" charset="0"/>
                <a:ea typeface="Calibri" panose="020F0502020204030204" pitchFamily="34" charset="0"/>
              </a:rPr>
              <a:t> — </a:t>
            </a:r>
            <a:r>
              <a:rPr lang="fr-FR" sz="2100" dirty="0" err="1">
                <a:latin typeface="Calibri" panose="020F0502020204030204" pitchFamily="34" charset="0"/>
                <a:ea typeface="Calibri" panose="020F0502020204030204" pitchFamily="34" charset="0"/>
              </a:rPr>
              <a:t>SBTi</a:t>
            </a:r>
            <a:r>
              <a:rPr lang="fr-FR" sz="2100" dirty="0"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fr-FR" sz="2100" dirty="0" err="1">
                <a:latin typeface="Calibri" panose="020F0502020204030204" pitchFamily="34" charset="0"/>
                <a:ea typeface="Calibri" panose="020F0502020204030204" pitchFamily="34" charset="0"/>
              </a:rPr>
              <a:t>scientific</a:t>
            </a:r>
            <a:r>
              <a:rPr lang="fr-FR" sz="21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100" dirty="0" err="1">
                <a:latin typeface="Calibri" panose="020F0502020204030204" pitchFamily="34" charset="0"/>
                <a:ea typeface="Calibri" panose="020F0502020204030204" pitchFamily="34" charset="0"/>
              </a:rPr>
              <a:t>based</a:t>
            </a:r>
            <a:r>
              <a:rPr lang="fr-FR" sz="21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100" dirty="0" err="1">
                <a:latin typeface="Calibri" panose="020F0502020204030204" pitchFamily="34" charset="0"/>
                <a:ea typeface="Calibri" panose="020F0502020204030204" pitchFamily="34" charset="0"/>
              </a:rPr>
              <a:t>targets</a:t>
            </a:r>
            <a:r>
              <a:rPr lang="fr-FR" sz="2100" dirty="0">
                <a:latin typeface="Calibri" panose="020F0502020204030204" pitchFamily="34" charset="0"/>
                <a:ea typeface="Calibri" panose="020F0502020204030204" pitchFamily="34" charset="0"/>
              </a:rPr>
              <a:t> initiative)</a:t>
            </a:r>
            <a:r>
              <a:rPr lang="uk-UA" sz="21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fr-FR" sz="21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uk-UA" sz="2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100" dirty="0">
                <a:effectLst/>
                <a:ea typeface="Calibri" panose="020F0502020204030204" pitchFamily="34" charset="0"/>
              </a:rPr>
              <a:t>Понад 2000 компаній, які покривають 2 трлн ринкової капіталізації, задекларували прагнення встановити </a:t>
            </a:r>
            <a:r>
              <a:rPr lang="fr-FR" sz="2100" dirty="0">
                <a:latin typeface="Calibri" panose="020F0502020204030204" pitchFamily="34" charset="0"/>
                <a:ea typeface="Calibri" panose="020F0502020204030204" pitchFamily="34" charset="0"/>
              </a:rPr>
              <a:t>SBT</a:t>
            </a:r>
            <a:r>
              <a:rPr lang="uk-UA" sz="21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100" dirty="0">
                <a:effectLst/>
                <a:ea typeface="Calibri" panose="020F0502020204030204" pitchFamily="34" charset="0"/>
              </a:rPr>
              <a:t>для скорочення понад 90 % власних викидів парникових газів та компенсації чи усунення залишкових до 2050 р.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100" dirty="0">
                <a:effectLst/>
                <a:ea typeface="Calibri" panose="020F0502020204030204" pitchFamily="34" charset="0"/>
              </a:rPr>
              <a:t>У 1200 компаній, які представляють ⅕ світової економіки з понад 50 секторів є підтверджені </a:t>
            </a:r>
            <a:r>
              <a:rPr lang="fr-FR" sz="2100" dirty="0">
                <a:latin typeface="Calibri" panose="020F0502020204030204" pitchFamily="34" charset="0"/>
                <a:ea typeface="Calibri" panose="020F0502020204030204" pitchFamily="34" charset="0"/>
              </a:rPr>
              <a:t>SBT</a:t>
            </a:r>
            <a:endParaRPr lang="uk-UA" sz="2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100" dirty="0">
                <a:effectLst/>
                <a:ea typeface="Calibri" panose="020F0502020204030204" pitchFamily="34" charset="0"/>
              </a:rPr>
              <a:t>9 із 10 компаній зі списку </a:t>
            </a:r>
            <a:r>
              <a:rPr lang="uk-UA" sz="2100" dirty="0" err="1">
                <a:effectLst/>
                <a:ea typeface="Calibri" panose="020F0502020204030204" pitchFamily="34" charset="0"/>
              </a:rPr>
              <a:t>Fortune</a:t>
            </a:r>
            <a:r>
              <a:rPr lang="uk-UA" sz="2100" dirty="0">
                <a:effectLst/>
                <a:ea typeface="Calibri" panose="020F0502020204030204" pitchFamily="34" charset="0"/>
              </a:rPr>
              <a:t> </a:t>
            </a:r>
            <a:r>
              <a:rPr lang="uk-UA" sz="2100" dirty="0">
                <a:ea typeface="Calibri" panose="020F0502020204030204" pitchFamily="34" charset="0"/>
              </a:rPr>
              <a:t>500 використовують GHG протокол для </a:t>
            </a:r>
            <a:r>
              <a:rPr lang="uk-UA" sz="2100" dirty="0">
                <a:effectLst/>
                <a:ea typeface="Calibri" panose="020F0502020204030204" pitchFamily="34" charset="0"/>
              </a:rPr>
              <a:t>CDP звітів (</a:t>
            </a:r>
            <a:r>
              <a:rPr lang="uk-UA" sz="2100" dirty="0" err="1">
                <a:effectLst/>
                <a:ea typeface="Calibri" panose="020F0502020204030204" pitchFamily="34" charset="0"/>
              </a:rPr>
              <a:t>Carbon</a:t>
            </a:r>
            <a:r>
              <a:rPr lang="uk-UA" sz="2100" dirty="0">
                <a:effectLst/>
                <a:ea typeface="Calibri" panose="020F0502020204030204" pitchFamily="34" charset="0"/>
              </a:rPr>
              <a:t> </a:t>
            </a:r>
            <a:r>
              <a:rPr lang="uk-UA" sz="2100" dirty="0" err="1">
                <a:effectLst/>
                <a:ea typeface="Calibri" panose="020F0502020204030204" pitchFamily="34" charset="0"/>
              </a:rPr>
              <a:t>Disclosure</a:t>
            </a:r>
            <a:r>
              <a:rPr lang="uk-UA" sz="2100" dirty="0">
                <a:effectLst/>
                <a:ea typeface="Calibri" panose="020F0502020204030204" pitchFamily="34" charset="0"/>
              </a:rPr>
              <a:t> Project – «золотий» стандарт екологічної звітності).</a:t>
            </a:r>
          </a:p>
          <a:p>
            <a:endParaRPr lang="uk-UA" sz="21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074E63-B3C8-504B-4451-DAA64F9EE483}"/>
              </a:ext>
            </a:extLst>
          </p:cNvPr>
          <p:cNvSpPr txBox="1"/>
          <p:nvPr/>
        </p:nvSpPr>
        <p:spPr>
          <a:xfrm>
            <a:off x="385970" y="122193"/>
            <a:ext cx="11559208" cy="1860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Підґрунтя</a:t>
            </a:r>
            <a:r>
              <a:rPr lang="ru-RU" sz="2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зеленої</a:t>
            </a:r>
            <a:r>
              <a:rPr lang="ru-RU" sz="2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відбудови</a:t>
            </a:r>
            <a:r>
              <a:rPr lang="ru-RU" sz="2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endParaRPr lang="uk-UA" sz="2400" b="1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ESG - Environmental, Social, and Governance </a:t>
            </a:r>
            <a:endParaRPr lang="uk-UA" sz="2400" b="1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Екологічні, соціальні та управлінські 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критерії діяльності бізнесу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це набір стандартів нефінансової звітності компаній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82D902-DCD9-B54A-BBFA-F518F40FBE5E}"/>
              </a:ext>
            </a:extLst>
          </p:cNvPr>
          <p:cNvSpPr txBox="1"/>
          <p:nvPr/>
        </p:nvSpPr>
        <p:spPr>
          <a:xfrm>
            <a:off x="458854" y="1962597"/>
            <a:ext cx="3813315" cy="378565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endParaRPr lang="uk-UA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Екологічні </a:t>
            </a:r>
            <a:r>
              <a:rPr lang="uk-UA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критерії враховують корпоративну політику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компанії у захисті навколишнього середовища.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cs typeface="Times New Roman" panose="02020603050405020304" pitchFamily="18" charset="0"/>
              </a:rPr>
              <a:t>Зміна клімату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cs typeface="Times New Roman" panose="02020603050405020304" pitchFamily="18" charset="0"/>
              </a:rPr>
              <a:t>Забруднення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cs typeface="Times New Roman" panose="02020603050405020304" pitchFamily="18" charset="0"/>
              </a:rPr>
              <a:t>Водні ресурси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cs typeface="Times New Roman" panose="02020603050405020304" pitchFamily="18" charset="0"/>
              </a:rPr>
              <a:t>Біорізноманіття та екосистеми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cs typeface="Times New Roman" panose="02020603050405020304" pitchFamily="18" charset="0"/>
              </a:rPr>
              <a:t>Використання ресурсів та циркулярна економіка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2D14AB-A616-EB6A-53D5-7F4036C82334}"/>
              </a:ext>
            </a:extLst>
          </p:cNvPr>
          <p:cNvSpPr txBox="1"/>
          <p:nvPr/>
        </p:nvSpPr>
        <p:spPr>
          <a:xfrm>
            <a:off x="4520647" y="1962597"/>
            <a:ext cx="3508513" cy="378565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>
            <a:defPPr>
              <a:defRPr lang="uk-UA"/>
            </a:defPPr>
            <a:lvl1pPr algn="just">
              <a:defRPr sz="2000"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b="1" dirty="0"/>
              <a:t>Social</a:t>
            </a:r>
            <a:endParaRPr lang="uk-UA" b="1" dirty="0"/>
          </a:p>
          <a:p>
            <a:pPr algn="l"/>
            <a:r>
              <a:rPr lang="uk-UA" i="1" dirty="0"/>
              <a:t>Соціальні критерії орієнтовані на відносини з працівниками, постачальниками, клієнтами та місцевими громадами.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uk-UA" dirty="0">
                <a:ea typeface="+mn-ea"/>
              </a:rPr>
              <a:t>Власна робоча сила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uk-UA" dirty="0">
                <a:ea typeface="+mn-ea"/>
              </a:rPr>
              <a:t>Працівники в ланцюжку створення вартості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uk-UA" dirty="0">
                <a:ea typeface="+mn-ea"/>
              </a:rPr>
              <a:t>Вплив на громади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uk-UA" dirty="0">
                <a:ea typeface="+mn-ea"/>
              </a:rPr>
              <a:t>Споживачі та кінцеві користувачі </a:t>
            </a:r>
            <a:endParaRPr lang="uk-U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EB985A-AD19-06E5-05A3-27AB6A19BBB0}"/>
              </a:ext>
            </a:extLst>
          </p:cNvPr>
          <p:cNvSpPr txBox="1"/>
          <p:nvPr/>
        </p:nvSpPr>
        <p:spPr>
          <a:xfrm>
            <a:off x="8241193" y="1962597"/>
            <a:ext cx="3347833" cy="378026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>
            <a:defPPr>
              <a:defRPr lang="uk-UA"/>
            </a:defPPr>
            <a:lvl1pPr algn="just">
              <a:defRPr sz="2000"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b="1" dirty="0"/>
              <a:t>Governance</a:t>
            </a:r>
            <a:endParaRPr lang="uk-UA" b="1" dirty="0"/>
          </a:p>
          <a:p>
            <a:pPr algn="l"/>
            <a:r>
              <a:rPr lang="uk-UA" i="1" dirty="0"/>
              <a:t>Критерії управління поширюються на керівництво, співробітників, зовнішній аудит, внутрішній контроль.</a:t>
            </a: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>
                <a:ea typeface="+mn-ea"/>
              </a:rPr>
              <a:t>Загальне управління</a:t>
            </a: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>
                <a:ea typeface="+mn-ea"/>
              </a:rPr>
              <a:t>Управління ризиками</a:t>
            </a: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>
                <a:ea typeface="+mn-ea"/>
              </a:rPr>
              <a:t>Внутрішній контроль</a:t>
            </a: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>
                <a:ea typeface="+mn-ea"/>
              </a:rPr>
              <a:t>Ділова поведінка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BA8D53-38F7-A3DE-E1A3-7045148767CE}"/>
              </a:ext>
            </a:extLst>
          </p:cNvPr>
          <p:cNvSpPr txBox="1"/>
          <p:nvPr/>
        </p:nvSpPr>
        <p:spPr>
          <a:xfrm>
            <a:off x="1379883" y="6089476"/>
            <a:ext cx="90661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ESRS (</a:t>
            </a:r>
            <a:r>
              <a:rPr lang="fr-FR" dirty="0" err="1">
                <a:latin typeface="Times New Roman" panose="02020603050405020304" pitchFamily="18" charset="0"/>
                <a:ea typeface="Calibri" panose="020F0502020204030204" pitchFamily="34" charset="0"/>
              </a:rPr>
              <a:t>European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Sustainability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ea typeface="Calibri" panose="020F0502020204030204" pitchFamily="34" charset="0"/>
              </a:rPr>
              <a:t>Reporting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 Standards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) опубліковані в квітні 2022 року </a:t>
            </a:r>
          </a:p>
          <a:p>
            <a:r>
              <a:rPr lang="fr-FR" dirty="0"/>
              <a:t>https://www.efrag.org/lab6?AspxAutoDetectCookieSupport=1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935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3D74DF-CBEE-0D63-7C3B-596F68017273}"/>
              </a:ext>
            </a:extLst>
          </p:cNvPr>
          <p:cNvSpPr txBox="1"/>
          <p:nvPr/>
        </p:nvSpPr>
        <p:spPr>
          <a:xfrm>
            <a:off x="271670" y="0"/>
            <a:ext cx="11648659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Системи ESG звітності</a:t>
            </a:r>
          </a:p>
          <a:p>
            <a:pPr lvl="1"/>
            <a:r>
              <a:rPr lang="uk-UA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Група організацій працює над розробкою ESG стандартів: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CDP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— Carbon Disclosure Project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(Проект розкриття про викиди вуглецю)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https://www.cdp.net/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CDSB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Climate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Disclosure Standards </a:t>
            </a:r>
            <a:r>
              <a:rPr lang="fr-F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Board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(Рада стандартів розкриття інформації про клімат)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https://www.cdsb.net/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IIRC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International Integrated </a:t>
            </a:r>
            <a:r>
              <a:rPr lang="fr-F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Reporting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Council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(Міжнародна рада інтегрованої звітності)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https://www.integratedreporting.org/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b="1" dirty="0">
                <a:latin typeface="Calibri" panose="020F0502020204030204" pitchFamily="34" charset="0"/>
                <a:ea typeface="Calibri" panose="020F0502020204030204" pitchFamily="34" charset="0"/>
              </a:rPr>
              <a:t>GRI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 </a:t>
            </a:r>
            <a:r>
              <a:rPr lang="uk-UA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Global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Reporting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Initiative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Глобальна ініціатива звітування)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https://www.globalreporting.org/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SASB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 </a:t>
            </a:r>
            <a:r>
              <a:rPr lang="fr-F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Sustainability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Accounting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Standards </a:t>
            </a:r>
            <a:r>
              <a:rPr lang="fr-F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Board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(Рада зі стандартів обліку сталого розвитку)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https://www.sasb.org/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TCFD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Task Force on Climate-Related Financial Disclosures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(Цільова група з питань розкриття кліматичної фінансової інформації)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https://www.fsb-tcfd.org/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uk-UA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Сформувалося два основних центра ESG-стандартизації: </a:t>
            </a:r>
          </a:p>
          <a:p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1) </a:t>
            </a:r>
            <a:r>
              <a:rPr lang="uk-UA" sz="2000" b="1" dirty="0">
                <a:latin typeface="Calibri" panose="020F0502020204030204" pitchFamily="34" charset="0"/>
                <a:ea typeface="Calibri" panose="020F0502020204030204" pitchFamily="34" charset="0"/>
              </a:rPr>
              <a:t>GRI+EFRAG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European Financial Reporting Advisory Group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ru-RU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Європейська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консультативна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група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з </a:t>
            </a:r>
            <a:r>
              <a:rPr lang="ru-RU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фінансової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звітності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https://www.efrag.org/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2) </a:t>
            </a: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</a:rPr>
              <a:t>IFRS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</a:rPr>
              <a:t>+</a:t>
            </a:r>
            <a:r>
              <a:rPr lang="uk-UA" sz="2000" b="1" dirty="0">
                <a:latin typeface="Calibri" panose="020F0502020204030204" pitchFamily="34" charset="0"/>
                <a:ea typeface="Calibri" panose="020F0502020204030204" pitchFamily="34" charset="0"/>
              </a:rPr>
              <a:t>ISSB+CDSB+VRF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Фундація МСФЗ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https://www.ifrs.org/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IFRS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International Financial </a:t>
            </a:r>
            <a:r>
              <a:rPr lang="fr-F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Reporting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Standards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Міжнародні стандарти фінансової звітності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ISSB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International </a:t>
            </a:r>
            <a:r>
              <a:rPr lang="fr-FR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Sustainability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 Standards </a:t>
            </a:r>
            <a:r>
              <a:rPr lang="fr-FR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Board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Міжнародна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рада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стандартів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сталого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розвитку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uk-U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CDSB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Climate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 Disclosure Standards </a:t>
            </a:r>
            <a:r>
              <a:rPr lang="fr-FR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Board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(Рада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зі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стандартів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розкриття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кліматичної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інформації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uk-U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VRF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—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Value </a:t>
            </a:r>
            <a:r>
              <a:rPr lang="fr-FR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Reporting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Foundation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 (Фундація вартісної звітності)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Наразі GRI є найбільш широко використовуваним стандартом звітності ESG у діловому світі</a:t>
            </a:r>
          </a:p>
        </p:txBody>
      </p:sp>
    </p:spTree>
    <p:extLst>
      <p:ext uri="{BB962C8B-B14F-4D97-AF65-F5344CB8AC3E}">
        <p14:creationId xmlns:p14="http://schemas.microsoft.com/office/powerpoint/2010/main" val="239959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3D74DF-CBEE-0D63-7C3B-596F68017273}"/>
              </a:ext>
            </a:extLst>
          </p:cNvPr>
          <p:cNvSpPr txBox="1"/>
          <p:nvPr/>
        </p:nvSpPr>
        <p:spPr>
          <a:xfrm>
            <a:off x="318052" y="0"/>
            <a:ext cx="11532704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Етапи ESG стандартів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 Великій Британії нові правила щодо обов'язкових вимог до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розкриття інформації про викиди парникових газів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почали діяти ще з 1 квітня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2019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р.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 листопаді 2022 р. Рада ЄС ухвалила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Директиву про корпоративну звітність зі сталого розвитку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(CSRD) за новою версією Європейських стандартів сталої звітності (ESRS) Європейської консультативної групи з фінансової звітності (EFRAG).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Першими під дію Директиви про нефінансову звітність підпадають великі компанії зі штатом понад 500 працівників, що повинні звітувати за результатами 2024 р.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 1 січня 2025 р. Директива поширюється на компанії з більш ніж 250 працівниками та/або 40 мільйонами євро обороту та/або 20 мільйонами євро загальних активів.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Малі та середні підприємства матимуть більше часу для адаптації до нових правил, оскільки вони повинні подавати звітність у 2027 р. за результатами своєї діяльності з 1 січня 2026 р.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Одним з перших інструментів податкового регулювання у міжнародній торгівлі для досягнення кліматичних цілей став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Механізм прикордонного вуглецевого коригування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Carbon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Border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Adjustment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Mechanism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CBAM).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січня 2021 р. прийнято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Закон України «Про засади моніторингу, звітності та верифікації викидів парникових газів»,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який поширюється на підприємства що спалюють паливо понад 20 МВт; займаються нафтопереробкою, коксохімією, агломерацією залізної руди та окатишів; 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працюють з </a:t>
            </a:r>
            <a:r>
              <a:rPr lang="uk-UA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чугуном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 і сталлю, </a:t>
            </a:r>
            <a:r>
              <a:rPr lang="uk-UA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ферросплавами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, цементним клінкером, вапном і кальцинацією </a:t>
            </a:r>
            <a:r>
              <a:rPr lang="uk-UA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доломіта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 і </a:t>
            </a:r>
            <a:r>
              <a:rPr lang="uk-UA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магнезису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</a:rPr>
              <a:t>, азотною кислотою, аміаком тощо.</a:t>
            </a:r>
            <a:endParaRPr lang="uk-UA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163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4D9E9DC-3B45-CAB4-990E-425756EA3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549" y="159931"/>
            <a:ext cx="7886697" cy="60029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9323F71-4509-B13E-0673-1B1B26A3965A}"/>
              </a:ext>
            </a:extLst>
          </p:cNvPr>
          <p:cNvSpPr txBox="1"/>
          <p:nvPr/>
        </p:nvSpPr>
        <p:spPr>
          <a:xfrm>
            <a:off x="291548" y="695113"/>
            <a:ext cx="4050001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Scope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Прямі викиди будівель, які знаходяться у власності або контролюються компанією </a:t>
            </a:r>
          </a:p>
          <a:p>
            <a:pPr marL="0" lvl="1"/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Scope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Непрямі викиди будівель внаслідок використання зовнішньої (закупленої, придбаної) енергії</a:t>
            </a:r>
          </a:p>
          <a:p>
            <a:pPr marL="0" lvl="1"/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Scope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3: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Непрямі викиди з ланцюга створення вартості</a:t>
            </a:r>
          </a:p>
          <a:p>
            <a:pPr marL="0" lvl="1"/>
            <a:endParaRPr lang="uk-UA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/>
            <a:r>
              <a:rPr lang="uk-UA" sz="2000" dirty="0"/>
              <a:t>До викидів належать 7 категорій парникових газів: </a:t>
            </a:r>
            <a:r>
              <a:rPr lang="uk-UA" sz="2000" i="1" dirty="0"/>
              <a:t>діоксид вуглецю, метан, нітроген оксид (закис азоту), </a:t>
            </a:r>
            <a:r>
              <a:rPr lang="uk-UA" sz="2000" i="1" dirty="0" err="1"/>
              <a:t>гідрофторвуглеці</a:t>
            </a:r>
            <a:r>
              <a:rPr lang="uk-UA" sz="2000" i="1" dirty="0"/>
              <a:t>, </a:t>
            </a:r>
            <a:r>
              <a:rPr lang="uk-UA" sz="2000" i="1" dirty="0" err="1"/>
              <a:t>перфторвуглеці</a:t>
            </a:r>
            <a:r>
              <a:rPr lang="uk-UA" sz="2000" i="1" dirty="0"/>
              <a:t>, </a:t>
            </a:r>
            <a:r>
              <a:rPr lang="uk-UA" sz="2000" i="1" dirty="0" err="1"/>
              <a:t>гексафторид</a:t>
            </a:r>
            <a:r>
              <a:rPr lang="uk-UA" sz="2000" i="1" dirty="0"/>
              <a:t> сірки і </a:t>
            </a:r>
            <a:r>
              <a:rPr lang="uk-UA" sz="2000" i="1" dirty="0" err="1"/>
              <a:t>трифторид</a:t>
            </a:r>
            <a:r>
              <a:rPr lang="uk-UA" sz="2000" i="1" dirty="0"/>
              <a:t> азоту. </a:t>
            </a:r>
          </a:p>
          <a:p>
            <a:pPr marL="0" lvl="1"/>
            <a:r>
              <a:rPr lang="uk-UA" sz="2000" dirty="0"/>
              <a:t>Кожен із них має свій потенціал глобального потепління, який вираховується у </a:t>
            </a:r>
            <a:r>
              <a:rPr lang="fr-FR" sz="2000" dirty="0"/>
              <a:t>CO</a:t>
            </a:r>
            <a:r>
              <a:rPr lang="fr-FR" sz="2000" baseline="-25000" dirty="0"/>
              <a:t>2</a:t>
            </a:r>
            <a:r>
              <a:rPr lang="fr-FR" sz="2000" dirty="0"/>
              <a:t>-</a:t>
            </a:r>
            <a:r>
              <a:rPr lang="uk-UA" sz="2000" dirty="0"/>
              <a:t>еквіваленті</a:t>
            </a:r>
          </a:p>
          <a:p>
            <a:pPr marL="0" lvl="1"/>
            <a:endParaRPr lang="uk-UA" sz="2000" b="0" i="0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495040-9D8B-365D-5023-9EF29B4FDDF7}"/>
              </a:ext>
            </a:extLst>
          </p:cNvPr>
          <p:cNvSpPr txBox="1"/>
          <p:nvPr/>
        </p:nvSpPr>
        <p:spPr>
          <a:xfrm>
            <a:off x="1867897" y="-16253"/>
            <a:ext cx="8202681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Категорії викидів </a:t>
            </a:r>
            <a:r>
              <a:rPr lang="en-US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Scopes</a:t>
            </a:r>
            <a:endParaRPr lang="ru-RU" sz="2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GHG Protocol Scopes emissions categories</a:t>
            </a:r>
            <a:r>
              <a:rPr lang="uk-UA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uk-UA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4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68E1AD-2A07-F698-E754-20786EAC3661}"/>
              </a:ext>
            </a:extLst>
          </p:cNvPr>
          <p:cNvSpPr txBox="1"/>
          <p:nvPr/>
        </p:nvSpPr>
        <p:spPr>
          <a:xfrm>
            <a:off x="390939" y="0"/>
            <a:ext cx="11410122" cy="6109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Стратегія декарбонізації будівель на основі принципів зеленого будівництва </a:t>
            </a:r>
          </a:p>
          <a:p>
            <a:pPr algn="ctr"/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(План дій будівельних компаній )</a:t>
            </a:r>
          </a:p>
          <a:p>
            <a:pPr algn="ctr"/>
            <a:endParaRPr lang="uk-UA" sz="8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Обґрунтовані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розрахунки вуглецевого сліду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компанії за останній репрезентативний рік.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Визначення цільового року для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досягнення чистого нульового викиду вуглецю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(рекомендовано до 2050 року) та проміжну ціль щодо скорочення принаймні 50% цих викидів до 2030 року.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Вимірювання та фіксація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втіленого вуглецю у проектах нового будівництва та капітальних ремонтів.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Скорочення викидів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всіх проектах будівництва та реконструкції для забезпечення експлуатаційного та втіленого нульового вуглецю до встановленого кінцевого цільового року.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Оптимізація </a:t>
            </a:r>
            <a:r>
              <a:rPr lang="uk-UA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енерговикористання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 для існуючих активів, так і для нових проектів.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Максимізація постачання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відновлюваної енергії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місці.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Забезпечення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зовнішнього постачання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енергії з відновлюваних джерел (в ідеалі до 100%).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Вплив на зацікавлені сторони у ланцюжку створення вартості для зменшення викидів </a:t>
            </a:r>
            <a:r>
              <a:rPr lang="uk-UA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Scope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Забезпечення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високоякісних компенсацій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залишкових вуглецевих викидів.</a:t>
            </a:r>
          </a:p>
          <a:p>
            <a:pPr>
              <a:spcAft>
                <a:spcPts val="1000"/>
              </a:spcAft>
            </a:pP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Взаємодія із </a:t>
            </a:r>
            <a:r>
              <a:rPr lang="uk-U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зацікавленими сторонами </a:t>
            </a:r>
            <a:r>
              <a:rPr lang="uk-U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визначення спільних зусиль і справедливого розподілу витрат і вигід.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974C4F-9DF1-7F63-5066-B7D85080D7C6}"/>
              </a:ext>
            </a:extLst>
          </p:cNvPr>
          <p:cNvSpPr txBox="1"/>
          <p:nvPr/>
        </p:nvSpPr>
        <p:spPr>
          <a:xfrm>
            <a:off x="766969" y="6477112"/>
            <a:ext cx="117082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4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Джерело</a:t>
            </a:r>
            <a:r>
              <a:rPr lang="uk-UA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Christian </a:t>
            </a:r>
            <a:r>
              <a:rPr lang="en-US" sz="14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Ulbrich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Coen van </a:t>
            </a:r>
            <a:r>
              <a:rPr lang="en-US" sz="14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Oostrom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uk-UA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 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Framework for the Future of Real Estate</a:t>
            </a:r>
            <a:r>
              <a:rPr lang="uk-UA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 </a:t>
            </a:r>
            <a:r>
              <a:rPr lang="en-US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2021 World Economic Forum</a:t>
            </a:r>
            <a:endParaRPr lang="uk-UA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611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2096</Words>
  <Application>Microsoft Office PowerPoint</Application>
  <PresentationFormat>Широкоэкранный</PresentationFormat>
  <Paragraphs>151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Roboto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Tetiana Kryvomaz</dc:creator>
  <cp:lastModifiedBy>Tetiana Kryvomaz</cp:lastModifiedBy>
  <cp:revision>21</cp:revision>
  <dcterms:created xsi:type="dcterms:W3CDTF">2023-04-09T12:30:31Z</dcterms:created>
  <dcterms:modified xsi:type="dcterms:W3CDTF">2023-04-13T09:22:53Z</dcterms:modified>
</cp:coreProperties>
</file>