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58" r:id="rId3"/>
    <p:sldId id="260" r:id="rId4"/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7" autoAdjust="0"/>
  </p:normalViewPr>
  <p:slideViewPr>
    <p:cSldViewPr snapToGrid="0">
      <p:cViewPr varScale="1">
        <p:scale>
          <a:sx n="49" d="100"/>
          <a:sy n="49" d="100"/>
        </p:scale>
        <p:origin x="2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5D500-CB60-4B0D-9A92-B2E64D49E460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B074-7FB5-4659-AC80-26B5958612E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783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1B074-7FB5-4659-AC80-26B5958612E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719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8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209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29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909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169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071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56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7167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32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254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uk-U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902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553D6E5-1551-4A37-8A29-2C10B6A03E0E}" type="datetimeFigureOut">
              <a:rPr lang="uk-UA" smtClean="0"/>
              <a:t>11.04.2023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C5911A9-B517-464A-BA12-0EEA0EF84A9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69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4CEAA2-5476-CDA4-1BA3-07E9B2BB1DD1}"/>
              </a:ext>
            </a:extLst>
          </p:cNvPr>
          <p:cNvSpPr txBox="1"/>
          <p:nvPr/>
        </p:nvSpPr>
        <p:spPr>
          <a:xfrm>
            <a:off x="-45563" y="0"/>
            <a:ext cx="122831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Київський національний університет будівництва і архітектури</a:t>
            </a:r>
            <a:endParaRPr lang="uk-U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3972D-1A8C-F3D1-4DCE-6211586B5EFB}"/>
              </a:ext>
            </a:extLst>
          </p:cNvPr>
          <p:cNvSpPr txBox="1"/>
          <p:nvPr/>
        </p:nvSpPr>
        <p:spPr>
          <a:xfrm>
            <a:off x="7861954" y="4864990"/>
            <a:ext cx="4110087" cy="17461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3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Доповідач: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3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д.т.н., професор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uk-UA" sz="30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Валентин ГЛИВА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E3E97-BE31-D383-D784-A7EEA82FA3B3}"/>
              </a:ext>
            </a:extLst>
          </p:cNvPr>
          <p:cNvSpPr txBox="1"/>
          <p:nvPr/>
        </p:nvSpPr>
        <p:spPr>
          <a:xfrm>
            <a:off x="216817" y="1200329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 захисних конструкцій для екранування електромагнітних та акустичних полів</a:t>
            </a: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C2767CB-C3E4-61F4-FFC1-7B644C04C3F3}"/>
              </a:ext>
            </a:extLst>
          </p:cNvPr>
          <p:cNvSpPr txBox="1"/>
          <p:nvPr/>
        </p:nvSpPr>
        <p:spPr>
          <a:xfrm>
            <a:off x="669301" y="3139321"/>
            <a:ext cx="783367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розробити загальні засади і надати розрахунковий апарат щодо створення екрануючих конструкцій для одночасного захисту від електромагнітних та акустичних полів широких частотних діапазонів з можливістю проєктування конструкцій потрібних характеристик</a:t>
            </a:r>
          </a:p>
        </p:txBody>
      </p:sp>
    </p:spTree>
    <p:extLst>
      <p:ext uri="{BB962C8B-B14F-4D97-AF65-F5344CB8AC3E}">
        <p14:creationId xmlns:p14="http://schemas.microsoft.com/office/powerpoint/2010/main" val="239167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52F451-ED85-7909-26C3-67BE7056F5BF}"/>
              </a:ext>
            </a:extLst>
          </p:cNvPr>
          <p:cNvSpPr txBox="1"/>
          <p:nvPr/>
        </p:nvSpPr>
        <p:spPr>
          <a:xfrm>
            <a:off x="344077" y="-150204"/>
            <a:ext cx="1184949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 конструкцій для екранування електромагнітних полів широкого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частотного діапазону </a:t>
            </a:r>
            <a:endParaRPr lang="uk-U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" name="Рисунок 104">
            <a:extLst>
              <a:ext uri="{FF2B5EF4-FFF2-40B4-BE49-F238E27FC236}">
                <a16:creationId xmlns:a16="http://schemas.microsoft.com/office/drawing/2014/main" id="{07E7F4D3-AAE5-17A5-2708-272E3D037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480" y="1638238"/>
            <a:ext cx="5021116" cy="3633239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12ED8D44-3F89-4E77-C45D-3EE96ACAE57E}"/>
              </a:ext>
            </a:extLst>
          </p:cNvPr>
          <p:cNvSpPr txBox="1"/>
          <p:nvPr/>
        </p:nvSpPr>
        <p:spPr>
          <a:xfrm>
            <a:off x="0" y="5246530"/>
            <a:ext cx="61934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Екрануюча пластина з круглим отвором</a:t>
            </a:r>
            <a:endParaRPr lang="uk-UA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93975B1-E3DB-99E7-6CAE-ED479E885F02}"/>
              </a:ext>
            </a:extLst>
          </p:cNvPr>
          <p:cNvSpPr txBox="1"/>
          <p:nvPr/>
        </p:nvSpPr>
        <p:spPr>
          <a:xfrm>
            <a:off x="5333299" y="1900914"/>
            <a:ext cx="685870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 ефективності екрана з отвором базуються на порівняні скалярних магнітних потенціалів поля над екраном та у  захищеній зоні</a:t>
            </a:r>
            <a:endParaRPr lang="uk-UA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9AE83390-66AE-4473-A70A-266F15349C29}"/>
              </a:ext>
            </a:extLst>
          </p:cNvPr>
          <p:cNvSpPr txBox="1"/>
          <p:nvPr/>
        </p:nvSpPr>
        <p:spPr>
          <a:xfrm>
            <a:off x="5855542" y="1384366"/>
            <a:ext cx="56860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Квазістаціонарні поля</a:t>
            </a:r>
            <a:endParaRPr lang="uk-UA" sz="3600" dirty="0">
              <a:solidFill>
                <a:srgbClr val="FFFF00"/>
              </a:solidFill>
            </a:endParaRPr>
          </a:p>
        </p:txBody>
      </p:sp>
      <p:pic>
        <p:nvPicPr>
          <p:cNvPr id="115" name="Рисунок 114">
            <a:extLst>
              <a:ext uri="{FF2B5EF4-FFF2-40B4-BE49-F238E27FC236}">
                <a16:creationId xmlns:a16="http://schemas.microsoft.com/office/drawing/2014/main" id="{6E121B82-790F-92E5-2EE7-5B5EA8253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003" y="3667895"/>
            <a:ext cx="1626641" cy="992250"/>
          </a:xfrm>
          <a:prstGeom prst="rect">
            <a:avLst/>
          </a:prstGeom>
        </p:spPr>
      </p:pic>
      <p:pic>
        <p:nvPicPr>
          <p:cNvPr id="118" name="Рисунок 117">
            <a:extLst>
              <a:ext uri="{FF2B5EF4-FFF2-40B4-BE49-F238E27FC236}">
                <a16:creationId xmlns:a16="http://schemas.microsoft.com/office/drawing/2014/main" id="{B0C42760-83CB-4CBA-C9A4-1F0CFD537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456" y="4535395"/>
            <a:ext cx="4765220" cy="848191"/>
          </a:xfrm>
          <a:prstGeom prst="rect">
            <a:avLst/>
          </a:prstGeom>
        </p:spPr>
      </p:pic>
      <p:sp>
        <p:nvSpPr>
          <p:cNvPr id="120" name="TextBox 119">
            <a:extLst>
              <a:ext uri="{FF2B5EF4-FFF2-40B4-BE49-F238E27FC236}">
                <a16:creationId xmlns:a16="http://schemas.microsoft.com/office/drawing/2014/main" id="{351D3178-2D5A-397E-4DB0-57C57E13D92A}"/>
              </a:ext>
            </a:extLst>
          </p:cNvPr>
          <p:cNvSpPr txBox="1"/>
          <p:nvPr/>
        </p:nvSpPr>
        <p:spPr>
          <a:xfrm>
            <a:off x="174395" y="5668393"/>
            <a:ext cx="60944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одиночного отвору </a:t>
            </a:r>
          </a:p>
        </p:txBody>
      </p:sp>
      <p:pic>
        <p:nvPicPr>
          <p:cNvPr id="122" name="Рисунок 121">
            <a:extLst>
              <a:ext uri="{FF2B5EF4-FFF2-40B4-BE49-F238E27FC236}">
                <a16:creationId xmlns:a16="http://schemas.microsoft.com/office/drawing/2014/main" id="{6CE1CA4A-B936-AA9B-5935-CAFD1ED89C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9426" y="5662374"/>
            <a:ext cx="2758226" cy="557844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03AE91ED-5958-DCF4-974E-908169C9AE9C}"/>
              </a:ext>
            </a:extLst>
          </p:cNvPr>
          <p:cNvSpPr txBox="1"/>
          <p:nvPr/>
        </p:nvSpPr>
        <p:spPr>
          <a:xfrm>
            <a:off x="174395" y="6209718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uk-UA" sz="2400" b="1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 екрана, 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b="1" i="1" baseline="-25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uk-UA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площа отвору</a:t>
            </a:r>
            <a:endParaRPr lang="ru-RU" sz="2400" b="1" dirty="0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69BA867-C37E-EE49-4AED-BD961207D28F}"/>
              </a:ext>
            </a:extLst>
          </p:cNvPr>
          <p:cNvSpPr txBox="1"/>
          <p:nvPr/>
        </p:nvSpPr>
        <p:spPr>
          <a:xfrm>
            <a:off x="7493579" y="5299385"/>
            <a:ext cx="41893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наявності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отворів</a:t>
            </a:r>
          </a:p>
        </p:txBody>
      </p:sp>
      <p:pic>
        <p:nvPicPr>
          <p:cNvPr id="133" name="Рисунок 132">
            <a:extLst>
              <a:ext uri="{FF2B5EF4-FFF2-40B4-BE49-F238E27FC236}">
                <a16:creationId xmlns:a16="http://schemas.microsoft.com/office/drawing/2014/main" id="{9184611F-E32E-4DEB-AE4D-9CA52699A0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8323" y="5771863"/>
            <a:ext cx="2126530" cy="101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95D4A9-F24E-5461-27F6-CF837E9FC404}"/>
              </a:ext>
            </a:extLst>
          </p:cNvPr>
          <p:cNvSpPr txBox="1"/>
          <p:nvPr/>
        </p:nvSpPr>
        <p:spPr>
          <a:xfrm>
            <a:off x="0" y="70007"/>
            <a:ext cx="12110936" cy="1365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Електромагнітні поля ультрависоких і вищих частот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E52DDB-3D1D-1C42-E27E-3DD59FC89E05}"/>
              </a:ext>
            </a:extLst>
          </p:cNvPr>
          <p:cNvSpPr txBox="1"/>
          <p:nvPr/>
        </p:nvSpPr>
        <p:spPr>
          <a:xfrm>
            <a:off x="0" y="1460063"/>
            <a:ext cx="12110936" cy="24723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Розрахунки базуються на теорії хвилеводів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Параметр </a:t>
            </a:r>
            <a:r>
              <a:rPr lang="en-US" sz="32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діаметр отвору.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частоти зрізу: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B64BC7E-FF56-E228-065D-CB8DC637D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01" y="2671360"/>
            <a:ext cx="2490281" cy="12348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21E5E8-1CC7-5B92-5CB5-A3C0B3D8A0A5}"/>
              </a:ext>
            </a:extLst>
          </p:cNvPr>
          <p:cNvSpPr txBox="1"/>
          <p:nvPr/>
        </p:nvSpPr>
        <p:spPr>
          <a:xfrm>
            <a:off x="7949929" y="3025621"/>
            <a:ext cx="9314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Hz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uk-UA" sz="3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E02BEE-84E1-DEF7-8C23-60E863461F62}"/>
              </a:ext>
            </a:extLst>
          </p:cNvPr>
          <p:cNvSpPr txBox="1"/>
          <p:nvPr/>
        </p:nvSpPr>
        <p:spPr>
          <a:xfrm>
            <a:off x="165371" y="3757728"/>
            <a:ext cx="1111871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 екранування одиничного отвору</a:t>
            </a:r>
            <a:r>
              <a:rPr lang="uk-UA" sz="3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A912CEB-922C-C48C-4D69-D1A64030F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6724" y="3560664"/>
            <a:ext cx="1704166" cy="103731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8B646A6-0636-5C53-7A86-25349200987A}"/>
              </a:ext>
            </a:extLst>
          </p:cNvPr>
          <p:cNvSpPr txBox="1"/>
          <p:nvPr/>
        </p:nvSpPr>
        <p:spPr>
          <a:xfrm>
            <a:off x="413425" y="4351032"/>
            <a:ext cx="7456251" cy="504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a – товщина екрана, d – діаметр отвору.</a:t>
            </a:r>
            <a:endParaRPr lang="uk-UA" sz="2400" b="1" i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0D9B5EB-723D-5A90-705B-FB79AFB787D5}"/>
              </a:ext>
            </a:extLst>
          </p:cNvPr>
          <p:cNvSpPr txBox="1"/>
          <p:nvPr/>
        </p:nvSpPr>
        <p:spPr>
          <a:xfrm>
            <a:off x="10836613" y="3815098"/>
            <a:ext cx="9038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dB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uk-UA" sz="2800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C2E21AD-1468-57CA-E812-376C290661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574" y="4857402"/>
            <a:ext cx="3177945" cy="778476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39709C2-AFE8-1129-7560-F4BCE7B17947}"/>
              </a:ext>
            </a:extLst>
          </p:cNvPr>
          <p:cNvSpPr txBox="1"/>
          <p:nvPr/>
        </p:nvSpPr>
        <p:spPr>
          <a:xfrm>
            <a:off x="301555" y="5507806"/>
            <a:ext cx="617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0676582-D114-F49D-7AA1-E260AC835CA0}"/>
              </a:ext>
            </a:extLst>
          </p:cNvPr>
          <p:cNvSpPr txBox="1"/>
          <p:nvPr/>
        </p:nvSpPr>
        <p:spPr>
          <a:xfrm>
            <a:off x="4970834" y="4795047"/>
            <a:ext cx="7221165" cy="1049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S</a:t>
            </a:r>
            <a:r>
              <a:rPr lang="uk-UA" sz="2400" b="1" i="1" kern="100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площа одного отвору, 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– кількість отворів на одиницю площі екрана</a:t>
            </a:r>
            <a:r>
              <a:rPr lang="uk-UA" sz="2400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uk-UA" sz="2400" i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E3EA5691-6091-F526-AC87-B9A4A7F4AB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5645" y="6041950"/>
            <a:ext cx="2751312" cy="77847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79AF422-6173-D3C3-F6FE-7DDEEFAEC372}"/>
              </a:ext>
            </a:extLst>
          </p:cNvPr>
          <p:cNvSpPr txBox="1"/>
          <p:nvPr/>
        </p:nvSpPr>
        <p:spPr>
          <a:xfrm>
            <a:off x="3785846" y="4980145"/>
            <a:ext cx="111138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dB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)</a:t>
            </a:r>
            <a:endParaRPr kumimoji="0" lang="uk-U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29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53931D1-7578-86E8-40D2-1A2D24F25E33}"/>
              </a:ext>
            </a:extLst>
          </p:cNvPr>
          <p:cNvSpPr txBox="1"/>
          <p:nvPr/>
        </p:nvSpPr>
        <p:spPr>
          <a:xfrm>
            <a:off x="107004" y="254832"/>
            <a:ext cx="11896928" cy="737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2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Екранування акустичних полів низької частоти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21E235-12E7-7123-9EA6-51E88000A207}"/>
              </a:ext>
            </a:extLst>
          </p:cNvPr>
          <p:cNvSpPr txBox="1"/>
          <p:nvPr/>
        </p:nvSpPr>
        <p:spPr>
          <a:xfrm>
            <a:off x="386420" y="1029545"/>
            <a:ext cx="11565478" cy="1842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Проектування базується на резонансних </a:t>
            </a:r>
            <a:r>
              <a:rPr lang="uk-UA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явищах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зовнішньої панелі: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3200" b="1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C16DA236-B9B4-A95B-9E51-558FDDD27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26" y="2520225"/>
            <a:ext cx="2298413" cy="1215689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64CEAD72-D322-DF6E-3571-CC1DD33EE050}"/>
              </a:ext>
            </a:extLst>
          </p:cNvPr>
          <p:cNvSpPr txBox="1"/>
          <p:nvPr/>
        </p:nvSpPr>
        <p:spPr>
          <a:xfrm>
            <a:off x="3648173" y="2403542"/>
            <a:ext cx="8355758" cy="1258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 K – порядок резонансної частоти (K=1, 2, 3…), F – сила натяжіння полотна панелі, ρ – густина матеріалу панелі, </a:t>
            </a: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довжина, ширина та товщина панелі. </a:t>
            </a:r>
            <a:endParaRPr lang="uk-UA" sz="2400" b="1" i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B7EA093-DD80-A433-2028-D7374010CC58}"/>
              </a:ext>
            </a:extLst>
          </p:cNvPr>
          <p:cNvSpPr txBox="1"/>
          <p:nvPr/>
        </p:nvSpPr>
        <p:spPr>
          <a:xfrm>
            <a:off x="201595" y="3868060"/>
            <a:ext cx="8485205" cy="583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внутрішньої перфорованої панелі:</a:t>
            </a:r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DB93F90F-DA74-E0BC-92E4-2F1FF4B6EB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935" y="4931212"/>
            <a:ext cx="2726813" cy="128320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55418B0-4EED-DE8B-084C-2AC5F54CBEF3}"/>
              </a:ext>
            </a:extLst>
          </p:cNvPr>
          <p:cNvSpPr txBox="1"/>
          <p:nvPr/>
        </p:nvSpPr>
        <p:spPr>
          <a:xfrm>
            <a:off x="3764902" y="4451810"/>
            <a:ext cx="83557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 </a:t>
            </a:r>
            <a:r>
              <a:rPr lang="en-US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υ</a:t>
            </a:r>
            <a:r>
              <a:rPr lang="uk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швидкість звуку у повітрі, </a:t>
            </a:r>
            <a:r>
              <a:rPr lang="en-US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uk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площа отворів, </a:t>
            </a:r>
          </a:p>
          <a:p>
            <a:r>
              <a:rPr lang="en-US" sz="2400" b="1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400" b="1" i="1" baseline="-25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ef</a:t>
            </a:r>
            <a:r>
              <a:rPr lang="uk-UA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ефективна товщина панелі, 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A836C3F-F092-6562-5968-175DC4718483}"/>
              </a:ext>
            </a:extLst>
          </p:cNvPr>
          <p:cNvSpPr txBox="1"/>
          <p:nvPr/>
        </p:nvSpPr>
        <p:spPr>
          <a:xfrm>
            <a:off x="3968684" y="5358422"/>
            <a:ext cx="8223315" cy="9400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товщина листа, </a:t>
            </a: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відстань панелі від поверхні монтажу, </a:t>
            </a:r>
            <a:r>
              <a:rPr lang="en-US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</a:t>
            </a:r>
            <a:r>
              <a:rPr lang="uk-UA" sz="2400" b="1" i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відстань між центрами отворів</a:t>
            </a:r>
            <a:endParaRPr lang="uk-U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EB856365-D374-CB9D-BE2D-ED8FD34981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5820" y="4805808"/>
            <a:ext cx="1903343" cy="556411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4A5747C4-3292-EDCA-0118-977BD2946755}"/>
              </a:ext>
            </a:extLst>
          </p:cNvPr>
          <p:cNvSpPr txBox="1"/>
          <p:nvPr/>
        </p:nvSpPr>
        <p:spPr>
          <a:xfrm>
            <a:off x="2676904" y="2872357"/>
            <a:ext cx="7833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(Hz)</a:t>
            </a:r>
          </a:p>
        </p:txBody>
      </p:sp>
    </p:spTree>
    <p:extLst>
      <p:ext uri="{BB962C8B-B14F-4D97-AF65-F5344CB8AC3E}">
        <p14:creationId xmlns:p14="http://schemas.microsoft.com/office/powerpoint/2010/main" val="338314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2E96D26-B1DB-4E8E-6519-AF0C5A46FA33}"/>
              </a:ext>
            </a:extLst>
          </p:cNvPr>
          <p:cNvSpPr txBox="1"/>
          <p:nvPr/>
        </p:nvSpPr>
        <p:spPr>
          <a:xfrm>
            <a:off x="180680" y="116528"/>
            <a:ext cx="11830640" cy="1365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000" b="1" kern="1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Універсальний електромагнітний та акустичний металополімерний екран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120A17-E332-5EBB-8653-5590BB0411AB}"/>
              </a:ext>
            </a:extLst>
          </p:cNvPr>
          <p:cNvSpPr txBox="1"/>
          <p:nvPr/>
        </p:nvSpPr>
        <p:spPr>
          <a:xfrm>
            <a:off x="180680" y="1650450"/>
            <a:ext cx="12011320" cy="645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Матриця</a:t>
            </a:r>
            <a:r>
              <a:rPr lang="uk-UA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пінолатекс, </a:t>
            </a:r>
            <a:r>
              <a:rPr lang="uk-UA" sz="36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наповнювач </a:t>
            </a:r>
            <a:r>
              <a:rPr lang="uk-UA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залізорудний пил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29A9B-BFFA-4E70-CC59-417D722CC362}"/>
              </a:ext>
            </a:extLst>
          </p:cNvPr>
          <p:cNvSpPr txBox="1"/>
          <p:nvPr/>
        </p:nvSpPr>
        <p:spPr>
          <a:xfrm>
            <a:off x="90340" y="2295563"/>
            <a:ext cx="12011320" cy="1046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30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Коефіцієнти екранування магнітного поля промчастоти – 2,8–7,2, електромагнітного поля 2,45 ГГц – 5,8–8,4. Товщина – 10 мм.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E81F75-E9FC-D91F-BC4D-05034489A2A7}"/>
              </a:ext>
            </a:extLst>
          </p:cNvPr>
          <p:cNvSpPr txBox="1"/>
          <p:nvPr/>
        </p:nvSpPr>
        <p:spPr>
          <a:xfrm>
            <a:off x="419492" y="3429000"/>
            <a:ext cx="10628722" cy="641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uk-UA" sz="3200" b="1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Зниження рівнів шуму у октавних смугах частот</a:t>
            </a:r>
            <a:endParaRPr lang="uk-UA" sz="32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я 11">
            <a:extLst>
              <a:ext uri="{FF2B5EF4-FFF2-40B4-BE49-F238E27FC236}">
                <a16:creationId xmlns:a16="http://schemas.microsoft.com/office/drawing/2014/main" id="{71E9EBDA-B2D8-922B-C40F-48DBF23C78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031411"/>
              </p:ext>
            </p:extLst>
          </p:nvPr>
        </p:nvGraphicFramePr>
        <p:xfrm>
          <a:off x="90340" y="4088077"/>
          <a:ext cx="12011317" cy="2658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606">
                  <a:extLst>
                    <a:ext uri="{9D8B030D-6E8A-4147-A177-3AD203B41FA5}">
                      <a16:colId xmlns:a16="http://schemas.microsoft.com/office/drawing/2014/main" val="1389608516"/>
                    </a:ext>
                  </a:extLst>
                </a:gridCol>
                <a:gridCol w="881482">
                  <a:extLst>
                    <a:ext uri="{9D8B030D-6E8A-4147-A177-3AD203B41FA5}">
                      <a16:colId xmlns:a16="http://schemas.microsoft.com/office/drawing/2014/main" val="1818418342"/>
                    </a:ext>
                  </a:extLst>
                </a:gridCol>
                <a:gridCol w="926286">
                  <a:extLst>
                    <a:ext uri="{9D8B030D-6E8A-4147-A177-3AD203B41FA5}">
                      <a16:colId xmlns:a16="http://schemas.microsoft.com/office/drawing/2014/main" val="1153121838"/>
                    </a:ext>
                  </a:extLst>
                </a:gridCol>
                <a:gridCol w="840377">
                  <a:extLst>
                    <a:ext uri="{9D8B030D-6E8A-4147-A177-3AD203B41FA5}">
                      <a16:colId xmlns:a16="http://schemas.microsoft.com/office/drawing/2014/main" val="1092690779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3103129495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4159145863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571813307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4014007739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426751909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2579240841"/>
                    </a:ext>
                  </a:extLst>
                </a:gridCol>
                <a:gridCol w="1091938">
                  <a:extLst>
                    <a:ext uri="{9D8B030D-6E8A-4147-A177-3AD203B41FA5}">
                      <a16:colId xmlns:a16="http://schemas.microsoft.com/office/drawing/2014/main" val="1594098016"/>
                    </a:ext>
                  </a:extLst>
                </a:gridCol>
              </a:tblGrid>
              <a:tr h="452322">
                <a:tc row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4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Октавні смуги частот, Гц</a:t>
                      </a:r>
                      <a:endParaRPr lang="uk-UA" sz="2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Індекси зниження шуму, дБ</a:t>
                      </a:r>
                      <a:endParaRPr lang="uk-UA" sz="2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689047"/>
                  </a:ext>
                </a:extLst>
              </a:tr>
              <a:tr h="4228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2K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4K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8K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endParaRPr lang="uk-UA" sz="2000" b="1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16K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1025877"/>
                  </a:ext>
                </a:extLst>
              </a:tr>
              <a:tr h="622942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uk-UA" sz="2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Пінолатекс 10 </a:t>
                      </a:r>
                      <a:r>
                        <a:rPr lang="en-US" sz="24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uk-UA" sz="24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uk-UA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uk-UA" sz="2000" b="1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uk-UA" sz="2000" b="1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40732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828968"/>
      </p:ext>
    </p:extLst>
  </p:cSld>
  <p:clrMapOvr>
    <a:masterClrMapping/>
  </p:clrMapOvr>
</p:sld>
</file>

<file path=ppt/theme/theme1.xml><?xml version="1.0" encoding="utf-8"?>
<a:theme xmlns:a="http://schemas.openxmlformats.org/drawingml/2006/main" name="Місто">
  <a:themeElements>
    <a:clrScheme name="Місто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іст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істо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TM03457491[[fn=Місто]]</Template>
  <TotalTime>152</TotalTime>
  <Words>345</Words>
  <Application>Microsoft Office PowerPoint</Application>
  <PresentationFormat>Широкоэкранный</PresentationFormat>
  <Paragraphs>75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Місто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Композиційні матеріали для забезпечення електромагнітної сумісності електронного обладнання  Металовмісна композиція на основі лакофарбових виробів</dc:title>
  <dc:creator>Бірук Яна Ігорівна</dc:creator>
  <cp:lastModifiedBy>User</cp:lastModifiedBy>
  <cp:revision>31</cp:revision>
  <dcterms:created xsi:type="dcterms:W3CDTF">2023-02-14T09:18:17Z</dcterms:created>
  <dcterms:modified xsi:type="dcterms:W3CDTF">2023-04-11T18:58:34Z</dcterms:modified>
</cp:coreProperties>
</file>