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Default Extension="svg" ContentType="image/svg+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8" r:id="rId2"/>
    <p:sldId id="259" r:id="rId3"/>
    <p:sldId id="264" r:id="rId4"/>
    <p:sldId id="267" r:id="rId5"/>
    <p:sldId id="268" r:id="rId6"/>
    <p:sldId id="269" r:id="rId7"/>
    <p:sldId id="265" r:id="rId8"/>
    <p:sldId id="270" r:id="rId9"/>
    <p:sldId id="272" r:id="rId10"/>
    <p:sldId id="273" r:id="rId11"/>
    <p:sldId id="274" r:id="rId12"/>
    <p:sldId id="275" r:id="rId13"/>
    <p:sldId id="279" r:id="rId14"/>
    <p:sldId id="276" r:id="rId15"/>
    <p:sldId id="286" r:id="rId16"/>
    <p:sldId id="277" r:id="rId17"/>
    <p:sldId id="281" r:id="rId18"/>
    <p:sldId id="280" r:id="rId19"/>
    <p:sldId id="282" r:id="rId20"/>
    <p:sldId id="283" r:id="rId21"/>
    <p:sldId id="284" r:id="rId22"/>
    <p:sldId id="285" r:id="rId23"/>
    <p:sldId id="278" r:id="rId24"/>
    <p:sldId id="263" r:id="rId25"/>
    <p:sldId id="262" r:id="rId2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A3B7"/>
  </p:clrMru>
  <p:extLst>
    <p:ext uri="{E76CE94A-603C-4142-B9EB-6D1370010A27}">
      <p14:discardImageEditData xmlns="" xmlns:p14="http://schemas.microsoft.com/office/powerpoint/2010/main" val="0"/>
    </p:ext>
    <p:ext uri="{D31A062A-798A-4329-ABDD-BBA856620510}">
      <p14:defaultImageDpi xmlns=""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526" autoAdjust="0"/>
    <p:restoredTop sz="94660"/>
  </p:normalViewPr>
  <p:slideViewPr>
    <p:cSldViewPr snapToGrid="0">
      <p:cViewPr varScale="1">
        <p:scale>
          <a:sx n="91" d="100"/>
          <a:sy n="91" d="100"/>
        </p:scale>
        <p:origin x="-1428" y="-114"/>
      </p:cViewPr>
      <p:guideLst>
        <p:guide orient="horz" pos="2160"/>
        <p:guide pos="288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pl-PL"/>
              <a:t>Kliknij, aby edytować styl</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a:t>Kliknij, aby edytować styl wzorca podtytułu</a:t>
            </a:r>
            <a:endParaRPr lang="en-US" dirty="0"/>
          </a:p>
        </p:txBody>
      </p:sp>
      <p:sp>
        <p:nvSpPr>
          <p:cNvPr id="4" name="Date Placeholder 3"/>
          <p:cNvSpPr>
            <a:spLocks noGrp="1"/>
          </p:cNvSpPr>
          <p:nvPr>
            <p:ph type="dt" sz="half" idx="10"/>
          </p:nvPr>
        </p:nvSpPr>
        <p:spPr/>
        <p:txBody>
          <a:bodyPr/>
          <a:lstStyle/>
          <a:p>
            <a:fld id="{331128E1-200B-46C8-BB08-62E445D184A5}" type="datetimeFigureOut">
              <a:rPr lang="pl-PL" smtClean="0"/>
              <a:pPr/>
              <a:t>2023-04-12</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7BE7F8C8-1265-45F0-AE61-C7A6DF227A2F}" type="slidenum">
              <a:rPr lang="pl-PL" smtClean="0"/>
              <a:pPr/>
              <a:t>‹#›</a:t>
            </a:fld>
            <a:endParaRPr lang="pl-PL"/>
          </a:p>
        </p:txBody>
      </p:sp>
    </p:spTree>
    <p:extLst>
      <p:ext uri="{BB962C8B-B14F-4D97-AF65-F5344CB8AC3E}">
        <p14:creationId xmlns="" xmlns:p14="http://schemas.microsoft.com/office/powerpoint/2010/main" val="41542494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dirty="0"/>
          </a:p>
        </p:txBody>
      </p:sp>
      <p:sp>
        <p:nvSpPr>
          <p:cNvPr id="3" name="Vertical Text Placeholder 2"/>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10"/>
          </p:nvPr>
        </p:nvSpPr>
        <p:spPr/>
        <p:txBody>
          <a:bodyPr/>
          <a:lstStyle/>
          <a:p>
            <a:fld id="{331128E1-200B-46C8-BB08-62E445D184A5}" type="datetimeFigureOut">
              <a:rPr lang="pl-PL" smtClean="0"/>
              <a:pPr/>
              <a:t>2023-04-12</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7BE7F8C8-1265-45F0-AE61-C7A6DF227A2F}" type="slidenum">
              <a:rPr lang="pl-PL" smtClean="0"/>
              <a:pPr/>
              <a:t>‹#›</a:t>
            </a:fld>
            <a:endParaRPr lang="pl-PL"/>
          </a:p>
        </p:txBody>
      </p:sp>
    </p:spTree>
    <p:extLst>
      <p:ext uri="{BB962C8B-B14F-4D97-AF65-F5344CB8AC3E}">
        <p14:creationId xmlns="" xmlns:p14="http://schemas.microsoft.com/office/powerpoint/2010/main" val="11555514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pl-PL"/>
              <a:t>Kliknij, aby edytować styl</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10"/>
          </p:nvPr>
        </p:nvSpPr>
        <p:spPr/>
        <p:txBody>
          <a:bodyPr/>
          <a:lstStyle/>
          <a:p>
            <a:fld id="{331128E1-200B-46C8-BB08-62E445D184A5}" type="datetimeFigureOut">
              <a:rPr lang="pl-PL" smtClean="0"/>
              <a:pPr/>
              <a:t>2023-04-12</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7BE7F8C8-1265-45F0-AE61-C7A6DF227A2F}" type="slidenum">
              <a:rPr lang="pl-PL" smtClean="0"/>
              <a:pPr/>
              <a:t>‹#›</a:t>
            </a:fld>
            <a:endParaRPr lang="pl-PL"/>
          </a:p>
        </p:txBody>
      </p:sp>
    </p:spTree>
    <p:extLst>
      <p:ext uri="{BB962C8B-B14F-4D97-AF65-F5344CB8AC3E}">
        <p14:creationId xmlns="" xmlns:p14="http://schemas.microsoft.com/office/powerpoint/2010/main" val="33101991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dirty="0"/>
          </a:p>
        </p:txBody>
      </p:sp>
      <p:sp>
        <p:nvSpPr>
          <p:cNvPr id="3" name="Content Placeholder 2"/>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10"/>
          </p:nvPr>
        </p:nvSpPr>
        <p:spPr/>
        <p:txBody>
          <a:bodyPr/>
          <a:lstStyle/>
          <a:p>
            <a:fld id="{331128E1-200B-46C8-BB08-62E445D184A5}" type="datetimeFigureOut">
              <a:rPr lang="pl-PL" smtClean="0"/>
              <a:pPr/>
              <a:t>2023-04-12</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7BE7F8C8-1265-45F0-AE61-C7A6DF227A2F}" type="slidenum">
              <a:rPr lang="pl-PL" smtClean="0"/>
              <a:pPr/>
              <a:t>‹#›</a:t>
            </a:fld>
            <a:endParaRPr lang="pl-PL"/>
          </a:p>
        </p:txBody>
      </p:sp>
    </p:spTree>
    <p:extLst>
      <p:ext uri="{BB962C8B-B14F-4D97-AF65-F5344CB8AC3E}">
        <p14:creationId xmlns="" xmlns:p14="http://schemas.microsoft.com/office/powerpoint/2010/main" val="42075899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pl-PL"/>
              <a:t>Kliknij, aby edytować styl</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l-PL"/>
              <a:t>Kliknij, aby edytować style wzorca tekstu</a:t>
            </a:r>
          </a:p>
        </p:txBody>
      </p:sp>
      <p:sp>
        <p:nvSpPr>
          <p:cNvPr id="4" name="Date Placeholder 3"/>
          <p:cNvSpPr>
            <a:spLocks noGrp="1"/>
          </p:cNvSpPr>
          <p:nvPr>
            <p:ph type="dt" sz="half" idx="10"/>
          </p:nvPr>
        </p:nvSpPr>
        <p:spPr/>
        <p:txBody>
          <a:bodyPr/>
          <a:lstStyle/>
          <a:p>
            <a:fld id="{331128E1-200B-46C8-BB08-62E445D184A5}" type="datetimeFigureOut">
              <a:rPr lang="pl-PL" smtClean="0"/>
              <a:pPr/>
              <a:t>2023-04-12</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7BE7F8C8-1265-45F0-AE61-C7A6DF227A2F}" type="slidenum">
              <a:rPr lang="pl-PL" smtClean="0"/>
              <a:pPr/>
              <a:t>‹#›</a:t>
            </a:fld>
            <a:endParaRPr lang="pl-PL"/>
          </a:p>
        </p:txBody>
      </p:sp>
    </p:spTree>
    <p:extLst>
      <p:ext uri="{BB962C8B-B14F-4D97-AF65-F5344CB8AC3E}">
        <p14:creationId xmlns="" xmlns:p14="http://schemas.microsoft.com/office/powerpoint/2010/main" val="34810954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5" name="Date Placeholder 4"/>
          <p:cNvSpPr>
            <a:spLocks noGrp="1"/>
          </p:cNvSpPr>
          <p:nvPr>
            <p:ph type="dt" sz="half" idx="10"/>
          </p:nvPr>
        </p:nvSpPr>
        <p:spPr/>
        <p:txBody>
          <a:bodyPr/>
          <a:lstStyle/>
          <a:p>
            <a:fld id="{331128E1-200B-46C8-BB08-62E445D184A5}" type="datetimeFigureOut">
              <a:rPr lang="pl-PL" smtClean="0"/>
              <a:pPr/>
              <a:t>2023-04-12</a:t>
            </a:fld>
            <a:endParaRPr lang="pl-PL"/>
          </a:p>
        </p:txBody>
      </p:sp>
      <p:sp>
        <p:nvSpPr>
          <p:cNvPr id="6" name="Footer Placeholder 5"/>
          <p:cNvSpPr>
            <a:spLocks noGrp="1"/>
          </p:cNvSpPr>
          <p:nvPr>
            <p:ph type="ftr" sz="quarter" idx="11"/>
          </p:nvPr>
        </p:nvSpPr>
        <p:spPr/>
        <p:txBody>
          <a:bodyPr/>
          <a:lstStyle/>
          <a:p>
            <a:endParaRPr lang="pl-PL"/>
          </a:p>
        </p:txBody>
      </p:sp>
      <p:sp>
        <p:nvSpPr>
          <p:cNvPr id="7" name="Slide Number Placeholder 6"/>
          <p:cNvSpPr>
            <a:spLocks noGrp="1"/>
          </p:cNvSpPr>
          <p:nvPr>
            <p:ph type="sldNum" sz="quarter" idx="12"/>
          </p:nvPr>
        </p:nvSpPr>
        <p:spPr/>
        <p:txBody>
          <a:bodyPr/>
          <a:lstStyle/>
          <a:p>
            <a:fld id="{7BE7F8C8-1265-45F0-AE61-C7A6DF227A2F}" type="slidenum">
              <a:rPr lang="pl-PL" smtClean="0"/>
              <a:pPr/>
              <a:t>‹#›</a:t>
            </a:fld>
            <a:endParaRPr lang="pl-PL"/>
          </a:p>
        </p:txBody>
      </p:sp>
    </p:spTree>
    <p:extLst>
      <p:ext uri="{BB962C8B-B14F-4D97-AF65-F5344CB8AC3E}">
        <p14:creationId xmlns="" xmlns:p14="http://schemas.microsoft.com/office/powerpoint/2010/main" val="11073314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pl-PL"/>
              <a:t>Kliknij, aby edytować styl</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Content Placeholder 3"/>
          <p:cNvSpPr>
            <a:spLocks noGrp="1"/>
          </p:cNvSpPr>
          <p:nvPr>
            <p:ph sz="half" idx="2"/>
          </p:nvPr>
        </p:nvSpPr>
        <p:spPr>
          <a:xfrm>
            <a:off x="629842" y="2505075"/>
            <a:ext cx="3868340" cy="368458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Content Placeholder 5"/>
          <p:cNvSpPr>
            <a:spLocks noGrp="1"/>
          </p:cNvSpPr>
          <p:nvPr>
            <p:ph sz="quarter" idx="4"/>
          </p:nvPr>
        </p:nvSpPr>
        <p:spPr>
          <a:xfrm>
            <a:off x="4629150" y="2505075"/>
            <a:ext cx="3887391" cy="368458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7" name="Date Placeholder 6"/>
          <p:cNvSpPr>
            <a:spLocks noGrp="1"/>
          </p:cNvSpPr>
          <p:nvPr>
            <p:ph type="dt" sz="half" idx="10"/>
          </p:nvPr>
        </p:nvSpPr>
        <p:spPr/>
        <p:txBody>
          <a:bodyPr/>
          <a:lstStyle/>
          <a:p>
            <a:fld id="{331128E1-200B-46C8-BB08-62E445D184A5}" type="datetimeFigureOut">
              <a:rPr lang="pl-PL" smtClean="0"/>
              <a:pPr/>
              <a:t>2023-04-12</a:t>
            </a:fld>
            <a:endParaRPr lang="pl-PL"/>
          </a:p>
        </p:txBody>
      </p:sp>
      <p:sp>
        <p:nvSpPr>
          <p:cNvPr id="8" name="Footer Placeholder 7"/>
          <p:cNvSpPr>
            <a:spLocks noGrp="1"/>
          </p:cNvSpPr>
          <p:nvPr>
            <p:ph type="ftr" sz="quarter" idx="11"/>
          </p:nvPr>
        </p:nvSpPr>
        <p:spPr/>
        <p:txBody>
          <a:bodyPr/>
          <a:lstStyle/>
          <a:p>
            <a:endParaRPr lang="pl-PL"/>
          </a:p>
        </p:txBody>
      </p:sp>
      <p:sp>
        <p:nvSpPr>
          <p:cNvPr id="9" name="Slide Number Placeholder 8"/>
          <p:cNvSpPr>
            <a:spLocks noGrp="1"/>
          </p:cNvSpPr>
          <p:nvPr>
            <p:ph type="sldNum" sz="quarter" idx="12"/>
          </p:nvPr>
        </p:nvSpPr>
        <p:spPr/>
        <p:txBody>
          <a:bodyPr/>
          <a:lstStyle/>
          <a:p>
            <a:fld id="{7BE7F8C8-1265-45F0-AE61-C7A6DF227A2F}" type="slidenum">
              <a:rPr lang="pl-PL" smtClean="0"/>
              <a:pPr/>
              <a:t>‹#›</a:t>
            </a:fld>
            <a:endParaRPr lang="pl-PL"/>
          </a:p>
        </p:txBody>
      </p:sp>
    </p:spTree>
    <p:extLst>
      <p:ext uri="{BB962C8B-B14F-4D97-AF65-F5344CB8AC3E}">
        <p14:creationId xmlns="" xmlns:p14="http://schemas.microsoft.com/office/powerpoint/2010/main" val="4267085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dirty="0"/>
          </a:p>
        </p:txBody>
      </p:sp>
      <p:sp>
        <p:nvSpPr>
          <p:cNvPr id="3" name="Date Placeholder 2"/>
          <p:cNvSpPr>
            <a:spLocks noGrp="1"/>
          </p:cNvSpPr>
          <p:nvPr>
            <p:ph type="dt" sz="half" idx="10"/>
          </p:nvPr>
        </p:nvSpPr>
        <p:spPr/>
        <p:txBody>
          <a:bodyPr/>
          <a:lstStyle/>
          <a:p>
            <a:fld id="{331128E1-200B-46C8-BB08-62E445D184A5}" type="datetimeFigureOut">
              <a:rPr lang="pl-PL" smtClean="0"/>
              <a:pPr/>
              <a:t>2023-04-12</a:t>
            </a:fld>
            <a:endParaRPr lang="pl-PL"/>
          </a:p>
        </p:txBody>
      </p:sp>
      <p:sp>
        <p:nvSpPr>
          <p:cNvPr id="4" name="Footer Placeholder 3"/>
          <p:cNvSpPr>
            <a:spLocks noGrp="1"/>
          </p:cNvSpPr>
          <p:nvPr>
            <p:ph type="ftr" sz="quarter" idx="11"/>
          </p:nvPr>
        </p:nvSpPr>
        <p:spPr/>
        <p:txBody>
          <a:bodyPr/>
          <a:lstStyle/>
          <a:p>
            <a:endParaRPr lang="pl-PL"/>
          </a:p>
        </p:txBody>
      </p:sp>
      <p:sp>
        <p:nvSpPr>
          <p:cNvPr id="5" name="Slide Number Placeholder 4"/>
          <p:cNvSpPr>
            <a:spLocks noGrp="1"/>
          </p:cNvSpPr>
          <p:nvPr>
            <p:ph type="sldNum" sz="quarter" idx="12"/>
          </p:nvPr>
        </p:nvSpPr>
        <p:spPr/>
        <p:txBody>
          <a:bodyPr/>
          <a:lstStyle/>
          <a:p>
            <a:fld id="{7BE7F8C8-1265-45F0-AE61-C7A6DF227A2F}" type="slidenum">
              <a:rPr lang="pl-PL" smtClean="0"/>
              <a:pPr/>
              <a:t>‹#›</a:t>
            </a:fld>
            <a:endParaRPr lang="pl-PL"/>
          </a:p>
        </p:txBody>
      </p:sp>
    </p:spTree>
    <p:extLst>
      <p:ext uri="{BB962C8B-B14F-4D97-AF65-F5344CB8AC3E}">
        <p14:creationId xmlns="" xmlns:p14="http://schemas.microsoft.com/office/powerpoint/2010/main" val="17930849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31128E1-200B-46C8-BB08-62E445D184A5}" type="datetimeFigureOut">
              <a:rPr lang="pl-PL" smtClean="0"/>
              <a:pPr/>
              <a:t>2023-04-12</a:t>
            </a:fld>
            <a:endParaRPr lang="pl-PL"/>
          </a:p>
        </p:txBody>
      </p:sp>
      <p:sp>
        <p:nvSpPr>
          <p:cNvPr id="3" name="Footer Placeholder 2"/>
          <p:cNvSpPr>
            <a:spLocks noGrp="1"/>
          </p:cNvSpPr>
          <p:nvPr>
            <p:ph type="ftr" sz="quarter" idx="11"/>
          </p:nvPr>
        </p:nvSpPr>
        <p:spPr/>
        <p:txBody>
          <a:bodyPr/>
          <a:lstStyle/>
          <a:p>
            <a:endParaRPr lang="pl-PL"/>
          </a:p>
        </p:txBody>
      </p:sp>
      <p:sp>
        <p:nvSpPr>
          <p:cNvPr id="4" name="Slide Number Placeholder 3"/>
          <p:cNvSpPr>
            <a:spLocks noGrp="1"/>
          </p:cNvSpPr>
          <p:nvPr>
            <p:ph type="sldNum" sz="quarter" idx="12"/>
          </p:nvPr>
        </p:nvSpPr>
        <p:spPr/>
        <p:txBody>
          <a:bodyPr/>
          <a:lstStyle/>
          <a:p>
            <a:fld id="{7BE7F8C8-1265-45F0-AE61-C7A6DF227A2F}" type="slidenum">
              <a:rPr lang="pl-PL" smtClean="0"/>
              <a:pPr/>
              <a:t>‹#›</a:t>
            </a:fld>
            <a:endParaRPr lang="pl-PL"/>
          </a:p>
        </p:txBody>
      </p:sp>
    </p:spTree>
    <p:extLst>
      <p:ext uri="{BB962C8B-B14F-4D97-AF65-F5344CB8AC3E}">
        <p14:creationId xmlns="" xmlns:p14="http://schemas.microsoft.com/office/powerpoint/2010/main" val="4992080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pl-PL"/>
              <a:t>Kliknij, aby edytować styl</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Date Placeholder 4"/>
          <p:cNvSpPr>
            <a:spLocks noGrp="1"/>
          </p:cNvSpPr>
          <p:nvPr>
            <p:ph type="dt" sz="half" idx="10"/>
          </p:nvPr>
        </p:nvSpPr>
        <p:spPr/>
        <p:txBody>
          <a:bodyPr/>
          <a:lstStyle/>
          <a:p>
            <a:fld id="{331128E1-200B-46C8-BB08-62E445D184A5}" type="datetimeFigureOut">
              <a:rPr lang="pl-PL" smtClean="0"/>
              <a:pPr/>
              <a:t>2023-04-12</a:t>
            </a:fld>
            <a:endParaRPr lang="pl-PL"/>
          </a:p>
        </p:txBody>
      </p:sp>
      <p:sp>
        <p:nvSpPr>
          <p:cNvPr id="6" name="Footer Placeholder 5"/>
          <p:cNvSpPr>
            <a:spLocks noGrp="1"/>
          </p:cNvSpPr>
          <p:nvPr>
            <p:ph type="ftr" sz="quarter" idx="11"/>
          </p:nvPr>
        </p:nvSpPr>
        <p:spPr/>
        <p:txBody>
          <a:bodyPr/>
          <a:lstStyle/>
          <a:p>
            <a:endParaRPr lang="pl-PL"/>
          </a:p>
        </p:txBody>
      </p:sp>
      <p:sp>
        <p:nvSpPr>
          <p:cNvPr id="7" name="Slide Number Placeholder 6"/>
          <p:cNvSpPr>
            <a:spLocks noGrp="1"/>
          </p:cNvSpPr>
          <p:nvPr>
            <p:ph type="sldNum" sz="quarter" idx="12"/>
          </p:nvPr>
        </p:nvSpPr>
        <p:spPr/>
        <p:txBody>
          <a:bodyPr/>
          <a:lstStyle/>
          <a:p>
            <a:fld id="{7BE7F8C8-1265-45F0-AE61-C7A6DF227A2F}" type="slidenum">
              <a:rPr lang="pl-PL" smtClean="0"/>
              <a:pPr/>
              <a:t>‹#›</a:t>
            </a:fld>
            <a:endParaRPr lang="pl-PL"/>
          </a:p>
        </p:txBody>
      </p:sp>
    </p:spTree>
    <p:extLst>
      <p:ext uri="{BB962C8B-B14F-4D97-AF65-F5344CB8AC3E}">
        <p14:creationId xmlns="" xmlns:p14="http://schemas.microsoft.com/office/powerpoint/2010/main" val="15794694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pl-PL"/>
              <a:t>Kliknij, aby edytować styl</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l-PL"/>
              <a:t>Kliknij ikonę, aby dodać obraz</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Date Placeholder 4"/>
          <p:cNvSpPr>
            <a:spLocks noGrp="1"/>
          </p:cNvSpPr>
          <p:nvPr>
            <p:ph type="dt" sz="half" idx="10"/>
          </p:nvPr>
        </p:nvSpPr>
        <p:spPr/>
        <p:txBody>
          <a:bodyPr/>
          <a:lstStyle/>
          <a:p>
            <a:fld id="{331128E1-200B-46C8-BB08-62E445D184A5}" type="datetimeFigureOut">
              <a:rPr lang="pl-PL" smtClean="0"/>
              <a:pPr/>
              <a:t>2023-04-12</a:t>
            </a:fld>
            <a:endParaRPr lang="pl-PL"/>
          </a:p>
        </p:txBody>
      </p:sp>
      <p:sp>
        <p:nvSpPr>
          <p:cNvPr id="6" name="Footer Placeholder 5"/>
          <p:cNvSpPr>
            <a:spLocks noGrp="1"/>
          </p:cNvSpPr>
          <p:nvPr>
            <p:ph type="ftr" sz="quarter" idx="11"/>
          </p:nvPr>
        </p:nvSpPr>
        <p:spPr/>
        <p:txBody>
          <a:bodyPr/>
          <a:lstStyle/>
          <a:p>
            <a:endParaRPr lang="pl-PL"/>
          </a:p>
        </p:txBody>
      </p:sp>
      <p:sp>
        <p:nvSpPr>
          <p:cNvPr id="7" name="Slide Number Placeholder 6"/>
          <p:cNvSpPr>
            <a:spLocks noGrp="1"/>
          </p:cNvSpPr>
          <p:nvPr>
            <p:ph type="sldNum" sz="quarter" idx="12"/>
          </p:nvPr>
        </p:nvSpPr>
        <p:spPr/>
        <p:txBody>
          <a:bodyPr/>
          <a:lstStyle/>
          <a:p>
            <a:fld id="{7BE7F8C8-1265-45F0-AE61-C7A6DF227A2F}" type="slidenum">
              <a:rPr lang="pl-PL" smtClean="0"/>
              <a:pPr/>
              <a:t>‹#›</a:t>
            </a:fld>
            <a:endParaRPr lang="pl-PL"/>
          </a:p>
        </p:txBody>
      </p:sp>
    </p:spTree>
    <p:extLst>
      <p:ext uri="{BB962C8B-B14F-4D97-AF65-F5344CB8AC3E}">
        <p14:creationId xmlns="" xmlns:p14="http://schemas.microsoft.com/office/powerpoint/2010/main" val="4025810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pl-PL"/>
              <a:t>Kliknij, aby edytować styl</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31128E1-200B-46C8-BB08-62E445D184A5}" type="datetimeFigureOut">
              <a:rPr lang="pl-PL" smtClean="0"/>
              <a:pPr/>
              <a:t>2023-04-12</a:t>
            </a:fld>
            <a:endParaRPr lang="pl-PL"/>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l-PL"/>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E7F8C8-1265-45F0-AE61-C7A6DF227A2F}" type="slidenum">
              <a:rPr lang="pl-PL" smtClean="0"/>
              <a:pPr/>
              <a:t>‹#›</a:t>
            </a:fld>
            <a:endParaRPr lang="pl-PL"/>
          </a:p>
        </p:txBody>
      </p:sp>
    </p:spTree>
    <p:extLst>
      <p:ext uri="{BB962C8B-B14F-4D97-AF65-F5344CB8AC3E}">
        <p14:creationId xmlns="" xmlns:p14="http://schemas.microsoft.com/office/powerpoint/2010/main" val="425480870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sv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svg"/><Relationship Id="rId7" Type="http://schemas.openxmlformats.org/officeDocument/2006/relationships/image" Target="../media/image12.sv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24.jpeg"/><Relationship Id="rId5" Type="http://schemas.openxmlformats.org/officeDocument/2006/relationships/image" Target="../media/image10.svg"/><Relationship Id="rId10" Type="http://schemas.openxmlformats.org/officeDocument/2006/relationships/image" Target="../media/image23.jpeg"/><Relationship Id="rId4" Type="http://schemas.openxmlformats.org/officeDocument/2006/relationships/image" Target="../media/image4.png"/><Relationship Id="rId9" Type="http://schemas.openxmlformats.org/officeDocument/2006/relationships/image" Target="../media/image8.svg"/></Relationships>
</file>

<file path=ppt/slides/_rels/slide1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svg"/><Relationship Id="rId7" Type="http://schemas.openxmlformats.org/officeDocument/2006/relationships/image" Target="../media/image12.svg"/><Relationship Id="rId12" Type="http://schemas.openxmlformats.org/officeDocument/2006/relationships/image" Target="../media/image27.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26.png"/><Relationship Id="rId5" Type="http://schemas.openxmlformats.org/officeDocument/2006/relationships/image" Target="../media/image10.svg"/><Relationship Id="rId10" Type="http://schemas.openxmlformats.org/officeDocument/2006/relationships/image" Target="../media/image25.jpeg"/><Relationship Id="rId4" Type="http://schemas.openxmlformats.org/officeDocument/2006/relationships/image" Target="../media/image4.png"/><Relationship Id="rId9" Type="http://schemas.openxmlformats.org/officeDocument/2006/relationships/image" Target="../media/image8.svg"/></Relationships>
</file>

<file path=ppt/slides/_rels/slide12.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31.jpeg"/><Relationship Id="rId3" Type="http://schemas.openxmlformats.org/officeDocument/2006/relationships/image" Target="../media/image2.svg"/><Relationship Id="rId7" Type="http://schemas.openxmlformats.org/officeDocument/2006/relationships/image" Target="../media/image12.svg"/><Relationship Id="rId12" Type="http://schemas.openxmlformats.org/officeDocument/2006/relationships/image" Target="../media/image30.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29.png"/><Relationship Id="rId5" Type="http://schemas.openxmlformats.org/officeDocument/2006/relationships/image" Target="../media/image10.svg"/><Relationship Id="rId10" Type="http://schemas.openxmlformats.org/officeDocument/2006/relationships/image" Target="../media/image28.jpeg"/><Relationship Id="rId4" Type="http://schemas.openxmlformats.org/officeDocument/2006/relationships/image" Target="../media/image4.png"/><Relationship Id="rId9" Type="http://schemas.openxmlformats.org/officeDocument/2006/relationships/image" Target="../media/image8.svg"/></Relationships>
</file>

<file path=ppt/slides/_rels/slide13.xml.rels><?xml version="1.0" encoding="UTF-8" standalone="yes"?>
<Relationships xmlns="http://schemas.openxmlformats.org/package/2006/relationships"><Relationship Id="rId8" Type="http://schemas.openxmlformats.org/officeDocument/2006/relationships/image" Target="../media/image6.png"/><Relationship Id="rId7" Type="http://schemas.openxmlformats.org/officeDocument/2006/relationships/image" Target="../media/image12.sv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33.png"/><Relationship Id="rId5" Type="http://schemas.openxmlformats.org/officeDocument/2006/relationships/image" Target="../media/image10.svg"/><Relationship Id="rId10" Type="http://schemas.openxmlformats.org/officeDocument/2006/relationships/image" Target="../media/image32.jpeg"/><Relationship Id="rId9" Type="http://schemas.openxmlformats.org/officeDocument/2006/relationships/image" Target="../media/image8.svg"/></Relationships>
</file>

<file path=ppt/slides/_rels/slide14.xml.rels><?xml version="1.0" encoding="UTF-8" standalone="yes"?>
<Relationships xmlns="http://schemas.openxmlformats.org/package/2006/relationships"><Relationship Id="rId8" Type="http://schemas.openxmlformats.org/officeDocument/2006/relationships/image" Target="../media/image6.png"/><Relationship Id="rId7" Type="http://schemas.openxmlformats.org/officeDocument/2006/relationships/image" Target="../media/image12.svg"/><Relationship Id="rId12" Type="http://schemas.openxmlformats.org/officeDocument/2006/relationships/image" Target="../media/image36.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35.png"/><Relationship Id="rId5" Type="http://schemas.openxmlformats.org/officeDocument/2006/relationships/image" Target="../media/image10.svg"/><Relationship Id="rId10" Type="http://schemas.openxmlformats.org/officeDocument/2006/relationships/image" Target="../media/image34.png"/><Relationship Id="rId9" Type="http://schemas.openxmlformats.org/officeDocument/2006/relationships/image" Target="../media/image8.svg"/></Relationships>
</file>

<file path=ppt/slides/_rels/slide15.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40.jpeg"/><Relationship Id="rId7" Type="http://schemas.openxmlformats.org/officeDocument/2006/relationships/image" Target="../media/image12.svg"/><Relationship Id="rId12" Type="http://schemas.openxmlformats.org/officeDocument/2006/relationships/image" Target="../media/image39.jpe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38.jpeg"/><Relationship Id="rId5" Type="http://schemas.openxmlformats.org/officeDocument/2006/relationships/image" Target="../media/image10.svg"/><Relationship Id="rId10" Type="http://schemas.openxmlformats.org/officeDocument/2006/relationships/image" Target="../media/image37.jpeg"/><Relationship Id="rId9" Type="http://schemas.openxmlformats.org/officeDocument/2006/relationships/image" Target="../media/image8.svg"/></Relationships>
</file>

<file path=ppt/slides/_rels/slide16.xml.rels><?xml version="1.0" encoding="UTF-8" standalone="yes"?>
<Relationships xmlns="http://schemas.openxmlformats.org/package/2006/relationships"><Relationship Id="rId8" Type="http://schemas.openxmlformats.org/officeDocument/2006/relationships/image" Target="../media/image6.png"/><Relationship Id="rId7" Type="http://schemas.openxmlformats.org/officeDocument/2006/relationships/image" Target="../media/image12.sv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42.png"/><Relationship Id="rId5" Type="http://schemas.openxmlformats.org/officeDocument/2006/relationships/image" Target="../media/image10.svg"/><Relationship Id="rId10" Type="http://schemas.openxmlformats.org/officeDocument/2006/relationships/image" Target="../media/image41.png"/><Relationship Id="rId9" Type="http://schemas.openxmlformats.org/officeDocument/2006/relationships/image" Target="../media/image8.svg"/></Relationships>
</file>

<file path=ppt/slides/_rels/slide17.xml.rels><?xml version="1.0" encoding="UTF-8" standalone="yes"?>
<Relationships xmlns="http://schemas.openxmlformats.org/package/2006/relationships"><Relationship Id="rId8" Type="http://schemas.openxmlformats.org/officeDocument/2006/relationships/image" Target="../media/image6.png"/><Relationship Id="rId7" Type="http://schemas.openxmlformats.org/officeDocument/2006/relationships/image" Target="../media/image12.sv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44.jpeg"/><Relationship Id="rId5" Type="http://schemas.openxmlformats.org/officeDocument/2006/relationships/image" Target="../media/image10.svg"/><Relationship Id="rId10" Type="http://schemas.openxmlformats.org/officeDocument/2006/relationships/image" Target="../media/image43.jpeg"/><Relationship Id="rId9" Type="http://schemas.openxmlformats.org/officeDocument/2006/relationships/image" Target="../media/image8.svg"/></Relationships>
</file>

<file path=ppt/slides/_rels/slide18.xml.rels><?xml version="1.0" encoding="UTF-8" standalone="yes"?>
<Relationships xmlns="http://schemas.openxmlformats.org/package/2006/relationships"><Relationship Id="rId8" Type="http://schemas.openxmlformats.org/officeDocument/2006/relationships/image" Target="../media/image6.png"/><Relationship Id="rId7" Type="http://schemas.openxmlformats.org/officeDocument/2006/relationships/image" Target="../media/image12.sv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46.jpeg"/><Relationship Id="rId5" Type="http://schemas.openxmlformats.org/officeDocument/2006/relationships/image" Target="../media/image10.svg"/><Relationship Id="rId10" Type="http://schemas.openxmlformats.org/officeDocument/2006/relationships/image" Target="../media/image45.jpeg"/><Relationship Id="rId9" Type="http://schemas.openxmlformats.org/officeDocument/2006/relationships/image" Target="../media/image8.svg"/></Relationships>
</file>

<file path=ppt/slides/_rels/slide19.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50.jpeg"/><Relationship Id="rId7" Type="http://schemas.openxmlformats.org/officeDocument/2006/relationships/image" Target="../media/image12.svg"/><Relationship Id="rId12" Type="http://schemas.openxmlformats.org/officeDocument/2006/relationships/image" Target="../media/image49.jpe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48.jpeg"/><Relationship Id="rId5" Type="http://schemas.openxmlformats.org/officeDocument/2006/relationships/image" Target="../media/image10.svg"/><Relationship Id="rId10" Type="http://schemas.openxmlformats.org/officeDocument/2006/relationships/image" Target="../media/image47.jpeg"/><Relationship Id="rId9" Type="http://schemas.openxmlformats.org/officeDocument/2006/relationships/image" Target="../media/image8.sv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svg"/><Relationship Id="rId7" Type="http://schemas.openxmlformats.org/officeDocument/2006/relationships/image" Target="../media/image12.sv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10.svg"/><Relationship Id="rId4" Type="http://schemas.openxmlformats.org/officeDocument/2006/relationships/image" Target="../media/image4.png"/><Relationship Id="rId9" Type="http://schemas.openxmlformats.org/officeDocument/2006/relationships/image" Target="../media/image8.svg"/></Relationships>
</file>

<file path=ppt/slides/_rels/slide20.xml.rels><?xml version="1.0" encoding="UTF-8" standalone="yes"?>
<Relationships xmlns="http://schemas.openxmlformats.org/package/2006/relationships"><Relationship Id="rId8" Type="http://schemas.openxmlformats.org/officeDocument/2006/relationships/image" Target="../media/image6.png"/><Relationship Id="rId7" Type="http://schemas.openxmlformats.org/officeDocument/2006/relationships/image" Target="../media/image12.sv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52.png"/><Relationship Id="rId5" Type="http://schemas.openxmlformats.org/officeDocument/2006/relationships/image" Target="../media/image10.svg"/><Relationship Id="rId10" Type="http://schemas.openxmlformats.org/officeDocument/2006/relationships/image" Target="../media/image51.png"/><Relationship Id="rId9" Type="http://schemas.openxmlformats.org/officeDocument/2006/relationships/image" Target="../media/image8.svg"/></Relationships>
</file>

<file path=ppt/slides/_rels/slide2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56.jpeg"/><Relationship Id="rId7" Type="http://schemas.openxmlformats.org/officeDocument/2006/relationships/image" Target="../media/image12.svg"/><Relationship Id="rId12" Type="http://schemas.openxmlformats.org/officeDocument/2006/relationships/image" Target="../media/image55.jpe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54.jpeg"/><Relationship Id="rId5" Type="http://schemas.openxmlformats.org/officeDocument/2006/relationships/image" Target="../media/image10.svg"/><Relationship Id="rId10" Type="http://schemas.openxmlformats.org/officeDocument/2006/relationships/image" Target="../media/image53.png"/><Relationship Id="rId9" Type="http://schemas.openxmlformats.org/officeDocument/2006/relationships/image" Target="../media/image8.svg"/></Relationships>
</file>

<file path=ppt/slides/_rels/slide22.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60.jpeg"/><Relationship Id="rId7" Type="http://schemas.openxmlformats.org/officeDocument/2006/relationships/image" Target="../media/image12.svg"/><Relationship Id="rId12" Type="http://schemas.openxmlformats.org/officeDocument/2006/relationships/image" Target="../media/image59.jpe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58.png"/><Relationship Id="rId5" Type="http://schemas.openxmlformats.org/officeDocument/2006/relationships/image" Target="../media/image10.svg"/><Relationship Id="rId10" Type="http://schemas.openxmlformats.org/officeDocument/2006/relationships/image" Target="../media/image57.jpeg"/><Relationship Id="rId9" Type="http://schemas.openxmlformats.org/officeDocument/2006/relationships/image" Target="../media/image8.svg"/></Relationships>
</file>

<file path=ppt/slides/_rels/slide23.xml.rels><?xml version="1.0" encoding="UTF-8" standalone="yes"?>
<Relationships xmlns="http://schemas.openxmlformats.org/package/2006/relationships"><Relationship Id="rId8" Type="http://schemas.openxmlformats.org/officeDocument/2006/relationships/image" Target="../media/image6.png"/><Relationship Id="rId7" Type="http://schemas.openxmlformats.org/officeDocument/2006/relationships/image" Target="../media/image12.sv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10.svg"/><Relationship Id="rId9" Type="http://schemas.openxmlformats.org/officeDocument/2006/relationships/image" Target="../media/image8.svg"/></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61.jpeg"/><Relationship Id="rId1" Type="http://schemas.openxmlformats.org/officeDocument/2006/relationships/slideLayout" Target="../slideLayouts/slideLayout2.xml"/><Relationship Id="rId6" Type="http://schemas.openxmlformats.org/officeDocument/2006/relationships/image" Target="../media/image10.svg"/><Relationship Id="rId5" Type="http://schemas.openxmlformats.org/officeDocument/2006/relationships/image" Target="../media/image62.png"/><Relationship Id="rId4" Type="http://schemas.openxmlformats.org/officeDocument/2006/relationships/image" Target="../media/image8.svg"/></Relationships>
</file>

<file path=ppt/slides/_rels/slide25.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63.png"/><Relationship Id="rId1" Type="http://schemas.openxmlformats.org/officeDocument/2006/relationships/slideLayout" Target="../slideLayouts/slideLayout2.xml"/><Relationship Id="rId5" Type="http://schemas.openxmlformats.org/officeDocument/2006/relationships/image" Target="../media/image10.svg"/><Relationship Id="rId4" Type="http://schemas.openxmlformats.org/officeDocument/2006/relationships/image" Target="../media/image62.png"/></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0.jpeg"/><Relationship Id="rId3" Type="http://schemas.openxmlformats.org/officeDocument/2006/relationships/image" Target="../media/image2.svg"/><Relationship Id="rId7" Type="http://schemas.openxmlformats.org/officeDocument/2006/relationships/image" Target="../media/image12.svg"/><Relationship Id="rId12" Type="http://schemas.openxmlformats.org/officeDocument/2006/relationships/image" Target="../media/image9.jpe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8.jpeg"/><Relationship Id="rId5" Type="http://schemas.openxmlformats.org/officeDocument/2006/relationships/image" Target="../media/image10.svg"/><Relationship Id="rId10" Type="http://schemas.openxmlformats.org/officeDocument/2006/relationships/image" Target="../media/image7.jpeg"/><Relationship Id="rId4" Type="http://schemas.openxmlformats.org/officeDocument/2006/relationships/image" Target="../media/image4.png"/><Relationship Id="rId9" Type="http://schemas.openxmlformats.org/officeDocument/2006/relationships/image" Target="../media/image8.svg"/></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svg"/><Relationship Id="rId7" Type="http://schemas.openxmlformats.org/officeDocument/2006/relationships/image" Target="../media/image12.sv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12.jpeg"/><Relationship Id="rId5" Type="http://schemas.openxmlformats.org/officeDocument/2006/relationships/image" Target="../media/image10.svg"/><Relationship Id="rId10" Type="http://schemas.openxmlformats.org/officeDocument/2006/relationships/image" Target="../media/image11.jpeg"/><Relationship Id="rId4" Type="http://schemas.openxmlformats.org/officeDocument/2006/relationships/image" Target="../media/image4.png"/><Relationship Id="rId9" Type="http://schemas.openxmlformats.org/officeDocument/2006/relationships/image" Target="../media/image8.svg"/></Relationships>
</file>

<file path=ppt/slides/_rels/slide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svg"/><Relationship Id="rId7" Type="http://schemas.openxmlformats.org/officeDocument/2006/relationships/image" Target="../media/image12.svg"/><Relationship Id="rId12" Type="http://schemas.openxmlformats.org/officeDocument/2006/relationships/image" Target="../media/image15.jpe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14.jpeg"/><Relationship Id="rId5" Type="http://schemas.openxmlformats.org/officeDocument/2006/relationships/image" Target="../media/image10.svg"/><Relationship Id="rId10" Type="http://schemas.openxmlformats.org/officeDocument/2006/relationships/image" Target="../media/image13.jpeg"/><Relationship Id="rId4" Type="http://schemas.openxmlformats.org/officeDocument/2006/relationships/image" Target="../media/image4.png"/><Relationship Id="rId9" Type="http://schemas.openxmlformats.org/officeDocument/2006/relationships/image" Target="../media/image8.svg"/></Relationships>
</file>

<file path=ppt/slides/_rels/slide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svg"/><Relationship Id="rId7" Type="http://schemas.openxmlformats.org/officeDocument/2006/relationships/image" Target="../media/image12.sv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17.jpeg"/><Relationship Id="rId5" Type="http://schemas.openxmlformats.org/officeDocument/2006/relationships/image" Target="../media/image10.svg"/><Relationship Id="rId10" Type="http://schemas.openxmlformats.org/officeDocument/2006/relationships/image" Target="../media/image16.jpeg"/><Relationship Id="rId4" Type="http://schemas.openxmlformats.org/officeDocument/2006/relationships/image" Target="../media/image4.png"/><Relationship Id="rId9" Type="http://schemas.openxmlformats.org/officeDocument/2006/relationships/image" Target="../media/image8.svg"/></Relationships>
</file>

<file path=ppt/slides/_rels/slide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svg"/><Relationship Id="rId7" Type="http://schemas.openxmlformats.org/officeDocument/2006/relationships/image" Target="../media/image12.sv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10.svg"/><Relationship Id="rId10" Type="http://schemas.openxmlformats.org/officeDocument/2006/relationships/image" Target="../media/image18.jpeg"/><Relationship Id="rId4" Type="http://schemas.openxmlformats.org/officeDocument/2006/relationships/image" Target="../media/image4.png"/><Relationship Id="rId9" Type="http://schemas.openxmlformats.org/officeDocument/2006/relationships/image" Target="../media/image8.svg"/></Relationships>
</file>

<file path=ppt/slides/_rels/slide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svg"/><Relationship Id="rId7" Type="http://schemas.openxmlformats.org/officeDocument/2006/relationships/image" Target="../media/image12.sv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10.svg"/><Relationship Id="rId10" Type="http://schemas.openxmlformats.org/officeDocument/2006/relationships/image" Target="../media/image19.jpeg"/><Relationship Id="rId4" Type="http://schemas.openxmlformats.org/officeDocument/2006/relationships/image" Target="../media/image4.png"/><Relationship Id="rId9" Type="http://schemas.openxmlformats.org/officeDocument/2006/relationships/image" Target="../media/image8.svg"/></Relationships>
</file>

<file path=ppt/slides/_rels/slide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svg"/><Relationship Id="rId7" Type="http://schemas.openxmlformats.org/officeDocument/2006/relationships/image" Target="../media/image12.svg"/><Relationship Id="rId12" Type="http://schemas.openxmlformats.org/officeDocument/2006/relationships/image" Target="../media/image22.jpe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21.jpeg"/><Relationship Id="rId5" Type="http://schemas.openxmlformats.org/officeDocument/2006/relationships/image" Target="../media/image10.svg"/><Relationship Id="rId10" Type="http://schemas.openxmlformats.org/officeDocument/2006/relationships/image" Target="../media/image20.jpeg"/><Relationship Id="rId4" Type="http://schemas.openxmlformats.org/officeDocument/2006/relationships/image" Target="../media/image4.png"/><Relationship Id="rId9" Type="http://schemas.openxmlformats.org/officeDocument/2006/relationships/image" Target="../media/image8.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rostokąt 3"/>
          <p:cNvSpPr/>
          <p:nvPr/>
        </p:nvSpPr>
        <p:spPr>
          <a:xfrm>
            <a:off x="0" y="2093661"/>
            <a:ext cx="9144000" cy="4764339"/>
          </a:xfrm>
          <a:prstGeom prst="rect">
            <a:avLst/>
          </a:prstGeom>
          <a:solidFill>
            <a:srgbClr val="00A4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1013" dirty="0">
              <a:solidFill>
                <a:srgbClr val="0762C8"/>
              </a:solidFill>
            </a:endParaRPr>
          </a:p>
        </p:txBody>
      </p:sp>
      <p:sp>
        <p:nvSpPr>
          <p:cNvPr id="8" name="Tytuł 1">
            <a:extLst>
              <a:ext uri="{FF2B5EF4-FFF2-40B4-BE49-F238E27FC236}">
                <a16:creationId xmlns="" xmlns:a16="http://schemas.microsoft.com/office/drawing/2014/main" id="{56A6F829-062C-40A5-9221-EF428FBEEEEB}"/>
              </a:ext>
            </a:extLst>
          </p:cNvPr>
          <p:cNvSpPr>
            <a:spLocks noGrp="1"/>
          </p:cNvSpPr>
          <p:nvPr>
            <p:ph type="title"/>
          </p:nvPr>
        </p:nvSpPr>
        <p:spPr>
          <a:xfrm>
            <a:off x="1282264" y="3597519"/>
            <a:ext cx="6267416" cy="3260481"/>
          </a:xfrm>
        </p:spPr>
        <p:txBody>
          <a:bodyPr>
            <a:noAutofit/>
          </a:bodyPr>
          <a:lstStyle/>
          <a:p>
            <a:pPr algn="r"/>
            <a:r>
              <a:rPr lang="pl-PL" sz="2000" b="1" dirty="0" smtClean="0">
                <a:latin typeface="Times New Roman" pitchFamily="18" charset="0"/>
                <a:cs typeface="Times New Roman" pitchFamily="18" charset="0"/>
              </a:rPr>
              <a:t/>
            </a:r>
            <a:br>
              <a:rPr lang="pl-PL" sz="2000" b="1" dirty="0" smtClean="0">
                <a:latin typeface="Times New Roman" pitchFamily="18" charset="0"/>
                <a:cs typeface="Times New Roman" pitchFamily="18" charset="0"/>
              </a:rPr>
            </a:br>
            <a:r>
              <a:rPr lang="pl-PL" sz="2000" b="1" dirty="0" smtClean="0">
                <a:latin typeface="Times New Roman" pitchFamily="18" charset="0"/>
                <a:cs typeface="Times New Roman" pitchFamily="18" charset="0"/>
              </a:rPr>
              <a:t/>
            </a:r>
            <a:br>
              <a:rPr lang="pl-PL" sz="2000" b="1" dirty="0" smtClean="0">
                <a:latin typeface="Times New Roman" pitchFamily="18" charset="0"/>
                <a:cs typeface="Times New Roman" pitchFamily="18" charset="0"/>
              </a:rPr>
            </a:br>
            <a:r>
              <a:rPr lang="pl-PL" sz="2000" b="1" dirty="0" smtClean="0">
                <a:latin typeface="Times New Roman" pitchFamily="18" charset="0"/>
                <a:cs typeface="Times New Roman" pitchFamily="18" charset="0"/>
              </a:rPr>
              <a:t/>
            </a:r>
            <a:br>
              <a:rPr lang="pl-PL" sz="2000" b="1" dirty="0" smtClean="0">
                <a:latin typeface="Times New Roman" pitchFamily="18" charset="0"/>
                <a:cs typeface="Times New Roman" pitchFamily="18" charset="0"/>
              </a:rPr>
            </a:br>
            <a:r>
              <a:rPr lang="pl-PL" sz="2000" b="1" dirty="0" smtClean="0">
                <a:latin typeface="Times New Roman" pitchFamily="18" charset="0"/>
                <a:cs typeface="Times New Roman" pitchFamily="18" charset="0"/>
              </a:rPr>
              <a:t/>
            </a:r>
            <a:br>
              <a:rPr lang="pl-PL" sz="2000" b="1" dirty="0" smtClean="0">
                <a:latin typeface="Times New Roman" pitchFamily="18" charset="0"/>
                <a:cs typeface="Times New Roman" pitchFamily="18" charset="0"/>
              </a:rPr>
            </a:br>
            <a:r>
              <a:rPr lang="pl-PL" sz="2000" b="1" dirty="0" smtClean="0">
                <a:latin typeface="Times New Roman" pitchFamily="18" charset="0"/>
                <a:cs typeface="Times New Roman" pitchFamily="18" charset="0"/>
              </a:rPr>
              <a:t/>
            </a:r>
            <a:br>
              <a:rPr lang="pl-PL" sz="2000" b="1" dirty="0" smtClean="0">
                <a:latin typeface="Times New Roman" pitchFamily="18" charset="0"/>
                <a:cs typeface="Times New Roman" pitchFamily="18" charset="0"/>
              </a:rPr>
            </a:br>
            <a:r>
              <a:rPr lang="pl-PL" sz="2000" b="1" dirty="0" smtClean="0">
                <a:latin typeface="Times New Roman" pitchFamily="18" charset="0"/>
                <a:cs typeface="Times New Roman" pitchFamily="18" charset="0"/>
              </a:rPr>
              <a:t>Malwina Tubielewicz-Michalczuk, </a:t>
            </a:r>
            <a:r>
              <a:rPr lang="pl-PL" sz="2000" b="1" dirty="0" err="1" smtClean="0">
                <a:latin typeface="Times New Roman" pitchFamily="18" charset="0"/>
                <a:cs typeface="Times New Roman" pitchFamily="18" charset="0"/>
              </a:rPr>
              <a:t>PhD</a:t>
            </a:r>
            <a:r>
              <a:rPr lang="pl-PL" sz="2000" b="1" dirty="0" smtClean="0">
                <a:latin typeface="Times New Roman" pitchFamily="18" charset="0"/>
                <a:cs typeface="Times New Roman" pitchFamily="18" charset="0"/>
              </a:rPr>
              <a:t> </a:t>
            </a:r>
            <a:r>
              <a:rPr lang="pl-PL" sz="2000" b="1" dirty="0" err="1" smtClean="0">
                <a:latin typeface="Times New Roman" pitchFamily="18" charset="0"/>
                <a:cs typeface="Times New Roman" pitchFamily="18" charset="0"/>
              </a:rPr>
              <a:t>eng</a:t>
            </a:r>
            <a:r>
              <a:rPr lang="pl-PL" sz="2000" b="1" dirty="0" smtClean="0">
                <a:latin typeface="Times New Roman" pitchFamily="18" charset="0"/>
                <a:cs typeface="Times New Roman" pitchFamily="18" charset="0"/>
              </a:rPr>
              <a:t>. </a:t>
            </a:r>
            <a:r>
              <a:rPr lang="pl-PL" sz="2000" b="1" dirty="0" err="1" smtClean="0">
                <a:latin typeface="Times New Roman" pitchFamily="18" charset="0"/>
                <a:cs typeface="Times New Roman" pitchFamily="18" charset="0"/>
              </a:rPr>
              <a:t>architect</a:t>
            </a:r>
            <a:r>
              <a:rPr lang="pl-PL" sz="2000" dirty="0" smtClean="0">
                <a:latin typeface="Times New Roman" pitchFamily="18" charset="0"/>
                <a:cs typeface="Times New Roman" pitchFamily="18" charset="0"/>
              </a:rPr>
              <a:t/>
            </a:r>
            <a:br>
              <a:rPr lang="pl-PL" sz="2000" dirty="0" smtClean="0">
                <a:latin typeface="Times New Roman" pitchFamily="18" charset="0"/>
                <a:cs typeface="Times New Roman" pitchFamily="18" charset="0"/>
              </a:rPr>
            </a:br>
            <a:r>
              <a:rPr lang="pl-PL" sz="2000" dirty="0" err="1" smtClean="0">
                <a:latin typeface="Times New Roman" pitchFamily="18" charset="0"/>
                <a:cs typeface="Times New Roman" pitchFamily="18" charset="0"/>
              </a:rPr>
              <a:t>Faculty</a:t>
            </a:r>
            <a:r>
              <a:rPr lang="pl-PL" sz="2000" dirty="0" smtClean="0">
                <a:latin typeface="Times New Roman" pitchFamily="18" charset="0"/>
                <a:cs typeface="Times New Roman" pitchFamily="18" charset="0"/>
              </a:rPr>
              <a:t> of </a:t>
            </a:r>
            <a:r>
              <a:rPr lang="pl-PL" sz="2000" dirty="0" err="1" smtClean="0">
                <a:latin typeface="Times New Roman" pitchFamily="18" charset="0"/>
                <a:cs typeface="Times New Roman" pitchFamily="18" charset="0"/>
              </a:rPr>
              <a:t>Civil</a:t>
            </a:r>
            <a:r>
              <a:rPr lang="pl-PL" sz="2000" dirty="0" smtClean="0">
                <a:latin typeface="Times New Roman" pitchFamily="18" charset="0"/>
                <a:cs typeface="Times New Roman" pitchFamily="18" charset="0"/>
              </a:rPr>
              <a:t> Engineering </a:t>
            </a:r>
            <a:br>
              <a:rPr lang="pl-PL" sz="2000" dirty="0" smtClean="0">
                <a:latin typeface="Times New Roman" pitchFamily="18" charset="0"/>
                <a:cs typeface="Times New Roman" pitchFamily="18" charset="0"/>
              </a:rPr>
            </a:br>
            <a:r>
              <a:rPr lang="pl-PL" sz="2000" dirty="0" smtClean="0">
                <a:latin typeface="Times New Roman" pitchFamily="18" charset="0"/>
                <a:cs typeface="Times New Roman" pitchFamily="18" charset="0"/>
              </a:rPr>
              <a:t>Częstochowa </a:t>
            </a:r>
            <a:r>
              <a:rPr lang="pl-PL" sz="2000" dirty="0" err="1" smtClean="0">
                <a:latin typeface="Times New Roman" pitchFamily="18" charset="0"/>
                <a:cs typeface="Times New Roman" pitchFamily="18" charset="0"/>
              </a:rPr>
              <a:t>University</a:t>
            </a:r>
            <a:r>
              <a:rPr lang="pl-PL" sz="2000" dirty="0" smtClean="0">
                <a:latin typeface="Times New Roman" pitchFamily="18" charset="0"/>
                <a:cs typeface="Times New Roman" pitchFamily="18" charset="0"/>
              </a:rPr>
              <a:t> of Technology</a:t>
            </a:r>
            <a:br>
              <a:rPr lang="pl-PL" sz="2000" dirty="0" smtClean="0">
                <a:latin typeface="Times New Roman" pitchFamily="18" charset="0"/>
                <a:cs typeface="Times New Roman" pitchFamily="18" charset="0"/>
              </a:rPr>
            </a:br>
            <a:r>
              <a:rPr lang="pl-PL" sz="2000" dirty="0" smtClean="0">
                <a:latin typeface="Times New Roman" pitchFamily="18" charset="0"/>
                <a:cs typeface="Times New Roman" pitchFamily="18" charset="0"/>
              </a:rPr>
              <a:t>Department of </a:t>
            </a:r>
            <a:r>
              <a:rPr lang="pl-PL" sz="2000" dirty="0" err="1" smtClean="0">
                <a:latin typeface="Times New Roman" pitchFamily="18" charset="0"/>
                <a:cs typeface="Times New Roman" pitchFamily="18" charset="0"/>
              </a:rPr>
              <a:t>Civil</a:t>
            </a:r>
            <a:r>
              <a:rPr lang="pl-PL" sz="2000" dirty="0" smtClean="0">
                <a:latin typeface="Times New Roman" pitchFamily="18" charset="0"/>
                <a:cs typeface="Times New Roman" pitchFamily="18" charset="0"/>
              </a:rPr>
              <a:t> Engineering</a:t>
            </a:r>
            <a:r>
              <a:rPr lang="pl-PL" sz="4800" dirty="0" smtClean="0"/>
              <a:t/>
            </a:r>
            <a:br>
              <a:rPr lang="pl-PL" sz="4800" dirty="0" smtClean="0"/>
            </a:br>
            <a:endParaRPr lang="pl-PL" sz="4500" dirty="0">
              <a:solidFill>
                <a:schemeClr val="bg1"/>
              </a:solidFill>
              <a:latin typeface="Roboto" pitchFamily="2" charset="0"/>
              <a:ea typeface="Roboto" pitchFamily="2" charset="0"/>
            </a:endParaRPr>
          </a:p>
        </p:txBody>
      </p:sp>
      <p:pic>
        <p:nvPicPr>
          <p:cNvPr id="12" name="Grafika 11">
            <a:extLst>
              <a:ext uri="{FF2B5EF4-FFF2-40B4-BE49-F238E27FC236}">
                <a16:creationId xmlns="" xmlns:a16="http://schemas.microsoft.com/office/drawing/2014/main" id="{17FCFF87-B868-4E49-A221-CE7D6DDD586C}"/>
              </a:ext>
            </a:extLst>
          </p:cNvPr>
          <p:cNvPicPr>
            <a:picLocks noChangeAspect="1"/>
          </p:cNvPicPr>
          <p:nvPr/>
        </p:nvPicPr>
        <p:blipFill>
          <a:blip r:embed="rId2" cstate="print">
            <a:extLst>
              <a:ext uri="{28A0092B-C50C-407E-A947-70E740481C1C}">
                <a14:useLocalDpi xmlns="" xmlns:a14="http://schemas.microsoft.com/office/drawing/2010/main" val="0"/>
              </a:ext>
              <a:ext uri="{96DAC541-7B7A-43D3-8B79-37D633B846F1}">
                <asvg:svgBlip xmlns="" xmlns:asvg="http://schemas.microsoft.com/office/drawing/2016/SVG/main" r:embed="rId3"/>
              </a:ext>
            </a:extLst>
          </a:blip>
          <a:stretch>
            <a:fillRect/>
          </a:stretch>
        </p:blipFill>
        <p:spPr>
          <a:xfrm>
            <a:off x="7839057" y="4304836"/>
            <a:ext cx="948299" cy="1896596"/>
          </a:xfrm>
          <a:prstGeom prst="rect">
            <a:avLst/>
          </a:prstGeom>
        </p:spPr>
      </p:pic>
      <p:pic>
        <p:nvPicPr>
          <p:cNvPr id="10" name="Grafika 9">
            <a:extLst>
              <a:ext uri="{FF2B5EF4-FFF2-40B4-BE49-F238E27FC236}">
                <a16:creationId xmlns="" xmlns:a16="http://schemas.microsoft.com/office/drawing/2014/main" id="{A61BF850-2BDD-4865-BCB9-A57C6734F71B}"/>
              </a:ext>
            </a:extLst>
          </p:cNvPr>
          <p:cNvPicPr>
            <a:picLocks noChangeAspect="1"/>
          </p:cNvPicPr>
          <p:nvPr/>
        </p:nvPicPr>
        <p:blipFill>
          <a:blip r:embed="rId4" cstate="print">
            <a:extLst>
              <a:ext uri="{28A0092B-C50C-407E-A947-70E740481C1C}">
                <a14:useLocalDpi xmlns="" xmlns:a14="http://schemas.microsoft.com/office/drawing/2010/main" val="0"/>
              </a:ext>
              <a:ext uri="{96DAC541-7B7A-43D3-8B79-37D633B846F1}">
                <asvg:svgBlip xmlns="" xmlns:asvg="http://schemas.microsoft.com/office/drawing/2016/SVG/main" r:embed="rId5"/>
              </a:ext>
            </a:extLst>
          </a:blip>
          <a:stretch>
            <a:fillRect/>
          </a:stretch>
        </p:blipFill>
        <p:spPr>
          <a:xfrm>
            <a:off x="567020" y="276191"/>
            <a:ext cx="3896585" cy="1575215"/>
          </a:xfrm>
          <a:prstGeom prst="rect">
            <a:avLst/>
          </a:prstGeom>
        </p:spPr>
      </p:pic>
      <p:pic>
        <p:nvPicPr>
          <p:cNvPr id="11" name="Grafika 10">
            <a:extLst>
              <a:ext uri="{FF2B5EF4-FFF2-40B4-BE49-F238E27FC236}">
                <a16:creationId xmlns="" xmlns:a16="http://schemas.microsoft.com/office/drawing/2014/main" id="{FB7CEA20-2D24-4834-A928-9DF2BE599CE8}"/>
              </a:ext>
            </a:extLst>
          </p:cNvPr>
          <p:cNvPicPr>
            <a:picLocks noChangeAspect="1"/>
          </p:cNvPicPr>
          <p:nvPr/>
        </p:nvPicPr>
        <p:blipFill>
          <a:blip r:embed="rId6" cstate="print">
            <a:extLst>
              <a:ext uri="{28A0092B-C50C-407E-A947-70E740481C1C}">
                <a14:useLocalDpi xmlns="" xmlns:a14="http://schemas.microsoft.com/office/drawing/2010/main" val="0"/>
              </a:ext>
              <a:ext uri="{96DAC541-7B7A-43D3-8B79-37D633B846F1}">
                <asvg:svgBlip xmlns="" xmlns:asvg="http://schemas.microsoft.com/office/drawing/2016/SVG/main" r:embed="rId7"/>
              </a:ext>
            </a:extLst>
          </a:blip>
          <a:stretch>
            <a:fillRect/>
          </a:stretch>
        </p:blipFill>
        <p:spPr>
          <a:xfrm>
            <a:off x="4680396" y="525519"/>
            <a:ext cx="3364255" cy="1076561"/>
          </a:xfrm>
          <a:prstGeom prst="rect">
            <a:avLst/>
          </a:prstGeom>
        </p:spPr>
      </p:pic>
      <p:sp>
        <p:nvSpPr>
          <p:cNvPr id="5121" name="Rectangle 1"/>
          <p:cNvSpPr>
            <a:spLocks noChangeArrowheads="1"/>
          </p:cNvSpPr>
          <p:nvPr/>
        </p:nvSpPr>
        <p:spPr bwMode="auto">
          <a:xfrm>
            <a:off x="192211" y="3239079"/>
            <a:ext cx="8759577"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l-PL" altLang="zh-CN" b="1" i="0" u="none" strike="noStrike" cap="none" normalizeH="0" baseline="0" dirty="0" smtClean="0">
                <a:ln>
                  <a:noFill/>
                </a:ln>
                <a:solidFill>
                  <a:schemeClr val="tx1"/>
                </a:solidFill>
                <a:effectLst/>
                <a:latin typeface="Times New Roman" pitchFamily="18" charset="0"/>
                <a:ea typeface="Noto Serif CJK SC"/>
                <a:cs typeface="Times New Roman" pitchFamily="18" charset="0"/>
              </a:rPr>
              <a:t>"GREEN ROOFS" SURROUNDED BY DIVERSE KINDS OF URBAN LANDSCAPE</a:t>
            </a:r>
            <a:endParaRPr kumimoji="0" lang="pl-PL" altLang="zh-CN" b="0"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 xmlns:p14="http://schemas.microsoft.com/office/powerpoint/2010/main" val="34430799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rostokąt 3"/>
          <p:cNvSpPr/>
          <p:nvPr/>
        </p:nvSpPr>
        <p:spPr>
          <a:xfrm>
            <a:off x="0" y="0"/>
            <a:ext cx="9144000" cy="702944"/>
          </a:xfrm>
          <a:prstGeom prst="rect">
            <a:avLst/>
          </a:prstGeom>
          <a:solidFill>
            <a:srgbClr val="00A4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1013" dirty="0">
              <a:solidFill>
                <a:srgbClr val="0762C8"/>
              </a:solidFill>
            </a:endParaRPr>
          </a:p>
        </p:txBody>
      </p:sp>
      <p:pic>
        <p:nvPicPr>
          <p:cNvPr id="12" name="Grafika 11">
            <a:extLst>
              <a:ext uri="{FF2B5EF4-FFF2-40B4-BE49-F238E27FC236}">
                <a16:creationId xmlns="" xmlns:a16="http://schemas.microsoft.com/office/drawing/2014/main" id="{17FCFF87-B868-4E49-A221-CE7D6DDD586C}"/>
              </a:ext>
            </a:extLst>
          </p:cNvPr>
          <p:cNvPicPr>
            <a:picLocks noChangeAspect="1"/>
          </p:cNvPicPr>
          <p:nvPr/>
        </p:nvPicPr>
        <p:blipFill>
          <a:blip r:embed="rId2" cstate="print">
            <a:extLst>
              <a:ext uri="{28A0092B-C50C-407E-A947-70E740481C1C}">
                <a14:useLocalDpi xmlns="" xmlns:a14="http://schemas.microsoft.com/office/drawing/2010/main" val="0"/>
              </a:ext>
              <a:ext uri="{96DAC541-7B7A-43D3-8B79-37D633B846F1}">
                <asvg:svgBlip xmlns="" xmlns:asvg="http://schemas.microsoft.com/office/drawing/2016/SVG/main" r:embed="rId3"/>
              </a:ext>
            </a:extLst>
          </a:blip>
          <a:stretch>
            <a:fillRect/>
          </a:stretch>
        </p:blipFill>
        <p:spPr>
          <a:xfrm>
            <a:off x="7975283" y="3643704"/>
            <a:ext cx="948299" cy="1896596"/>
          </a:xfrm>
          <a:prstGeom prst="rect">
            <a:avLst/>
          </a:prstGeom>
        </p:spPr>
      </p:pic>
      <p:pic>
        <p:nvPicPr>
          <p:cNvPr id="10" name="Grafika 9">
            <a:extLst>
              <a:ext uri="{FF2B5EF4-FFF2-40B4-BE49-F238E27FC236}">
                <a16:creationId xmlns="" xmlns:a16="http://schemas.microsoft.com/office/drawing/2014/main" id="{181B0981-D700-4ECE-BD7A-851542D57044}"/>
              </a:ext>
            </a:extLst>
          </p:cNvPr>
          <p:cNvPicPr>
            <a:picLocks noChangeAspect="1"/>
          </p:cNvPicPr>
          <p:nvPr/>
        </p:nvPicPr>
        <p:blipFill>
          <a:blip r:embed="rId4" cstate="print">
            <a:extLst>
              <a:ext uri="{28A0092B-C50C-407E-A947-70E740481C1C}">
                <a14:useLocalDpi xmlns="" xmlns:a14="http://schemas.microsoft.com/office/drawing/2010/main" val="0"/>
              </a:ext>
              <a:ext uri="{96DAC541-7B7A-43D3-8B79-37D633B846F1}">
                <asvg:svgBlip xmlns="" xmlns:asvg="http://schemas.microsoft.com/office/drawing/2016/SVG/main" r:embed="rId5"/>
              </a:ext>
            </a:extLst>
          </a:blip>
          <a:stretch>
            <a:fillRect/>
          </a:stretch>
        </p:blipFill>
        <p:spPr>
          <a:xfrm>
            <a:off x="2110740" y="14035"/>
            <a:ext cx="2266950" cy="725424"/>
          </a:xfrm>
          <a:prstGeom prst="rect">
            <a:avLst/>
          </a:prstGeom>
        </p:spPr>
      </p:pic>
      <p:pic>
        <p:nvPicPr>
          <p:cNvPr id="14" name="Grafika 13">
            <a:extLst>
              <a:ext uri="{FF2B5EF4-FFF2-40B4-BE49-F238E27FC236}">
                <a16:creationId xmlns="" xmlns:a16="http://schemas.microsoft.com/office/drawing/2014/main" id="{EE600642-6969-4817-87B5-CCA955AB6525}"/>
              </a:ext>
            </a:extLst>
          </p:cNvPr>
          <p:cNvPicPr>
            <a:picLocks noChangeAspect="1"/>
          </p:cNvPicPr>
          <p:nvPr/>
        </p:nvPicPr>
        <p:blipFill>
          <a:blip r:embed="rId6" cstate="print">
            <a:extLst>
              <a:ext uri="{28A0092B-C50C-407E-A947-70E740481C1C}">
                <a14:useLocalDpi xmlns="" xmlns:a14="http://schemas.microsoft.com/office/drawing/2010/main" val="0"/>
              </a:ext>
              <a:ext uri="{96DAC541-7B7A-43D3-8B79-37D633B846F1}">
                <asvg:svgBlip xmlns="" xmlns:asvg="http://schemas.microsoft.com/office/drawing/2016/SVG/main" r:embed="rId7"/>
              </a:ext>
            </a:extLst>
          </a:blip>
          <a:stretch>
            <a:fillRect/>
          </a:stretch>
        </p:blipFill>
        <p:spPr>
          <a:xfrm>
            <a:off x="236821" y="78428"/>
            <a:ext cx="1774528" cy="556420"/>
          </a:xfrm>
          <a:prstGeom prst="rect">
            <a:avLst/>
          </a:prstGeom>
        </p:spPr>
      </p:pic>
      <p:sp>
        <p:nvSpPr>
          <p:cNvPr id="11" name="Tytuł 1">
            <a:extLst>
              <a:ext uri="{FF2B5EF4-FFF2-40B4-BE49-F238E27FC236}">
                <a16:creationId xmlns="" xmlns:a16="http://schemas.microsoft.com/office/drawing/2014/main" id="{0B0D4A59-C539-421E-915B-057D91C863BF}"/>
              </a:ext>
            </a:extLst>
          </p:cNvPr>
          <p:cNvSpPr>
            <a:spLocks noGrp="1"/>
          </p:cNvSpPr>
          <p:nvPr>
            <p:ph type="title"/>
          </p:nvPr>
        </p:nvSpPr>
        <p:spPr>
          <a:xfrm>
            <a:off x="145710" y="671913"/>
            <a:ext cx="8240786" cy="994172"/>
          </a:xfrm>
        </p:spPr>
        <p:txBody>
          <a:bodyPr>
            <a:normAutofit/>
          </a:bodyPr>
          <a:lstStyle/>
          <a:p>
            <a:r>
              <a:rPr lang="pl-PL" sz="2000" b="1" dirty="0" smtClean="0">
                <a:latin typeface="Times New Roman" pitchFamily="18" charset="0"/>
                <a:cs typeface="Times New Roman" pitchFamily="18" charset="0"/>
              </a:rPr>
              <a:t>Green </a:t>
            </a:r>
            <a:r>
              <a:rPr lang="pl-PL" sz="2000" b="1" dirty="0" err="1" smtClean="0">
                <a:latin typeface="Times New Roman" pitchFamily="18" charset="0"/>
                <a:cs typeface="Times New Roman" pitchFamily="18" charset="0"/>
              </a:rPr>
              <a:t>roofs</a:t>
            </a:r>
            <a:r>
              <a:rPr lang="pl-PL" sz="2000" b="1" dirty="0" smtClean="0">
                <a:latin typeface="Times New Roman" pitchFamily="18" charset="0"/>
                <a:cs typeface="Times New Roman" pitchFamily="18" charset="0"/>
              </a:rPr>
              <a:t> </a:t>
            </a:r>
            <a:r>
              <a:rPr lang="pl-PL" sz="2000" b="1" dirty="0" err="1" smtClean="0">
                <a:latin typeface="Times New Roman" pitchFamily="18" charset="0"/>
                <a:cs typeface="Times New Roman" pitchFamily="18" charset="0"/>
              </a:rPr>
              <a:t>in</a:t>
            </a:r>
            <a:r>
              <a:rPr lang="pl-PL" sz="2000" b="1" dirty="0" smtClean="0">
                <a:latin typeface="Times New Roman" pitchFamily="18" charset="0"/>
                <a:cs typeface="Times New Roman" pitchFamily="18" charset="0"/>
              </a:rPr>
              <a:t> Poland – </a:t>
            </a:r>
            <a:r>
              <a:rPr lang="pl-PL" sz="2000" b="1" dirty="0" err="1" smtClean="0">
                <a:latin typeface="Times New Roman" pitchFamily="18" charset="0"/>
                <a:cs typeface="Times New Roman" pitchFamily="18" charset="0"/>
              </a:rPr>
              <a:t>examples</a:t>
            </a:r>
            <a:r>
              <a:rPr lang="pl-PL" sz="2000" b="1" dirty="0" smtClean="0">
                <a:latin typeface="Times New Roman" pitchFamily="18" charset="0"/>
                <a:cs typeface="Times New Roman" pitchFamily="18" charset="0"/>
              </a:rPr>
              <a:t> of </a:t>
            </a:r>
            <a:r>
              <a:rPr lang="pl-PL" sz="2000" b="1" dirty="0" err="1" smtClean="0">
                <a:latin typeface="Times New Roman" pitchFamily="18" charset="0"/>
                <a:cs typeface="Times New Roman" pitchFamily="18" charset="0"/>
              </a:rPr>
              <a:t>projects</a:t>
            </a:r>
            <a:r>
              <a:rPr lang="pl-PL" sz="2000" b="1" dirty="0" smtClean="0">
                <a:latin typeface="Times New Roman" pitchFamily="18" charset="0"/>
                <a:cs typeface="Times New Roman" pitchFamily="18" charset="0"/>
              </a:rPr>
              <a:t> </a:t>
            </a:r>
            <a:r>
              <a:rPr lang="pl-PL" sz="2000" dirty="0" smtClean="0"/>
              <a:t/>
            </a:r>
            <a:br>
              <a:rPr lang="pl-PL" sz="2000" dirty="0" smtClean="0"/>
            </a:br>
            <a:endParaRPr lang="pl-PL" sz="2000" b="1" dirty="0">
              <a:solidFill>
                <a:srgbClr val="00A4B7"/>
              </a:solidFill>
              <a:latin typeface="Times New Roman" pitchFamily="18" charset="0"/>
              <a:ea typeface="Roboto" pitchFamily="2" charset="0"/>
              <a:cs typeface="Times New Roman" pitchFamily="18" charset="0"/>
            </a:endParaRPr>
          </a:p>
        </p:txBody>
      </p:sp>
      <p:pic>
        <p:nvPicPr>
          <p:cNvPr id="18" name="Grafika 17">
            <a:extLst>
              <a:ext uri="{FF2B5EF4-FFF2-40B4-BE49-F238E27FC236}">
                <a16:creationId xmlns="" xmlns:a16="http://schemas.microsoft.com/office/drawing/2014/main" id="{8B59322A-6914-403F-BA97-87BBEF791EA5}"/>
              </a:ext>
            </a:extLst>
          </p:cNvPr>
          <p:cNvPicPr>
            <a:picLocks noChangeAspect="1"/>
          </p:cNvPicPr>
          <p:nvPr/>
        </p:nvPicPr>
        <p:blipFill>
          <a:blip r:embed="rId8" cstate="print">
            <a:extLst>
              <a:ext uri="{28A0092B-C50C-407E-A947-70E740481C1C}">
                <a14:useLocalDpi xmlns="" xmlns:a14="http://schemas.microsoft.com/office/drawing/2010/main" val="0"/>
              </a:ext>
              <a:ext uri="{96DAC541-7B7A-43D3-8B79-37D633B846F1}">
                <asvg:svgBlip xmlns="" xmlns:asvg="http://schemas.microsoft.com/office/drawing/2016/SVG/main" r:embed="rId9"/>
              </a:ext>
            </a:extLst>
          </a:blip>
          <a:stretch>
            <a:fillRect/>
          </a:stretch>
        </p:blipFill>
        <p:spPr>
          <a:xfrm>
            <a:off x="8556535" y="5752792"/>
            <a:ext cx="329206" cy="658411"/>
          </a:xfrm>
          <a:prstGeom prst="rect">
            <a:avLst/>
          </a:prstGeom>
        </p:spPr>
      </p:pic>
      <p:sp>
        <p:nvSpPr>
          <p:cNvPr id="18434" name="AutoShape 2" descr="Le Corbusier's roof gardens – Geoplas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l-PL"/>
          </a:p>
        </p:txBody>
      </p:sp>
      <p:sp>
        <p:nvSpPr>
          <p:cNvPr id="18436" name="AutoShape 4" descr="Le Corbusier's roof gardens – Geoplas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l-PL"/>
          </a:p>
        </p:txBody>
      </p:sp>
      <p:sp>
        <p:nvSpPr>
          <p:cNvPr id="19" name="Prostokąt 18"/>
          <p:cNvSpPr/>
          <p:nvPr/>
        </p:nvSpPr>
        <p:spPr>
          <a:xfrm>
            <a:off x="183930" y="1451981"/>
            <a:ext cx="8770883" cy="923330"/>
          </a:xfrm>
          <a:prstGeom prst="rect">
            <a:avLst/>
          </a:prstGeom>
        </p:spPr>
        <p:txBody>
          <a:bodyPr wrap="square">
            <a:spAutoFit/>
          </a:bodyPr>
          <a:lstStyle/>
          <a:p>
            <a:pPr algn="just"/>
            <a:endParaRPr lang="pl-PL" dirty="0" smtClean="0"/>
          </a:p>
          <a:p>
            <a:pPr algn="just"/>
            <a:endParaRPr lang="pl-PL" dirty="0" smtClean="0">
              <a:latin typeface="Times New Roman" pitchFamily="18" charset="0"/>
              <a:cs typeface="Times New Roman" pitchFamily="18" charset="0"/>
            </a:endParaRPr>
          </a:p>
          <a:p>
            <a:endParaRPr lang="pl-PL" dirty="0">
              <a:latin typeface="Times New Roman" pitchFamily="18" charset="0"/>
              <a:cs typeface="Times New Roman" pitchFamily="18" charset="0"/>
            </a:endParaRPr>
          </a:p>
        </p:txBody>
      </p:sp>
      <p:pic>
        <p:nvPicPr>
          <p:cNvPr id="22" name="Picture 2" descr="Podobny obraz"/>
          <p:cNvPicPr>
            <a:picLocks noChangeAspect="1" noChangeArrowheads="1"/>
          </p:cNvPicPr>
          <p:nvPr/>
        </p:nvPicPr>
        <p:blipFill>
          <a:blip r:embed="rId10" cstate="print"/>
          <a:srcRect/>
          <a:stretch>
            <a:fillRect/>
          </a:stretch>
        </p:blipFill>
        <p:spPr bwMode="auto">
          <a:xfrm>
            <a:off x="262758" y="1780519"/>
            <a:ext cx="4078015" cy="2718677"/>
          </a:xfrm>
          <a:prstGeom prst="rect">
            <a:avLst/>
          </a:prstGeom>
          <a:noFill/>
          <a:ln w="9525">
            <a:noFill/>
            <a:miter lim="800000"/>
            <a:headEnd/>
            <a:tailEnd/>
          </a:ln>
        </p:spPr>
      </p:pic>
      <p:sp>
        <p:nvSpPr>
          <p:cNvPr id="23" name="Prostokąt 22"/>
          <p:cNvSpPr/>
          <p:nvPr/>
        </p:nvSpPr>
        <p:spPr>
          <a:xfrm>
            <a:off x="225970" y="4693770"/>
            <a:ext cx="4303989" cy="1754326"/>
          </a:xfrm>
          <a:prstGeom prst="rect">
            <a:avLst/>
          </a:prstGeom>
        </p:spPr>
        <p:txBody>
          <a:bodyPr wrap="square">
            <a:spAutoFit/>
          </a:bodyPr>
          <a:lstStyle/>
          <a:p>
            <a:r>
              <a:rPr lang="en-US" dirty="0" smtClean="0">
                <a:latin typeface="Times New Roman" pitchFamily="18" charset="0"/>
                <a:cs typeface="Times New Roman" pitchFamily="18" charset="0"/>
              </a:rPr>
              <a:t>The green roof of the International Congress Center in Katowice was built on the basis of a design by the leading Polish studio JEMS </a:t>
            </a:r>
            <a:r>
              <a:rPr lang="en-US" dirty="0" err="1" smtClean="0">
                <a:latin typeface="Times New Roman" pitchFamily="18" charset="0"/>
                <a:cs typeface="Times New Roman" pitchFamily="18" charset="0"/>
              </a:rPr>
              <a:t>Architekci</a:t>
            </a:r>
            <a:r>
              <a:rPr lang="en-US" dirty="0" smtClean="0">
                <a:latin typeface="Times New Roman" pitchFamily="18" charset="0"/>
                <a:cs typeface="Times New Roman" pitchFamily="18" charset="0"/>
              </a:rPr>
              <a:t>, selected in an international architectural competition concluded in October 2008. </a:t>
            </a:r>
            <a:endParaRPr lang="pl-PL" dirty="0">
              <a:latin typeface="Times New Roman" pitchFamily="18" charset="0"/>
              <a:cs typeface="Times New Roman" pitchFamily="18" charset="0"/>
            </a:endParaRPr>
          </a:p>
        </p:txBody>
      </p:sp>
      <p:sp>
        <p:nvSpPr>
          <p:cNvPr id="24" name="Prostokąt 23"/>
          <p:cNvSpPr/>
          <p:nvPr/>
        </p:nvSpPr>
        <p:spPr>
          <a:xfrm>
            <a:off x="4671847" y="4729342"/>
            <a:ext cx="3809999" cy="1477328"/>
          </a:xfrm>
          <a:prstGeom prst="rect">
            <a:avLst/>
          </a:prstGeom>
        </p:spPr>
        <p:txBody>
          <a:bodyPr wrap="square">
            <a:spAutoFit/>
          </a:bodyPr>
          <a:lstStyle/>
          <a:p>
            <a:pPr algn="just"/>
            <a:r>
              <a:rPr lang="en-US" dirty="0" smtClean="0">
                <a:latin typeface="Times New Roman" pitchFamily="18" charset="0"/>
                <a:cs typeface="Times New Roman" pitchFamily="18" charset="0"/>
              </a:rPr>
              <a:t>The plastically formed green roof of the building together with the slope system perfectly harmonizes with the immediate surroundings, giving the building an individual character. </a:t>
            </a:r>
            <a:endParaRPr lang="pl-PL" dirty="0">
              <a:latin typeface="Times New Roman" pitchFamily="18" charset="0"/>
              <a:cs typeface="Times New Roman" pitchFamily="18" charset="0"/>
            </a:endParaRPr>
          </a:p>
        </p:txBody>
      </p:sp>
      <p:pic>
        <p:nvPicPr>
          <p:cNvPr id="25" name="Picture 2"/>
          <p:cNvPicPr>
            <a:picLocks noChangeAspect="1" noChangeArrowheads="1"/>
          </p:cNvPicPr>
          <p:nvPr/>
        </p:nvPicPr>
        <p:blipFill>
          <a:blip r:embed="rId11" cstate="print"/>
          <a:srcRect/>
          <a:stretch>
            <a:fillRect/>
          </a:stretch>
        </p:blipFill>
        <p:spPr bwMode="auto">
          <a:xfrm>
            <a:off x="4593021" y="1786757"/>
            <a:ext cx="4298731" cy="2750143"/>
          </a:xfrm>
          <a:prstGeom prst="rect">
            <a:avLst/>
          </a:prstGeom>
          <a:noFill/>
          <a:ln w="12700" cap="sq">
            <a:noFill/>
            <a:miter lim="800000"/>
            <a:headEnd type="none" w="sm" len="sm"/>
            <a:tailEnd type="none" w="sm" len="sm"/>
          </a:ln>
        </p:spPr>
      </p:pic>
      <p:sp>
        <p:nvSpPr>
          <p:cNvPr id="26" name="Prostokąt 25"/>
          <p:cNvSpPr/>
          <p:nvPr/>
        </p:nvSpPr>
        <p:spPr>
          <a:xfrm>
            <a:off x="232122" y="1268388"/>
            <a:ext cx="4286430" cy="369332"/>
          </a:xfrm>
          <a:prstGeom prst="rect">
            <a:avLst/>
          </a:prstGeom>
        </p:spPr>
        <p:txBody>
          <a:bodyPr wrap="none">
            <a:spAutoFit/>
          </a:bodyPr>
          <a:lstStyle/>
          <a:p>
            <a:r>
              <a:rPr lang="pl-PL" b="1" dirty="0" smtClean="0">
                <a:latin typeface="Times New Roman" panose="02020603050405020304" pitchFamily="18" charset="0"/>
                <a:cs typeface="Times New Roman" panose="02020603050405020304" pitchFamily="18" charset="0"/>
              </a:rPr>
              <a:t>International </a:t>
            </a:r>
            <a:r>
              <a:rPr lang="pl-PL" b="1" dirty="0" err="1" smtClean="0">
                <a:latin typeface="Times New Roman" panose="02020603050405020304" pitchFamily="18" charset="0"/>
                <a:cs typeface="Times New Roman" panose="02020603050405020304" pitchFamily="18" charset="0"/>
              </a:rPr>
              <a:t>Congress</a:t>
            </a:r>
            <a:r>
              <a:rPr lang="pl-PL" b="1" dirty="0" smtClean="0">
                <a:latin typeface="Times New Roman" panose="02020603050405020304" pitchFamily="18" charset="0"/>
                <a:cs typeface="Times New Roman" panose="02020603050405020304" pitchFamily="18" charset="0"/>
              </a:rPr>
              <a:t> Centre,  Katowice</a:t>
            </a:r>
          </a:p>
        </p:txBody>
      </p:sp>
    </p:spTree>
    <p:extLst>
      <p:ext uri="{BB962C8B-B14F-4D97-AF65-F5344CB8AC3E}">
        <p14:creationId xmlns="" xmlns:p14="http://schemas.microsoft.com/office/powerpoint/2010/main" val="334816262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rostokąt 3"/>
          <p:cNvSpPr/>
          <p:nvPr/>
        </p:nvSpPr>
        <p:spPr>
          <a:xfrm>
            <a:off x="0" y="0"/>
            <a:ext cx="9144000" cy="702944"/>
          </a:xfrm>
          <a:prstGeom prst="rect">
            <a:avLst/>
          </a:prstGeom>
          <a:solidFill>
            <a:srgbClr val="00A4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1013" dirty="0">
              <a:solidFill>
                <a:srgbClr val="0762C8"/>
              </a:solidFill>
            </a:endParaRPr>
          </a:p>
        </p:txBody>
      </p:sp>
      <p:pic>
        <p:nvPicPr>
          <p:cNvPr id="12" name="Grafika 11">
            <a:extLst>
              <a:ext uri="{FF2B5EF4-FFF2-40B4-BE49-F238E27FC236}">
                <a16:creationId xmlns="" xmlns:a16="http://schemas.microsoft.com/office/drawing/2014/main" id="{17FCFF87-B868-4E49-A221-CE7D6DDD586C}"/>
              </a:ext>
            </a:extLst>
          </p:cNvPr>
          <p:cNvPicPr>
            <a:picLocks noChangeAspect="1"/>
          </p:cNvPicPr>
          <p:nvPr/>
        </p:nvPicPr>
        <p:blipFill>
          <a:blip r:embed="rId2" cstate="print">
            <a:extLst>
              <a:ext uri="{28A0092B-C50C-407E-A947-70E740481C1C}">
                <a14:useLocalDpi xmlns="" xmlns:a14="http://schemas.microsoft.com/office/drawing/2010/main" val="0"/>
              </a:ext>
              <a:ext uri="{96DAC541-7B7A-43D3-8B79-37D633B846F1}">
                <asvg:svgBlip xmlns="" xmlns:asvg="http://schemas.microsoft.com/office/drawing/2016/SVG/main" r:embed="rId3"/>
              </a:ext>
            </a:extLst>
          </a:blip>
          <a:stretch>
            <a:fillRect/>
          </a:stretch>
        </p:blipFill>
        <p:spPr>
          <a:xfrm>
            <a:off x="7975283" y="3643704"/>
            <a:ext cx="948299" cy="1896596"/>
          </a:xfrm>
          <a:prstGeom prst="rect">
            <a:avLst/>
          </a:prstGeom>
        </p:spPr>
      </p:pic>
      <p:pic>
        <p:nvPicPr>
          <p:cNvPr id="10" name="Grafika 9">
            <a:extLst>
              <a:ext uri="{FF2B5EF4-FFF2-40B4-BE49-F238E27FC236}">
                <a16:creationId xmlns="" xmlns:a16="http://schemas.microsoft.com/office/drawing/2014/main" id="{181B0981-D700-4ECE-BD7A-851542D57044}"/>
              </a:ext>
            </a:extLst>
          </p:cNvPr>
          <p:cNvPicPr>
            <a:picLocks noChangeAspect="1"/>
          </p:cNvPicPr>
          <p:nvPr/>
        </p:nvPicPr>
        <p:blipFill>
          <a:blip r:embed="rId4" cstate="print">
            <a:extLst>
              <a:ext uri="{28A0092B-C50C-407E-A947-70E740481C1C}">
                <a14:useLocalDpi xmlns="" xmlns:a14="http://schemas.microsoft.com/office/drawing/2010/main" val="0"/>
              </a:ext>
              <a:ext uri="{96DAC541-7B7A-43D3-8B79-37D633B846F1}">
                <asvg:svgBlip xmlns="" xmlns:asvg="http://schemas.microsoft.com/office/drawing/2016/SVG/main" r:embed="rId5"/>
              </a:ext>
            </a:extLst>
          </a:blip>
          <a:stretch>
            <a:fillRect/>
          </a:stretch>
        </p:blipFill>
        <p:spPr>
          <a:xfrm>
            <a:off x="2110740" y="14035"/>
            <a:ext cx="2266950" cy="725424"/>
          </a:xfrm>
          <a:prstGeom prst="rect">
            <a:avLst/>
          </a:prstGeom>
        </p:spPr>
      </p:pic>
      <p:pic>
        <p:nvPicPr>
          <p:cNvPr id="14" name="Grafika 13">
            <a:extLst>
              <a:ext uri="{FF2B5EF4-FFF2-40B4-BE49-F238E27FC236}">
                <a16:creationId xmlns="" xmlns:a16="http://schemas.microsoft.com/office/drawing/2014/main" id="{EE600642-6969-4817-87B5-CCA955AB6525}"/>
              </a:ext>
            </a:extLst>
          </p:cNvPr>
          <p:cNvPicPr>
            <a:picLocks noChangeAspect="1"/>
          </p:cNvPicPr>
          <p:nvPr/>
        </p:nvPicPr>
        <p:blipFill>
          <a:blip r:embed="rId6" cstate="print">
            <a:extLst>
              <a:ext uri="{28A0092B-C50C-407E-A947-70E740481C1C}">
                <a14:useLocalDpi xmlns="" xmlns:a14="http://schemas.microsoft.com/office/drawing/2010/main" val="0"/>
              </a:ext>
              <a:ext uri="{96DAC541-7B7A-43D3-8B79-37D633B846F1}">
                <asvg:svgBlip xmlns="" xmlns:asvg="http://schemas.microsoft.com/office/drawing/2016/SVG/main" r:embed="rId7"/>
              </a:ext>
            </a:extLst>
          </a:blip>
          <a:stretch>
            <a:fillRect/>
          </a:stretch>
        </p:blipFill>
        <p:spPr>
          <a:xfrm>
            <a:off x="236821" y="78428"/>
            <a:ext cx="1774528" cy="556420"/>
          </a:xfrm>
          <a:prstGeom prst="rect">
            <a:avLst/>
          </a:prstGeom>
        </p:spPr>
      </p:pic>
      <p:sp>
        <p:nvSpPr>
          <p:cNvPr id="11" name="Tytuł 1">
            <a:extLst>
              <a:ext uri="{FF2B5EF4-FFF2-40B4-BE49-F238E27FC236}">
                <a16:creationId xmlns="" xmlns:a16="http://schemas.microsoft.com/office/drawing/2014/main" id="{0B0D4A59-C539-421E-915B-057D91C863BF}"/>
              </a:ext>
            </a:extLst>
          </p:cNvPr>
          <p:cNvSpPr>
            <a:spLocks noGrp="1"/>
          </p:cNvSpPr>
          <p:nvPr>
            <p:ph type="title"/>
          </p:nvPr>
        </p:nvSpPr>
        <p:spPr>
          <a:xfrm>
            <a:off x="145710" y="671913"/>
            <a:ext cx="8240786" cy="994172"/>
          </a:xfrm>
        </p:spPr>
        <p:txBody>
          <a:bodyPr>
            <a:normAutofit/>
          </a:bodyPr>
          <a:lstStyle/>
          <a:p>
            <a:r>
              <a:rPr lang="pl-PL" sz="2000" b="1" dirty="0" smtClean="0">
                <a:latin typeface="Times New Roman" pitchFamily="18" charset="0"/>
                <a:cs typeface="Times New Roman" pitchFamily="18" charset="0"/>
              </a:rPr>
              <a:t>Green </a:t>
            </a:r>
            <a:r>
              <a:rPr lang="pl-PL" sz="2000" b="1" dirty="0" err="1" smtClean="0">
                <a:latin typeface="Times New Roman" pitchFamily="18" charset="0"/>
                <a:cs typeface="Times New Roman" pitchFamily="18" charset="0"/>
              </a:rPr>
              <a:t>roofs</a:t>
            </a:r>
            <a:r>
              <a:rPr lang="pl-PL" sz="2000" b="1" dirty="0" smtClean="0">
                <a:latin typeface="Times New Roman" pitchFamily="18" charset="0"/>
                <a:cs typeface="Times New Roman" pitchFamily="18" charset="0"/>
              </a:rPr>
              <a:t> </a:t>
            </a:r>
            <a:r>
              <a:rPr lang="pl-PL" sz="2000" b="1" dirty="0" err="1" smtClean="0">
                <a:latin typeface="Times New Roman" pitchFamily="18" charset="0"/>
                <a:cs typeface="Times New Roman" pitchFamily="18" charset="0"/>
              </a:rPr>
              <a:t>in</a:t>
            </a:r>
            <a:r>
              <a:rPr lang="pl-PL" sz="2000" b="1" dirty="0" smtClean="0">
                <a:latin typeface="Times New Roman" pitchFamily="18" charset="0"/>
                <a:cs typeface="Times New Roman" pitchFamily="18" charset="0"/>
              </a:rPr>
              <a:t> Poland – </a:t>
            </a:r>
            <a:r>
              <a:rPr lang="pl-PL" sz="2000" b="1" dirty="0" err="1" smtClean="0">
                <a:latin typeface="Times New Roman" pitchFamily="18" charset="0"/>
                <a:cs typeface="Times New Roman" pitchFamily="18" charset="0"/>
              </a:rPr>
              <a:t>examples</a:t>
            </a:r>
            <a:r>
              <a:rPr lang="pl-PL" sz="2000" b="1" dirty="0" smtClean="0">
                <a:latin typeface="Times New Roman" pitchFamily="18" charset="0"/>
                <a:cs typeface="Times New Roman" pitchFamily="18" charset="0"/>
              </a:rPr>
              <a:t> of </a:t>
            </a:r>
            <a:r>
              <a:rPr lang="pl-PL" sz="2000" b="1" dirty="0" err="1" smtClean="0">
                <a:latin typeface="Times New Roman" pitchFamily="18" charset="0"/>
                <a:cs typeface="Times New Roman" pitchFamily="18" charset="0"/>
              </a:rPr>
              <a:t>projects</a:t>
            </a:r>
            <a:r>
              <a:rPr lang="pl-PL" sz="2000" b="1" dirty="0" smtClean="0">
                <a:latin typeface="Times New Roman" pitchFamily="18" charset="0"/>
                <a:cs typeface="Times New Roman" pitchFamily="18" charset="0"/>
              </a:rPr>
              <a:t> </a:t>
            </a:r>
            <a:r>
              <a:rPr lang="pl-PL" sz="2000" dirty="0" smtClean="0"/>
              <a:t/>
            </a:r>
            <a:br>
              <a:rPr lang="pl-PL" sz="2000" dirty="0" smtClean="0"/>
            </a:br>
            <a:endParaRPr lang="pl-PL" sz="2000" b="1" dirty="0">
              <a:solidFill>
                <a:srgbClr val="00A4B7"/>
              </a:solidFill>
              <a:latin typeface="Times New Roman" pitchFamily="18" charset="0"/>
              <a:ea typeface="Roboto" pitchFamily="2" charset="0"/>
              <a:cs typeface="Times New Roman" pitchFamily="18" charset="0"/>
            </a:endParaRPr>
          </a:p>
        </p:txBody>
      </p:sp>
      <p:pic>
        <p:nvPicPr>
          <p:cNvPr id="18" name="Grafika 17">
            <a:extLst>
              <a:ext uri="{FF2B5EF4-FFF2-40B4-BE49-F238E27FC236}">
                <a16:creationId xmlns="" xmlns:a16="http://schemas.microsoft.com/office/drawing/2014/main" id="{8B59322A-6914-403F-BA97-87BBEF791EA5}"/>
              </a:ext>
            </a:extLst>
          </p:cNvPr>
          <p:cNvPicPr>
            <a:picLocks noChangeAspect="1"/>
          </p:cNvPicPr>
          <p:nvPr/>
        </p:nvPicPr>
        <p:blipFill>
          <a:blip r:embed="rId8" cstate="print">
            <a:extLst>
              <a:ext uri="{28A0092B-C50C-407E-A947-70E740481C1C}">
                <a14:useLocalDpi xmlns="" xmlns:a14="http://schemas.microsoft.com/office/drawing/2010/main" val="0"/>
              </a:ext>
              <a:ext uri="{96DAC541-7B7A-43D3-8B79-37D633B846F1}">
                <asvg:svgBlip xmlns="" xmlns:asvg="http://schemas.microsoft.com/office/drawing/2016/SVG/main" r:embed="rId9"/>
              </a:ext>
            </a:extLst>
          </a:blip>
          <a:stretch>
            <a:fillRect/>
          </a:stretch>
        </p:blipFill>
        <p:spPr>
          <a:xfrm>
            <a:off x="8556535" y="5752792"/>
            <a:ext cx="329206" cy="658411"/>
          </a:xfrm>
          <a:prstGeom prst="rect">
            <a:avLst/>
          </a:prstGeom>
        </p:spPr>
      </p:pic>
      <p:sp>
        <p:nvSpPr>
          <p:cNvPr id="18434" name="AutoShape 2" descr="Le Corbusier's roof gardens – Geoplas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l-PL"/>
          </a:p>
        </p:txBody>
      </p:sp>
      <p:sp>
        <p:nvSpPr>
          <p:cNvPr id="18436" name="AutoShape 4" descr="Le Corbusier's roof gardens – Geoplas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l-PL"/>
          </a:p>
        </p:txBody>
      </p:sp>
      <p:sp>
        <p:nvSpPr>
          <p:cNvPr id="19" name="Prostokąt 18"/>
          <p:cNvSpPr/>
          <p:nvPr/>
        </p:nvSpPr>
        <p:spPr>
          <a:xfrm>
            <a:off x="183930" y="1451981"/>
            <a:ext cx="8770883" cy="923330"/>
          </a:xfrm>
          <a:prstGeom prst="rect">
            <a:avLst/>
          </a:prstGeom>
        </p:spPr>
        <p:txBody>
          <a:bodyPr wrap="square">
            <a:spAutoFit/>
          </a:bodyPr>
          <a:lstStyle/>
          <a:p>
            <a:pPr algn="just"/>
            <a:endParaRPr lang="pl-PL" dirty="0" smtClean="0"/>
          </a:p>
          <a:p>
            <a:pPr algn="just"/>
            <a:endParaRPr lang="pl-PL" dirty="0" smtClean="0">
              <a:latin typeface="Times New Roman" pitchFamily="18" charset="0"/>
              <a:cs typeface="Times New Roman" pitchFamily="18" charset="0"/>
            </a:endParaRPr>
          </a:p>
          <a:p>
            <a:endParaRPr lang="pl-PL" dirty="0">
              <a:latin typeface="Times New Roman" pitchFamily="18" charset="0"/>
              <a:cs typeface="Times New Roman" pitchFamily="18" charset="0"/>
            </a:endParaRPr>
          </a:p>
        </p:txBody>
      </p:sp>
      <p:sp>
        <p:nvSpPr>
          <p:cNvPr id="23" name="Prostokąt 22"/>
          <p:cNvSpPr/>
          <p:nvPr/>
        </p:nvSpPr>
        <p:spPr>
          <a:xfrm>
            <a:off x="225970" y="4693770"/>
            <a:ext cx="4303989" cy="1200329"/>
          </a:xfrm>
          <a:prstGeom prst="rect">
            <a:avLst/>
          </a:prstGeom>
        </p:spPr>
        <p:txBody>
          <a:bodyPr wrap="square">
            <a:spAutoFit/>
          </a:bodyPr>
          <a:lstStyle/>
          <a:p>
            <a:r>
              <a:rPr lang="en-US" dirty="0" smtClean="0">
                <a:latin typeface="Times New Roman" pitchFamily="18" charset="0"/>
                <a:cs typeface="Times New Roman" pitchFamily="18" charset="0"/>
              </a:rPr>
              <a:t>The carved roof descends stepwise to the alley running through the center of the building and ending with a panoramic opening to the adjacent </a:t>
            </a:r>
            <a:r>
              <a:rPr lang="en-US" dirty="0" err="1" smtClean="0">
                <a:latin typeface="Times New Roman" pitchFamily="18" charset="0"/>
                <a:cs typeface="Times New Roman" pitchFamily="18" charset="0"/>
              </a:rPr>
              <a:t>Spodek</a:t>
            </a:r>
            <a:r>
              <a:rPr lang="en-US" dirty="0" smtClean="0">
                <a:latin typeface="Times New Roman" pitchFamily="18" charset="0"/>
                <a:cs typeface="Times New Roman" pitchFamily="18" charset="0"/>
              </a:rPr>
              <a:t>.</a:t>
            </a:r>
            <a:endParaRPr lang="pl-PL" dirty="0">
              <a:latin typeface="Times New Roman" pitchFamily="18" charset="0"/>
              <a:cs typeface="Times New Roman" pitchFamily="18" charset="0"/>
            </a:endParaRPr>
          </a:p>
        </p:txBody>
      </p:sp>
      <p:pic>
        <p:nvPicPr>
          <p:cNvPr id="15" name="Picture 2" descr="Międzynarodowe Centrum Kongresowe w Katowicach"/>
          <p:cNvPicPr>
            <a:picLocks noChangeAspect="1" noChangeArrowheads="1"/>
          </p:cNvPicPr>
          <p:nvPr/>
        </p:nvPicPr>
        <p:blipFill>
          <a:blip r:embed="rId10" cstate="print"/>
          <a:srcRect/>
          <a:stretch>
            <a:fillRect/>
          </a:stretch>
        </p:blipFill>
        <p:spPr bwMode="auto">
          <a:xfrm>
            <a:off x="220717" y="1680715"/>
            <a:ext cx="4267200" cy="2849245"/>
          </a:xfrm>
          <a:prstGeom prst="rect">
            <a:avLst/>
          </a:prstGeom>
          <a:noFill/>
          <a:ln w="9525">
            <a:noFill/>
            <a:miter lim="800000"/>
            <a:headEnd/>
            <a:tailEnd/>
          </a:ln>
        </p:spPr>
      </p:pic>
      <p:pic>
        <p:nvPicPr>
          <p:cNvPr id="16" name="Obraz 15"/>
          <p:cNvPicPr/>
          <p:nvPr/>
        </p:nvPicPr>
        <p:blipFill>
          <a:blip r:embed="rId11" cstate="print"/>
          <a:srcRect/>
          <a:stretch>
            <a:fillRect/>
          </a:stretch>
        </p:blipFill>
        <p:spPr bwMode="auto">
          <a:xfrm>
            <a:off x="4647879" y="1665932"/>
            <a:ext cx="4306935" cy="1466151"/>
          </a:xfrm>
          <a:prstGeom prst="rect">
            <a:avLst/>
          </a:prstGeom>
          <a:noFill/>
          <a:ln w="9525">
            <a:noFill/>
            <a:miter lim="800000"/>
            <a:headEnd/>
            <a:tailEnd/>
          </a:ln>
        </p:spPr>
      </p:pic>
      <p:pic>
        <p:nvPicPr>
          <p:cNvPr id="17" name="Obraz 16" descr="Painting containing fence, grass, net, balustrade&#10;&#10;Auto-generated description"/>
          <p:cNvPicPr/>
          <p:nvPr/>
        </p:nvPicPr>
        <p:blipFill>
          <a:blip r:embed="rId12" cstate="print"/>
          <a:srcRect/>
          <a:stretch>
            <a:fillRect/>
          </a:stretch>
        </p:blipFill>
        <p:spPr bwMode="auto">
          <a:xfrm>
            <a:off x="4677104" y="4059117"/>
            <a:ext cx="4309242" cy="2341684"/>
          </a:xfrm>
          <a:prstGeom prst="rect">
            <a:avLst/>
          </a:prstGeom>
          <a:noFill/>
          <a:ln w="9525">
            <a:noFill/>
            <a:miter lim="800000"/>
            <a:headEnd/>
            <a:tailEnd/>
          </a:ln>
        </p:spPr>
      </p:pic>
      <p:sp>
        <p:nvSpPr>
          <p:cNvPr id="20" name="Prostokąt 19"/>
          <p:cNvSpPr/>
          <p:nvPr/>
        </p:nvSpPr>
        <p:spPr>
          <a:xfrm>
            <a:off x="4521068" y="6425608"/>
            <a:ext cx="4622932" cy="369332"/>
          </a:xfrm>
          <a:prstGeom prst="rect">
            <a:avLst/>
          </a:prstGeom>
        </p:spPr>
        <p:txBody>
          <a:bodyPr wrap="none">
            <a:spAutoFit/>
          </a:bodyPr>
          <a:lstStyle/>
          <a:p>
            <a:r>
              <a:rPr lang="pl-PL" dirty="0" err="1" smtClean="0">
                <a:latin typeface="Times New Roman" pitchFamily="18" charset="0"/>
                <a:cs typeface="Times New Roman" pitchFamily="18" charset="0"/>
              </a:rPr>
              <a:t>The</a:t>
            </a:r>
            <a:r>
              <a:rPr lang="pl-PL" dirty="0" smtClean="0">
                <a:latin typeface="Times New Roman" pitchFamily="18" charset="0"/>
                <a:cs typeface="Times New Roman" pitchFamily="18" charset="0"/>
              </a:rPr>
              <a:t> </a:t>
            </a:r>
            <a:r>
              <a:rPr lang="pl-PL" dirty="0" err="1" smtClean="0">
                <a:latin typeface="Times New Roman" pitchFamily="18" charset="0"/>
                <a:cs typeface="Times New Roman" pitchFamily="18" charset="0"/>
              </a:rPr>
              <a:t>view</a:t>
            </a:r>
            <a:r>
              <a:rPr lang="pl-PL" dirty="0" smtClean="0">
                <a:latin typeface="Times New Roman" pitchFamily="18" charset="0"/>
                <a:cs typeface="Times New Roman" pitchFamily="18" charset="0"/>
              </a:rPr>
              <a:t> of </a:t>
            </a:r>
            <a:r>
              <a:rPr lang="pl-PL" dirty="0" err="1" smtClean="0">
                <a:latin typeface="Times New Roman" pitchFamily="18" charset="0"/>
                <a:cs typeface="Times New Roman" pitchFamily="18" charset="0"/>
              </a:rPr>
              <a:t>the</a:t>
            </a:r>
            <a:r>
              <a:rPr lang="pl-PL" dirty="0" smtClean="0">
                <a:latin typeface="Times New Roman" pitchFamily="18" charset="0"/>
                <a:cs typeface="Times New Roman" pitchFamily="18" charset="0"/>
              </a:rPr>
              <a:t> </a:t>
            </a:r>
            <a:r>
              <a:rPr lang="pl-PL" dirty="0" err="1" smtClean="0">
                <a:latin typeface="Times New Roman" pitchFamily="18" charset="0"/>
                <a:cs typeface="Times New Roman" pitchFamily="18" charset="0"/>
              </a:rPr>
              <a:t>stairs</a:t>
            </a:r>
            <a:r>
              <a:rPr lang="pl-PL" dirty="0" smtClean="0">
                <a:latin typeface="Times New Roman" pitchFamily="18" charset="0"/>
                <a:cs typeface="Times New Roman" pitchFamily="18" charset="0"/>
              </a:rPr>
              <a:t> and </a:t>
            </a:r>
            <a:r>
              <a:rPr lang="pl-PL" dirty="0" err="1" smtClean="0">
                <a:latin typeface="Times New Roman" pitchFamily="18" charset="0"/>
                <a:cs typeface="Times New Roman" pitchFamily="18" charset="0"/>
              </a:rPr>
              <a:t>green</a:t>
            </a:r>
            <a:r>
              <a:rPr lang="pl-PL" dirty="0" smtClean="0">
                <a:latin typeface="Times New Roman" pitchFamily="18" charset="0"/>
                <a:cs typeface="Times New Roman" pitchFamily="18" charset="0"/>
              </a:rPr>
              <a:t> </a:t>
            </a:r>
            <a:r>
              <a:rPr lang="pl-PL" dirty="0" err="1" smtClean="0">
                <a:latin typeface="Times New Roman" pitchFamily="18" charset="0"/>
                <a:cs typeface="Times New Roman" pitchFamily="18" charset="0"/>
              </a:rPr>
              <a:t>roof</a:t>
            </a:r>
            <a:r>
              <a:rPr lang="pl-PL" dirty="0" smtClean="0">
                <a:latin typeface="Times New Roman" pitchFamily="18" charset="0"/>
                <a:cs typeface="Times New Roman" pitchFamily="18" charset="0"/>
              </a:rPr>
              <a:t>, Katowice </a:t>
            </a:r>
            <a:endParaRPr lang="pl-PL" dirty="0">
              <a:latin typeface="Times New Roman" pitchFamily="18" charset="0"/>
              <a:cs typeface="Times New Roman" pitchFamily="18" charset="0"/>
            </a:endParaRPr>
          </a:p>
        </p:txBody>
      </p:sp>
      <p:sp>
        <p:nvSpPr>
          <p:cNvPr id="21" name="Prostokąt 20"/>
          <p:cNvSpPr/>
          <p:nvPr/>
        </p:nvSpPr>
        <p:spPr>
          <a:xfrm>
            <a:off x="4572000" y="3179408"/>
            <a:ext cx="4572000" cy="646331"/>
          </a:xfrm>
          <a:prstGeom prst="rect">
            <a:avLst/>
          </a:prstGeom>
        </p:spPr>
        <p:txBody>
          <a:bodyPr>
            <a:spAutoFit/>
          </a:bodyPr>
          <a:lstStyle/>
          <a:p>
            <a:pPr algn="ctr"/>
            <a:r>
              <a:rPr lang="pl-PL" dirty="0" err="1" smtClean="0">
                <a:latin typeface="Times New Roman" pitchFamily="18" charset="0"/>
                <a:cs typeface="Times New Roman" pitchFamily="18" charset="0"/>
              </a:rPr>
              <a:t>The</a:t>
            </a:r>
            <a:r>
              <a:rPr lang="pl-PL" dirty="0" smtClean="0">
                <a:latin typeface="Times New Roman" pitchFamily="18" charset="0"/>
                <a:cs typeface="Times New Roman" pitchFamily="18" charset="0"/>
              </a:rPr>
              <a:t> </a:t>
            </a:r>
            <a:r>
              <a:rPr lang="pl-PL" dirty="0" err="1" smtClean="0">
                <a:latin typeface="Times New Roman" pitchFamily="18" charset="0"/>
                <a:cs typeface="Times New Roman" pitchFamily="18" charset="0"/>
              </a:rPr>
              <a:t>view</a:t>
            </a:r>
            <a:r>
              <a:rPr lang="pl-PL" dirty="0" smtClean="0">
                <a:latin typeface="Times New Roman" pitchFamily="18" charset="0"/>
                <a:cs typeface="Times New Roman" pitchFamily="18" charset="0"/>
              </a:rPr>
              <a:t> of </a:t>
            </a:r>
            <a:r>
              <a:rPr lang="pl-PL" dirty="0" err="1" smtClean="0">
                <a:latin typeface="Times New Roman" pitchFamily="18" charset="0"/>
                <a:cs typeface="Times New Roman" pitchFamily="18" charset="0"/>
              </a:rPr>
              <a:t>the</a:t>
            </a:r>
            <a:r>
              <a:rPr lang="pl-PL" dirty="0" smtClean="0">
                <a:latin typeface="Times New Roman" pitchFamily="18" charset="0"/>
                <a:cs typeface="Times New Roman" pitchFamily="18" charset="0"/>
              </a:rPr>
              <a:t> Spodek Arena and  </a:t>
            </a:r>
            <a:r>
              <a:rPr lang="pl-PL" dirty="0" err="1" smtClean="0">
                <a:latin typeface="Times New Roman" pitchFamily="18" charset="0"/>
                <a:cs typeface="Times New Roman" pitchFamily="18" charset="0"/>
              </a:rPr>
              <a:t>the</a:t>
            </a:r>
            <a:r>
              <a:rPr lang="pl-PL" dirty="0" smtClean="0">
                <a:latin typeface="Times New Roman" pitchFamily="18" charset="0"/>
                <a:cs typeface="Times New Roman" pitchFamily="18" charset="0"/>
              </a:rPr>
              <a:t> International </a:t>
            </a:r>
            <a:r>
              <a:rPr lang="pl-PL" dirty="0" err="1" smtClean="0">
                <a:latin typeface="Times New Roman" pitchFamily="18" charset="0"/>
                <a:cs typeface="Times New Roman" pitchFamily="18" charset="0"/>
              </a:rPr>
              <a:t>Congress</a:t>
            </a:r>
            <a:r>
              <a:rPr lang="pl-PL" dirty="0" smtClean="0">
                <a:latin typeface="Times New Roman" pitchFamily="18" charset="0"/>
                <a:cs typeface="Times New Roman" pitchFamily="18" charset="0"/>
              </a:rPr>
              <a:t> Centre, Katowice </a:t>
            </a:r>
            <a:endParaRPr lang="pl-PL" dirty="0">
              <a:latin typeface="Times New Roman" pitchFamily="18" charset="0"/>
              <a:cs typeface="Times New Roman" pitchFamily="18" charset="0"/>
            </a:endParaRPr>
          </a:p>
        </p:txBody>
      </p:sp>
    </p:spTree>
    <p:extLst>
      <p:ext uri="{BB962C8B-B14F-4D97-AF65-F5344CB8AC3E}">
        <p14:creationId xmlns="" xmlns:p14="http://schemas.microsoft.com/office/powerpoint/2010/main" val="334816262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rostokąt 3"/>
          <p:cNvSpPr/>
          <p:nvPr/>
        </p:nvSpPr>
        <p:spPr>
          <a:xfrm>
            <a:off x="0" y="0"/>
            <a:ext cx="9144000" cy="702944"/>
          </a:xfrm>
          <a:prstGeom prst="rect">
            <a:avLst/>
          </a:prstGeom>
          <a:solidFill>
            <a:srgbClr val="00A4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1013" dirty="0">
              <a:solidFill>
                <a:srgbClr val="0762C8"/>
              </a:solidFill>
            </a:endParaRPr>
          </a:p>
        </p:txBody>
      </p:sp>
      <p:pic>
        <p:nvPicPr>
          <p:cNvPr id="12" name="Grafika 11">
            <a:extLst>
              <a:ext uri="{FF2B5EF4-FFF2-40B4-BE49-F238E27FC236}">
                <a16:creationId xmlns="" xmlns:a16="http://schemas.microsoft.com/office/drawing/2014/main" id="{17FCFF87-B868-4E49-A221-CE7D6DDD586C}"/>
              </a:ext>
            </a:extLst>
          </p:cNvPr>
          <p:cNvPicPr>
            <a:picLocks noChangeAspect="1"/>
          </p:cNvPicPr>
          <p:nvPr/>
        </p:nvPicPr>
        <p:blipFill>
          <a:blip r:embed="rId2" cstate="print">
            <a:extLst>
              <a:ext uri="{28A0092B-C50C-407E-A947-70E740481C1C}">
                <a14:useLocalDpi xmlns="" xmlns:a14="http://schemas.microsoft.com/office/drawing/2010/main" val="0"/>
              </a:ext>
              <a:ext uri="{96DAC541-7B7A-43D3-8B79-37D633B846F1}">
                <asvg:svgBlip xmlns="" xmlns:asvg="http://schemas.microsoft.com/office/drawing/2016/SVG/main" r:embed="rId3"/>
              </a:ext>
            </a:extLst>
          </a:blip>
          <a:stretch>
            <a:fillRect/>
          </a:stretch>
        </p:blipFill>
        <p:spPr>
          <a:xfrm>
            <a:off x="7975283" y="3643704"/>
            <a:ext cx="948299" cy="1896596"/>
          </a:xfrm>
          <a:prstGeom prst="rect">
            <a:avLst/>
          </a:prstGeom>
        </p:spPr>
      </p:pic>
      <p:pic>
        <p:nvPicPr>
          <p:cNvPr id="10" name="Grafika 9">
            <a:extLst>
              <a:ext uri="{FF2B5EF4-FFF2-40B4-BE49-F238E27FC236}">
                <a16:creationId xmlns="" xmlns:a16="http://schemas.microsoft.com/office/drawing/2014/main" id="{181B0981-D700-4ECE-BD7A-851542D57044}"/>
              </a:ext>
            </a:extLst>
          </p:cNvPr>
          <p:cNvPicPr>
            <a:picLocks noChangeAspect="1"/>
          </p:cNvPicPr>
          <p:nvPr/>
        </p:nvPicPr>
        <p:blipFill>
          <a:blip r:embed="rId4" cstate="print">
            <a:extLst>
              <a:ext uri="{28A0092B-C50C-407E-A947-70E740481C1C}">
                <a14:useLocalDpi xmlns="" xmlns:a14="http://schemas.microsoft.com/office/drawing/2010/main" val="0"/>
              </a:ext>
              <a:ext uri="{96DAC541-7B7A-43D3-8B79-37D633B846F1}">
                <asvg:svgBlip xmlns="" xmlns:asvg="http://schemas.microsoft.com/office/drawing/2016/SVG/main" r:embed="rId5"/>
              </a:ext>
            </a:extLst>
          </a:blip>
          <a:stretch>
            <a:fillRect/>
          </a:stretch>
        </p:blipFill>
        <p:spPr>
          <a:xfrm>
            <a:off x="2110740" y="14035"/>
            <a:ext cx="2266950" cy="725424"/>
          </a:xfrm>
          <a:prstGeom prst="rect">
            <a:avLst/>
          </a:prstGeom>
        </p:spPr>
      </p:pic>
      <p:pic>
        <p:nvPicPr>
          <p:cNvPr id="14" name="Grafika 13">
            <a:extLst>
              <a:ext uri="{FF2B5EF4-FFF2-40B4-BE49-F238E27FC236}">
                <a16:creationId xmlns="" xmlns:a16="http://schemas.microsoft.com/office/drawing/2014/main" id="{EE600642-6969-4817-87B5-CCA955AB6525}"/>
              </a:ext>
            </a:extLst>
          </p:cNvPr>
          <p:cNvPicPr>
            <a:picLocks noChangeAspect="1"/>
          </p:cNvPicPr>
          <p:nvPr/>
        </p:nvPicPr>
        <p:blipFill>
          <a:blip r:embed="rId6" cstate="print">
            <a:extLst>
              <a:ext uri="{28A0092B-C50C-407E-A947-70E740481C1C}">
                <a14:useLocalDpi xmlns="" xmlns:a14="http://schemas.microsoft.com/office/drawing/2010/main" val="0"/>
              </a:ext>
              <a:ext uri="{96DAC541-7B7A-43D3-8B79-37D633B846F1}">
                <asvg:svgBlip xmlns="" xmlns:asvg="http://schemas.microsoft.com/office/drawing/2016/SVG/main" r:embed="rId7"/>
              </a:ext>
            </a:extLst>
          </a:blip>
          <a:stretch>
            <a:fillRect/>
          </a:stretch>
        </p:blipFill>
        <p:spPr>
          <a:xfrm>
            <a:off x="236821" y="78428"/>
            <a:ext cx="1774528" cy="556420"/>
          </a:xfrm>
          <a:prstGeom prst="rect">
            <a:avLst/>
          </a:prstGeom>
        </p:spPr>
      </p:pic>
      <p:sp>
        <p:nvSpPr>
          <p:cNvPr id="11" name="Tytuł 1">
            <a:extLst>
              <a:ext uri="{FF2B5EF4-FFF2-40B4-BE49-F238E27FC236}">
                <a16:creationId xmlns="" xmlns:a16="http://schemas.microsoft.com/office/drawing/2014/main" id="{0B0D4A59-C539-421E-915B-057D91C863BF}"/>
              </a:ext>
            </a:extLst>
          </p:cNvPr>
          <p:cNvSpPr>
            <a:spLocks noGrp="1"/>
          </p:cNvSpPr>
          <p:nvPr>
            <p:ph type="title"/>
          </p:nvPr>
        </p:nvSpPr>
        <p:spPr>
          <a:xfrm>
            <a:off x="198262" y="472217"/>
            <a:ext cx="8240786" cy="994172"/>
          </a:xfrm>
        </p:spPr>
        <p:txBody>
          <a:bodyPr>
            <a:normAutofit/>
          </a:bodyPr>
          <a:lstStyle/>
          <a:p>
            <a:r>
              <a:rPr lang="pl-PL" sz="2000" dirty="0" smtClean="0"/>
              <a:t/>
            </a:r>
            <a:br>
              <a:rPr lang="pl-PL" sz="2000" dirty="0" smtClean="0"/>
            </a:br>
            <a:endParaRPr lang="pl-PL" sz="2000" b="1" dirty="0">
              <a:solidFill>
                <a:srgbClr val="00A4B7"/>
              </a:solidFill>
              <a:latin typeface="Times New Roman" pitchFamily="18" charset="0"/>
              <a:ea typeface="Roboto" pitchFamily="2" charset="0"/>
              <a:cs typeface="Times New Roman" pitchFamily="18" charset="0"/>
            </a:endParaRPr>
          </a:p>
        </p:txBody>
      </p:sp>
      <p:pic>
        <p:nvPicPr>
          <p:cNvPr id="18" name="Grafika 17">
            <a:extLst>
              <a:ext uri="{FF2B5EF4-FFF2-40B4-BE49-F238E27FC236}">
                <a16:creationId xmlns="" xmlns:a16="http://schemas.microsoft.com/office/drawing/2014/main" id="{8B59322A-6914-403F-BA97-87BBEF791EA5}"/>
              </a:ext>
            </a:extLst>
          </p:cNvPr>
          <p:cNvPicPr>
            <a:picLocks noChangeAspect="1"/>
          </p:cNvPicPr>
          <p:nvPr/>
        </p:nvPicPr>
        <p:blipFill>
          <a:blip r:embed="rId8" cstate="print">
            <a:extLst>
              <a:ext uri="{28A0092B-C50C-407E-A947-70E740481C1C}">
                <a14:useLocalDpi xmlns="" xmlns:a14="http://schemas.microsoft.com/office/drawing/2010/main" val="0"/>
              </a:ext>
              <a:ext uri="{96DAC541-7B7A-43D3-8B79-37D633B846F1}">
                <asvg:svgBlip xmlns="" xmlns:asvg="http://schemas.microsoft.com/office/drawing/2016/SVG/main" r:embed="rId9"/>
              </a:ext>
            </a:extLst>
          </a:blip>
          <a:stretch>
            <a:fillRect/>
          </a:stretch>
        </p:blipFill>
        <p:spPr>
          <a:xfrm>
            <a:off x="8556535" y="5752792"/>
            <a:ext cx="329206" cy="658411"/>
          </a:xfrm>
          <a:prstGeom prst="rect">
            <a:avLst/>
          </a:prstGeom>
        </p:spPr>
      </p:pic>
      <p:sp>
        <p:nvSpPr>
          <p:cNvPr id="18434" name="AutoShape 2" descr="Le Corbusier's roof gardens – Geoplas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l-PL"/>
          </a:p>
        </p:txBody>
      </p:sp>
      <p:sp>
        <p:nvSpPr>
          <p:cNvPr id="18436" name="AutoShape 4" descr="Le Corbusier's roof gardens – Geoplas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l-PL"/>
          </a:p>
        </p:txBody>
      </p:sp>
      <p:sp>
        <p:nvSpPr>
          <p:cNvPr id="19" name="Prostokąt 18"/>
          <p:cNvSpPr/>
          <p:nvPr/>
        </p:nvSpPr>
        <p:spPr>
          <a:xfrm>
            <a:off x="183930" y="1451981"/>
            <a:ext cx="8770883" cy="923330"/>
          </a:xfrm>
          <a:prstGeom prst="rect">
            <a:avLst/>
          </a:prstGeom>
        </p:spPr>
        <p:txBody>
          <a:bodyPr wrap="square">
            <a:spAutoFit/>
          </a:bodyPr>
          <a:lstStyle/>
          <a:p>
            <a:pPr algn="just"/>
            <a:endParaRPr lang="pl-PL" dirty="0" smtClean="0"/>
          </a:p>
          <a:p>
            <a:pPr algn="just"/>
            <a:endParaRPr lang="pl-PL" dirty="0" smtClean="0">
              <a:latin typeface="Times New Roman" pitchFamily="18" charset="0"/>
              <a:cs typeface="Times New Roman" pitchFamily="18" charset="0"/>
            </a:endParaRPr>
          </a:p>
          <a:p>
            <a:endParaRPr lang="pl-PL" dirty="0">
              <a:latin typeface="Times New Roman" pitchFamily="18" charset="0"/>
              <a:cs typeface="Times New Roman" pitchFamily="18" charset="0"/>
            </a:endParaRPr>
          </a:p>
        </p:txBody>
      </p:sp>
      <p:sp>
        <p:nvSpPr>
          <p:cNvPr id="22" name="Prostokąt 21"/>
          <p:cNvSpPr/>
          <p:nvPr/>
        </p:nvSpPr>
        <p:spPr>
          <a:xfrm>
            <a:off x="2292150" y="974099"/>
            <a:ext cx="4286430" cy="369332"/>
          </a:xfrm>
          <a:prstGeom prst="rect">
            <a:avLst/>
          </a:prstGeom>
        </p:spPr>
        <p:txBody>
          <a:bodyPr wrap="none">
            <a:spAutoFit/>
          </a:bodyPr>
          <a:lstStyle/>
          <a:p>
            <a:r>
              <a:rPr lang="pl-PL" b="1" dirty="0" smtClean="0">
                <a:latin typeface="Times New Roman" panose="02020603050405020304" pitchFamily="18" charset="0"/>
                <a:cs typeface="Times New Roman" panose="02020603050405020304" pitchFamily="18" charset="0"/>
              </a:rPr>
              <a:t>International </a:t>
            </a:r>
            <a:r>
              <a:rPr lang="pl-PL" b="1" dirty="0" err="1" smtClean="0">
                <a:latin typeface="Times New Roman" panose="02020603050405020304" pitchFamily="18" charset="0"/>
                <a:cs typeface="Times New Roman" panose="02020603050405020304" pitchFamily="18" charset="0"/>
              </a:rPr>
              <a:t>Congress</a:t>
            </a:r>
            <a:r>
              <a:rPr lang="pl-PL" b="1" dirty="0" smtClean="0">
                <a:latin typeface="Times New Roman" panose="02020603050405020304" pitchFamily="18" charset="0"/>
                <a:cs typeface="Times New Roman" panose="02020603050405020304" pitchFamily="18" charset="0"/>
              </a:rPr>
              <a:t> Centre,  Katowice</a:t>
            </a:r>
          </a:p>
        </p:txBody>
      </p:sp>
      <p:pic>
        <p:nvPicPr>
          <p:cNvPr id="24" name="Picture 4" descr="Podobny obraz"/>
          <p:cNvPicPr>
            <a:picLocks noChangeAspect="1" noChangeArrowheads="1"/>
          </p:cNvPicPr>
          <p:nvPr/>
        </p:nvPicPr>
        <p:blipFill>
          <a:blip r:embed="rId10" cstate="print"/>
          <a:srcRect t="8996"/>
          <a:stretch>
            <a:fillRect/>
          </a:stretch>
        </p:blipFill>
        <p:spPr bwMode="auto">
          <a:xfrm>
            <a:off x="4579880" y="3955671"/>
            <a:ext cx="3597167" cy="2182371"/>
          </a:xfrm>
          <a:prstGeom prst="rect">
            <a:avLst/>
          </a:prstGeom>
          <a:noFill/>
        </p:spPr>
      </p:pic>
      <p:pic>
        <p:nvPicPr>
          <p:cNvPr id="25" name="Picture 2"/>
          <p:cNvPicPr>
            <a:picLocks noChangeAspect="1" noChangeArrowheads="1"/>
          </p:cNvPicPr>
          <p:nvPr/>
        </p:nvPicPr>
        <p:blipFill>
          <a:blip r:embed="rId11" cstate="print"/>
          <a:srcRect/>
          <a:stretch>
            <a:fillRect/>
          </a:stretch>
        </p:blipFill>
        <p:spPr bwMode="auto">
          <a:xfrm>
            <a:off x="4583498" y="1532355"/>
            <a:ext cx="3632190" cy="2324941"/>
          </a:xfrm>
          <a:prstGeom prst="rect">
            <a:avLst/>
          </a:prstGeom>
          <a:noFill/>
          <a:ln w="12700" cap="sq">
            <a:noFill/>
            <a:miter lim="800000"/>
            <a:headEnd type="none" w="sm" len="sm"/>
            <a:tailEnd type="none" w="sm" len="sm"/>
          </a:ln>
        </p:spPr>
      </p:pic>
      <p:pic>
        <p:nvPicPr>
          <p:cNvPr id="26" name="Picture 2"/>
          <p:cNvPicPr>
            <a:picLocks noChangeAspect="1" noChangeArrowheads="1"/>
          </p:cNvPicPr>
          <p:nvPr/>
        </p:nvPicPr>
        <p:blipFill>
          <a:blip r:embed="rId12" cstate="print"/>
          <a:srcRect/>
          <a:stretch>
            <a:fillRect/>
          </a:stretch>
        </p:blipFill>
        <p:spPr bwMode="auto">
          <a:xfrm>
            <a:off x="872358" y="1539436"/>
            <a:ext cx="3636579" cy="2291645"/>
          </a:xfrm>
          <a:prstGeom prst="rect">
            <a:avLst/>
          </a:prstGeom>
          <a:noFill/>
          <a:ln w="12700" cap="sq">
            <a:noFill/>
            <a:miter lim="800000"/>
            <a:headEnd type="none" w="sm" len="sm"/>
            <a:tailEnd type="none" w="sm" len="sm"/>
          </a:ln>
        </p:spPr>
      </p:pic>
      <p:pic>
        <p:nvPicPr>
          <p:cNvPr id="27" name="Picture 2" descr="http://katowice24.info/wp-content/uploads/2015/03/%C5%81awki-1024x600.jpg"/>
          <p:cNvPicPr>
            <a:picLocks noChangeAspect="1" noChangeArrowheads="1"/>
          </p:cNvPicPr>
          <p:nvPr/>
        </p:nvPicPr>
        <p:blipFill>
          <a:blip r:embed="rId13" cstate="print"/>
          <a:srcRect/>
          <a:stretch>
            <a:fillRect/>
          </a:stretch>
        </p:blipFill>
        <p:spPr bwMode="auto">
          <a:xfrm>
            <a:off x="851337" y="3989624"/>
            <a:ext cx="3626069" cy="2124649"/>
          </a:xfrm>
          <a:prstGeom prst="rect">
            <a:avLst/>
          </a:prstGeom>
          <a:noFill/>
        </p:spPr>
      </p:pic>
    </p:spTree>
    <p:extLst>
      <p:ext uri="{BB962C8B-B14F-4D97-AF65-F5344CB8AC3E}">
        <p14:creationId xmlns="" xmlns:p14="http://schemas.microsoft.com/office/powerpoint/2010/main" val="334816262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rostokąt 3"/>
          <p:cNvSpPr/>
          <p:nvPr/>
        </p:nvSpPr>
        <p:spPr>
          <a:xfrm>
            <a:off x="0" y="0"/>
            <a:ext cx="9144000" cy="702944"/>
          </a:xfrm>
          <a:prstGeom prst="rect">
            <a:avLst/>
          </a:prstGeom>
          <a:solidFill>
            <a:srgbClr val="00A4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1013" dirty="0">
              <a:solidFill>
                <a:srgbClr val="0762C8"/>
              </a:solidFill>
            </a:endParaRPr>
          </a:p>
        </p:txBody>
      </p:sp>
      <p:pic>
        <p:nvPicPr>
          <p:cNvPr id="10" name="Grafika 9">
            <a:extLst>
              <a:ext uri="{FF2B5EF4-FFF2-40B4-BE49-F238E27FC236}">
                <a16:creationId xmlns="" xmlns:a16="http://schemas.microsoft.com/office/drawing/2014/main" id="{181B0981-D700-4ECE-BD7A-851542D57044}"/>
              </a:ext>
            </a:extLst>
          </p:cNvPr>
          <p:cNvPicPr>
            <a:picLocks noChangeAspect="1"/>
          </p:cNvPicPr>
          <p:nvPr/>
        </p:nvPicPr>
        <p:blipFill>
          <a:blip r:embed="rId2" cstate="print">
            <a:extLst>
              <a:ext uri="{28A0092B-C50C-407E-A947-70E740481C1C}">
                <a14:useLocalDpi xmlns="" xmlns:a14="http://schemas.microsoft.com/office/drawing/2010/main" val="0"/>
              </a:ext>
              <a:ext uri="{96DAC541-7B7A-43D3-8B79-37D633B846F1}">
                <asvg:svgBlip xmlns="" xmlns:asvg="http://schemas.microsoft.com/office/drawing/2016/SVG/main" r:embed="rId5"/>
              </a:ext>
            </a:extLst>
          </a:blip>
          <a:stretch>
            <a:fillRect/>
          </a:stretch>
        </p:blipFill>
        <p:spPr>
          <a:xfrm>
            <a:off x="2110740" y="14035"/>
            <a:ext cx="2266950" cy="725424"/>
          </a:xfrm>
          <a:prstGeom prst="rect">
            <a:avLst/>
          </a:prstGeom>
        </p:spPr>
      </p:pic>
      <p:pic>
        <p:nvPicPr>
          <p:cNvPr id="14" name="Grafika 13">
            <a:extLst>
              <a:ext uri="{FF2B5EF4-FFF2-40B4-BE49-F238E27FC236}">
                <a16:creationId xmlns="" xmlns:a16="http://schemas.microsoft.com/office/drawing/2014/main" id="{EE600642-6969-4817-87B5-CCA955AB6525}"/>
              </a:ext>
            </a:extLst>
          </p:cNvPr>
          <p:cNvPicPr>
            <a:picLocks noChangeAspect="1"/>
          </p:cNvPicPr>
          <p:nvPr/>
        </p:nvPicPr>
        <p:blipFill>
          <a:blip r:embed="rId6" cstate="print">
            <a:extLst>
              <a:ext uri="{28A0092B-C50C-407E-A947-70E740481C1C}">
                <a14:useLocalDpi xmlns="" xmlns:a14="http://schemas.microsoft.com/office/drawing/2010/main" val="0"/>
              </a:ext>
              <a:ext uri="{96DAC541-7B7A-43D3-8B79-37D633B846F1}">
                <asvg:svgBlip xmlns="" xmlns:asvg="http://schemas.microsoft.com/office/drawing/2016/SVG/main" r:embed="rId7"/>
              </a:ext>
            </a:extLst>
          </a:blip>
          <a:stretch>
            <a:fillRect/>
          </a:stretch>
        </p:blipFill>
        <p:spPr>
          <a:xfrm>
            <a:off x="236821" y="78428"/>
            <a:ext cx="1774528" cy="556420"/>
          </a:xfrm>
          <a:prstGeom prst="rect">
            <a:avLst/>
          </a:prstGeom>
        </p:spPr>
      </p:pic>
      <p:sp>
        <p:nvSpPr>
          <p:cNvPr id="11" name="Tytuł 1">
            <a:extLst>
              <a:ext uri="{FF2B5EF4-FFF2-40B4-BE49-F238E27FC236}">
                <a16:creationId xmlns="" xmlns:a16="http://schemas.microsoft.com/office/drawing/2014/main" id="{0B0D4A59-C539-421E-915B-057D91C863BF}"/>
              </a:ext>
            </a:extLst>
          </p:cNvPr>
          <p:cNvSpPr>
            <a:spLocks noGrp="1"/>
          </p:cNvSpPr>
          <p:nvPr>
            <p:ph type="title"/>
          </p:nvPr>
        </p:nvSpPr>
        <p:spPr>
          <a:xfrm>
            <a:off x="198262" y="472217"/>
            <a:ext cx="8240786" cy="994172"/>
          </a:xfrm>
        </p:spPr>
        <p:txBody>
          <a:bodyPr>
            <a:normAutofit/>
          </a:bodyPr>
          <a:lstStyle/>
          <a:p>
            <a:r>
              <a:rPr lang="pl-PL" sz="2000" dirty="0" smtClean="0"/>
              <a:t/>
            </a:r>
            <a:br>
              <a:rPr lang="pl-PL" sz="2000" dirty="0" smtClean="0"/>
            </a:br>
            <a:endParaRPr lang="pl-PL" sz="2000" b="1" dirty="0">
              <a:solidFill>
                <a:srgbClr val="00A4B7"/>
              </a:solidFill>
              <a:latin typeface="Times New Roman" pitchFamily="18" charset="0"/>
              <a:ea typeface="Roboto" pitchFamily="2" charset="0"/>
              <a:cs typeface="Times New Roman" pitchFamily="18" charset="0"/>
            </a:endParaRPr>
          </a:p>
        </p:txBody>
      </p:sp>
      <p:pic>
        <p:nvPicPr>
          <p:cNvPr id="18" name="Grafika 17">
            <a:extLst>
              <a:ext uri="{FF2B5EF4-FFF2-40B4-BE49-F238E27FC236}">
                <a16:creationId xmlns="" xmlns:a16="http://schemas.microsoft.com/office/drawing/2014/main" id="{8B59322A-6914-403F-BA97-87BBEF791EA5}"/>
              </a:ext>
            </a:extLst>
          </p:cNvPr>
          <p:cNvPicPr>
            <a:picLocks noChangeAspect="1"/>
          </p:cNvPicPr>
          <p:nvPr/>
        </p:nvPicPr>
        <p:blipFill>
          <a:blip r:embed="rId8" cstate="print">
            <a:extLst>
              <a:ext uri="{28A0092B-C50C-407E-A947-70E740481C1C}">
                <a14:useLocalDpi xmlns="" xmlns:a14="http://schemas.microsoft.com/office/drawing/2010/main" val="0"/>
              </a:ext>
              <a:ext uri="{96DAC541-7B7A-43D3-8B79-37D633B846F1}">
                <asvg:svgBlip xmlns="" xmlns:asvg="http://schemas.microsoft.com/office/drawing/2016/SVG/main" r:embed="rId9"/>
              </a:ext>
            </a:extLst>
          </a:blip>
          <a:stretch>
            <a:fillRect/>
          </a:stretch>
        </p:blipFill>
        <p:spPr>
          <a:xfrm>
            <a:off x="8556535" y="5752792"/>
            <a:ext cx="329206" cy="658411"/>
          </a:xfrm>
          <a:prstGeom prst="rect">
            <a:avLst/>
          </a:prstGeom>
        </p:spPr>
      </p:pic>
      <p:sp>
        <p:nvSpPr>
          <p:cNvPr id="18434" name="AutoShape 2" descr="Le Corbusier's roof gardens – Geoplas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l-PL"/>
          </a:p>
        </p:txBody>
      </p:sp>
      <p:sp>
        <p:nvSpPr>
          <p:cNvPr id="18436" name="AutoShape 4" descr="Le Corbusier's roof gardens – Geoplas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l-PL"/>
          </a:p>
        </p:txBody>
      </p:sp>
      <p:sp>
        <p:nvSpPr>
          <p:cNvPr id="19" name="Prostokąt 18"/>
          <p:cNvSpPr/>
          <p:nvPr/>
        </p:nvSpPr>
        <p:spPr>
          <a:xfrm>
            <a:off x="183930" y="1451981"/>
            <a:ext cx="8770883" cy="923330"/>
          </a:xfrm>
          <a:prstGeom prst="rect">
            <a:avLst/>
          </a:prstGeom>
        </p:spPr>
        <p:txBody>
          <a:bodyPr wrap="square">
            <a:spAutoFit/>
          </a:bodyPr>
          <a:lstStyle/>
          <a:p>
            <a:pPr algn="just"/>
            <a:endParaRPr lang="pl-PL" dirty="0" smtClean="0"/>
          </a:p>
          <a:p>
            <a:pPr algn="just"/>
            <a:endParaRPr lang="pl-PL" dirty="0" smtClean="0">
              <a:latin typeface="Times New Roman" pitchFamily="18" charset="0"/>
              <a:cs typeface="Times New Roman" pitchFamily="18" charset="0"/>
            </a:endParaRPr>
          </a:p>
          <a:p>
            <a:endParaRPr lang="pl-PL" dirty="0">
              <a:latin typeface="Times New Roman" pitchFamily="18" charset="0"/>
              <a:cs typeface="Times New Roman" pitchFamily="18" charset="0"/>
            </a:endParaRPr>
          </a:p>
        </p:txBody>
      </p:sp>
      <p:sp>
        <p:nvSpPr>
          <p:cNvPr id="16" name="Prostokąt 15"/>
          <p:cNvSpPr/>
          <p:nvPr/>
        </p:nvSpPr>
        <p:spPr>
          <a:xfrm>
            <a:off x="0" y="795423"/>
            <a:ext cx="4647747" cy="369332"/>
          </a:xfrm>
          <a:prstGeom prst="rect">
            <a:avLst/>
          </a:prstGeom>
        </p:spPr>
        <p:txBody>
          <a:bodyPr wrap="none">
            <a:spAutoFit/>
          </a:bodyPr>
          <a:lstStyle/>
          <a:p>
            <a:r>
              <a:rPr lang="pl-PL" b="1" dirty="0" smtClean="0">
                <a:latin typeface="Times New Roman" pitchFamily="18" charset="0"/>
                <a:cs typeface="Times New Roman" pitchFamily="18" charset="0"/>
              </a:rPr>
              <a:t>Green </a:t>
            </a:r>
            <a:r>
              <a:rPr lang="pl-PL" b="1" dirty="0" err="1" smtClean="0">
                <a:latin typeface="Times New Roman" pitchFamily="18" charset="0"/>
                <a:cs typeface="Times New Roman" pitchFamily="18" charset="0"/>
              </a:rPr>
              <a:t>roofs</a:t>
            </a:r>
            <a:r>
              <a:rPr lang="pl-PL" b="1" dirty="0" smtClean="0">
                <a:latin typeface="Times New Roman" pitchFamily="18" charset="0"/>
                <a:cs typeface="Times New Roman" pitchFamily="18" charset="0"/>
              </a:rPr>
              <a:t> </a:t>
            </a:r>
            <a:r>
              <a:rPr lang="pl-PL" b="1" dirty="0" err="1" smtClean="0">
                <a:latin typeface="Times New Roman" pitchFamily="18" charset="0"/>
                <a:cs typeface="Times New Roman" pitchFamily="18" charset="0"/>
              </a:rPr>
              <a:t>in</a:t>
            </a:r>
            <a:r>
              <a:rPr lang="pl-PL" b="1" dirty="0" smtClean="0">
                <a:latin typeface="Times New Roman" pitchFamily="18" charset="0"/>
                <a:cs typeface="Times New Roman" pitchFamily="18" charset="0"/>
              </a:rPr>
              <a:t> Poland – </a:t>
            </a:r>
            <a:r>
              <a:rPr lang="pl-PL" b="1" dirty="0" err="1" smtClean="0">
                <a:latin typeface="Times New Roman" pitchFamily="18" charset="0"/>
                <a:cs typeface="Times New Roman" pitchFamily="18" charset="0"/>
              </a:rPr>
              <a:t>examples</a:t>
            </a:r>
            <a:r>
              <a:rPr lang="pl-PL" b="1" dirty="0" smtClean="0">
                <a:latin typeface="Times New Roman" pitchFamily="18" charset="0"/>
                <a:cs typeface="Times New Roman" pitchFamily="18" charset="0"/>
              </a:rPr>
              <a:t> of </a:t>
            </a:r>
            <a:r>
              <a:rPr lang="pl-PL" b="1" dirty="0" err="1" smtClean="0">
                <a:latin typeface="Times New Roman" pitchFamily="18" charset="0"/>
                <a:cs typeface="Times New Roman" pitchFamily="18" charset="0"/>
              </a:rPr>
              <a:t>projects</a:t>
            </a:r>
            <a:r>
              <a:rPr lang="pl-PL" b="1" dirty="0" smtClean="0">
                <a:latin typeface="Times New Roman" pitchFamily="18" charset="0"/>
                <a:cs typeface="Times New Roman" pitchFamily="18" charset="0"/>
              </a:rPr>
              <a:t> </a:t>
            </a:r>
            <a:endParaRPr lang="pl-PL" dirty="0"/>
          </a:p>
        </p:txBody>
      </p:sp>
      <p:sp>
        <p:nvSpPr>
          <p:cNvPr id="28" name="Prostokąt 27"/>
          <p:cNvSpPr/>
          <p:nvPr/>
        </p:nvSpPr>
        <p:spPr>
          <a:xfrm>
            <a:off x="0" y="4146553"/>
            <a:ext cx="4572000" cy="2862322"/>
          </a:xfrm>
          <a:prstGeom prst="rect">
            <a:avLst/>
          </a:prstGeom>
        </p:spPr>
        <p:txBody>
          <a:bodyPr>
            <a:spAutoFit/>
          </a:bodyPr>
          <a:lstStyle/>
          <a:p>
            <a:pPr algn="just"/>
            <a:r>
              <a:rPr lang="en-US" dirty="0" smtClean="0">
                <a:latin typeface="Times New Roman" pitchFamily="18" charset="0"/>
                <a:cs typeface="Times New Roman" pitchFamily="18" charset="0"/>
              </a:rPr>
              <a:t>The roof garden of the University Library in Warsaw was opened on June 12, 2002. It is one of the largest roof gardens in Europe. It covers an area of over 1 ha. The vegetation covers 5111 m². Designed by landscape architect Irena </a:t>
            </a:r>
            <a:r>
              <a:rPr lang="en-US" dirty="0" err="1" smtClean="0">
                <a:latin typeface="Times New Roman" pitchFamily="18" charset="0"/>
                <a:cs typeface="Times New Roman" pitchFamily="18" charset="0"/>
              </a:rPr>
              <a:t>Bajerska</a:t>
            </a:r>
            <a:r>
              <a:rPr lang="en-US" dirty="0" smtClean="0">
                <a:latin typeface="Times New Roman" pitchFamily="18" charset="0"/>
                <a:cs typeface="Times New Roman" pitchFamily="18" charset="0"/>
              </a:rPr>
              <a:t>. As a university garden, i.e. generally accessible (although fenced and closed), it is a perfect place to relax not only for students and researchers, but also for Warsaw residents. </a:t>
            </a:r>
            <a:endParaRPr lang="pl-PL" dirty="0" smtClean="0">
              <a:latin typeface="Times New Roman" pitchFamily="18" charset="0"/>
              <a:cs typeface="Times New Roman" pitchFamily="18" charset="0"/>
            </a:endParaRPr>
          </a:p>
          <a:p>
            <a:pPr algn="just"/>
            <a:endParaRPr lang="pl-PL" dirty="0">
              <a:latin typeface="Times New Roman" pitchFamily="18" charset="0"/>
              <a:cs typeface="Times New Roman" pitchFamily="18" charset="0"/>
            </a:endParaRPr>
          </a:p>
        </p:txBody>
      </p:sp>
      <p:pic>
        <p:nvPicPr>
          <p:cNvPr id="17" name="Picture 2" descr="Znalezione obrazy dla zapytania zielony dach biblioteki warszawa"/>
          <p:cNvPicPr>
            <a:picLocks noChangeAspect="1" noChangeArrowheads="1"/>
          </p:cNvPicPr>
          <p:nvPr/>
        </p:nvPicPr>
        <p:blipFill>
          <a:blip r:embed="rId10" cstate="print"/>
          <a:srcRect/>
          <a:stretch>
            <a:fillRect/>
          </a:stretch>
        </p:blipFill>
        <p:spPr bwMode="auto">
          <a:xfrm>
            <a:off x="161434" y="1250731"/>
            <a:ext cx="4265768" cy="2848303"/>
          </a:xfrm>
          <a:prstGeom prst="rect">
            <a:avLst/>
          </a:prstGeom>
          <a:noFill/>
          <a:ln w="9525">
            <a:noFill/>
            <a:miter lim="800000"/>
            <a:headEnd/>
            <a:tailEnd/>
          </a:ln>
        </p:spPr>
      </p:pic>
      <p:pic>
        <p:nvPicPr>
          <p:cNvPr id="20" name="Picture 3"/>
          <p:cNvPicPr>
            <a:picLocks noChangeAspect="1" noChangeArrowheads="1"/>
          </p:cNvPicPr>
          <p:nvPr/>
        </p:nvPicPr>
        <p:blipFill>
          <a:blip r:embed="rId11" cstate="print"/>
          <a:srcRect/>
          <a:stretch>
            <a:fillRect/>
          </a:stretch>
        </p:blipFill>
        <p:spPr bwMode="auto">
          <a:xfrm>
            <a:off x="4508938" y="1261243"/>
            <a:ext cx="4571851" cy="2564523"/>
          </a:xfrm>
          <a:prstGeom prst="rect">
            <a:avLst/>
          </a:prstGeom>
          <a:noFill/>
          <a:ln w="12700" cap="sq">
            <a:noFill/>
            <a:miter lim="800000"/>
            <a:headEnd type="none" w="sm" len="sm"/>
            <a:tailEnd type="none" w="sm" len="sm"/>
          </a:ln>
        </p:spPr>
      </p:pic>
      <p:sp>
        <p:nvSpPr>
          <p:cNvPr id="21" name="Prostokąt 20"/>
          <p:cNvSpPr/>
          <p:nvPr/>
        </p:nvSpPr>
        <p:spPr>
          <a:xfrm>
            <a:off x="4524704" y="3895298"/>
            <a:ext cx="4619296" cy="2031325"/>
          </a:xfrm>
          <a:prstGeom prst="rect">
            <a:avLst/>
          </a:prstGeom>
        </p:spPr>
        <p:txBody>
          <a:bodyPr wrap="square">
            <a:spAutoFit/>
          </a:bodyPr>
          <a:lstStyle/>
          <a:p>
            <a:pPr algn="just"/>
            <a:r>
              <a:rPr lang="en-US" dirty="0" smtClean="0">
                <a:latin typeface="Times New Roman" pitchFamily="18" charset="0"/>
                <a:cs typeface="Times New Roman" pitchFamily="18" charset="0"/>
              </a:rPr>
              <a:t>The garden consists of two parts: the upper (1.0 ha) and lower (1.5 ha), connected by a stream with cascading water. There you can admire a variety of plant species and varieties, planted in three differently composed parts. External entrances to the roof (ramp and elevator) make it easily accessible. </a:t>
            </a:r>
            <a:endParaRPr lang="pl-PL" dirty="0">
              <a:latin typeface="Times New Roman" pitchFamily="18" charset="0"/>
              <a:cs typeface="Times New Roman" pitchFamily="18" charset="0"/>
            </a:endParaRPr>
          </a:p>
        </p:txBody>
      </p:sp>
      <p:sp>
        <p:nvSpPr>
          <p:cNvPr id="15" name="Prostokąt 14"/>
          <p:cNvSpPr/>
          <p:nvPr/>
        </p:nvSpPr>
        <p:spPr>
          <a:xfrm>
            <a:off x="4944839" y="795424"/>
            <a:ext cx="3777701" cy="369332"/>
          </a:xfrm>
          <a:prstGeom prst="rect">
            <a:avLst/>
          </a:prstGeom>
        </p:spPr>
        <p:txBody>
          <a:bodyPr wrap="none">
            <a:spAutoFit/>
          </a:bodyPr>
          <a:lstStyle/>
          <a:p>
            <a:r>
              <a:rPr lang="en-US" b="1" dirty="0" smtClean="0">
                <a:latin typeface="Times New Roman" pitchFamily="18" charset="0"/>
                <a:cs typeface="Times New Roman" pitchFamily="18" charset="0"/>
              </a:rPr>
              <a:t>Library of the University of Warsaw</a:t>
            </a:r>
            <a:endParaRPr lang="pl-PL" b="1" dirty="0">
              <a:latin typeface="Times New Roman" pitchFamily="18" charset="0"/>
              <a:cs typeface="Times New Roman" pitchFamily="18" charset="0"/>
            </a:endParaRPr>
          </a:p>
        </p:txBody>
      </p:sp>
    </p:spTree>
    <p:extLst>
      <p:ext uri="{BB962C8B-B14F-4D97-AF65-F5344CB8AC3E}">
        <p14:creationId xmlns="" xmlns:p14="http://schemas.microsoft.com/office/powerpoint/2010/main" val="334816262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rostokąt 3"/>
          <p:cNvSpPr/>
          <p:nvPr/>
        </p:nvSpPr>
        <p:spPr>
          <a:xfrm>
            <a:off x="0" y="0"/>
            <a:ext cx="9144000" cy="702944"/>
          </a:xfrm>
          <a:prstGeom prst="rect">
            <a:avLst/>
          </a:prstGeom>
          <a:solidFill>
            <a:srgbClr val="00A4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1013" dirty="0">
              <a:solidFill>
                <a:srgbClr val="0762C8"/>
              </a:solidFill>
            </a:endParaRPr>
          </a:p>
        </p:txBody>
      </p:sp>
      <p:pic>
        <p:nvPicPr>
          <p:cNvPr id="10" name="Grafika 9">
            <a:extLst>
              <a:ext uri="{FF2B5EF4-FFF2-40B4-BE49-F238E27FC236}">
                <a16:creationId xmlns="" xmlns:a16="http://schemas.microsoft.com/office/drawing/2014/main" id="{181B0981-D700-4ECE-BD7A-851542D57044}"/>
              </a:ext>
            </a:extLst>
          </p:cNvPr>
          <p:cNvPicPr>
            <a:picLocks noChangeAspect="1"/>
          </p:cNvPicPr>
          <p:nvPr/>
        </p:nvPicPr>
        <p:blipFill>
          <a:blip r:embed="rId2" cstate="print">
            <a:extLst>
              <a:ext uri="{28A0092B-C50C-407E-A947-70E740481C1C}">
                <a14:useLocalDpi xmlns="" xmlns:a14="http://schemas.microsoft.com/office/drawing/2010/main" val="0"/>
              </a:ext>
              <a:ext uri="{96DAC541-7B7A-43D3-8B79-37D633B846F1}">
                <asvg:svgBlip xmlns="" xmlns:asvg="http://schemas.microsoft.com/office/drawing/2016/SVG/main" r:embed="rId5"/>
              </a:ext>
            </a:extLst>
          </a:blip>
          <a:stretch>
            <a:fillRect/>
          </a:stretch>
        </p:blipFill>
        <p:spPr>
          <a:xfrm>
            <a:off x="2110740" y="14035"/>
            <a:ext cx="2266950" cy="725424"/>
          </a:xfrm>
          <a:prstGeom prst="rect">
            <a:avLst/>
          </a:prstGeom>
        </p:spPr>
      </p:pic>
      <p:pic>
        <p:nvPicPr>
          <p:cNvPr id="14" name="Grafika 13">
            <a:extLst>
              <a:ext uri="{FF2B5EF4-FFF2-40B4-BE49-F238E27FC236}">
                <a16:creationId xmlns="" xmlns:a16="http://schemas.microsoft.com/office/drawing/2014/main" id="{EE600642-6969-4817-87B5-CCA955AB6525}"/>
              </a:ext>
            </a:extLst>
          </p:cNvPr>
          <p:cNvPicPr>
            <a:picLocks noChangeAspect="1"/>
          </p:cNvPicPr>
          <p:nvPr/>
        </p:nvPicPr>
        <p:blipFill>
          <a:blip r:embed="rId6" cstate="print">
            <a:extLst>
              <a:ext uri="{28A0092B-C50C-407E-A947-70E740481C1C}">
                <a14:useLocalDpi xmlns="" xmlns:a14="http://schemas.microsoft.com/office/drawing/2010/main" val="0"/>
              </a:ext>
              <a:ext uri="{96DAC541-7B7A-43D3-8B79-37D633B846F1}">
                <asvg:svgBlip xmlns="" xmlns:asvg="http://schemas.microsoft.com/office/drawing/2016/SVG/main" r:embed="rId7"/>
              </a:ext>
            </a:extLst>
          </a:blip>
          <a:stretch>
            <a:fillRect/>
          </a:stretch>
        </p:blipFill>
        <p:spPr>
          <a:xfrm>
            <a:off x="236821" y="78428"/>
            <a:ext cx="1774528" cy="556420"/>
          </a:xfrm>
          <a:prstGeom prst="rect">
            <a:avLst/>
          </a:prstGeom>
        </p:spPr>
      </p:pic>
      <p:sp>
        <p:nvSpPr>
          <p:cNvPr id="11" name="Tytuł 1">
            <a:extLst>
              <a:ext uri="{FF2B5EF4-FFF2-40B4-BE49-F238E27FC236}">
                <a16:creationId xmlns="" xmlns:a16="http://schemas.microsoft.com/office/drawing/2014/main" id="{0B0D4A59-C539-421E-915B-057D91C863BF}"/>
              </a:ext>
            </a:extLst>
          </p:cNvPr>
          <p:cNvSpPr>
            <a:spLocks noGrp="1"/>
          </p:cNvSpPr>
          <p:nvPr>
            <p:ph type="title"/>
          </p:nvPr>
        </p:nvSpPr>
        <p:spPr>
          <a:xfrm>
            <a:off x="198262" y="472217"/>
            <a:ext cx="8240786" cy="994172"/>
          </a:xfrm>
        </p:spPr>
        <p:txBody>
          <a:bodyPr>
            <a:normAutofit/>
          </a:bodyPr>
          <a:lstStyle/>
          <a:p>
            <a:r>
              <a:rPr lang="pl-PL" sz="2000" dirty="0" smtClean="0"/>
              <a:t/>
            </a:r>
            <a:br>
              <a:rPr lang="pl-PL" sz="2000" dirty="0" smtClean="0"/>
            </a:br>
            <a:endParaRPr lang="pl-PL" sz="2000" b="1" dirty="0">
              <a:solidFill>
                <a:srgbClr val="00A4B7"/>
              </a:solidFill>
              <a:latin typeface="Times New Roman" pitchFamily="18" charset="0"/>
              <a:ea typeface="Roboto" pitchFamily="2" charset="0"/>
              <a:cs typeface="Times New Roman" pitchFamily="18" charset="0"/>
            </a:endParaRPr>
          </a:p>
        </p:txBody>
      </p:sp>
      <p:pic>
        <p:nvPicPr>
          <p:cNvPr id="18" name="Grafika 17">
            <a:extLst>
              <a:ext uri="{FF2B5EF4-FFF2-40B4-BE49-F238E27FC236}">
                <a16:creationId xmlns="" xmlns:a16="http://schemas.microsoft.com/office/drawing/2014/main" id="{8B59322A-6914-403F-BA97-87BBEF791EA5}"/>
              </a:ext>
            </a:extLst>
          </p:cNvPr>
          <p:cNvPicPr>
            <a:picLocks noChangeAspect="1"/>
          </p:cNvPicPr>
          <p:nvPr/>
        </p:nvPicPr>
        <p:blipFill>
          <a:blip r:embed="rId8" cstate="print">
            <a:extLst>
              <a:ext uri="{28A0092B-C50C-407E-A947-70E740481C1C}">
                <a14:useLocalDpi xmlns="" xmlns:a14="http://schemas.microsoft.com/office/drawing/2010/main" val="0"/>
              </a:ext>
              <a:ext uri="{96DAC541-7B7A-43D3-8B79-37D633B846F1}">
                <asvg:svgBlip xmlns="" xmlns:asvg="http://schemas.microsoft.com/office/drawing/2016/SVG/main" r:embed="rId9"/>
              </a:ext>
            </a:extLst>
          </a:blip>
          <a:stretch>
            <a:fillRect/>
          </a:stretch>
        </p:blipFill>
        <p:spPr>
          <a:xfrm>
            <a:off x="8556535" y="5752792"/>
            <a:ext cx="329206" cy="658411"/>
          </a:xfrm>
          <a:prstGeom prst="rect">
            <a:avLst/>
          </a:prstGeom>
        </p:spPr>
      </p:pic>
      <p:sp>
        <p:nvSpPr>
          <p:cNvPr id="18434" name="AutoShape 2" descr="Le Corbusier's roof gardens – Geoplas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l-PL"/>
          </a:p>
        </p:txBody>
      </p:sp>
      <p:sp>
        <p:nvSpPr>
          <p:cNvPr id="18436" name="AutoShape 4" descr="Le Corbusier's roof gardens – Geoplas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l-PL"/>
          </a:p>
        </p:txBody>
      </p:sp>
      <p:sp>
        <p:nvSpPr>
          <p:cNvPr id="19" name="Prostokąt 18"/>
          <p:cNvSpPr/>
          <p:nvPr/>
        </p:nvSpPr>
        <p:spPr>
          <a:xfrm>
            <a:off x="183930" y="1451981"/>
            <a:ext cx="8770883" cy="923330"/>
          </a:xfrm>
          <a:prstGeom prst="rect">
            <a:avLst/>
          </a:prstGeom>
        </p:spPr>
        <p:txBody>
          <a:bodyPr wrap="square">
            <a:spAutoFit/>
          </a:bodyPr>
          <a:lstStyle/>
          <a:p>
            <a:pPr algn="just"/>
            <a:endParaRPr lang="pl-PL" dirty="0" smtClean="0"/>
          </a:p>
          <a:p>
            <a:pPr algn="just"/>
            <a:endParaRPr lang="pl-PL" dirty="0" smtClean="0">
              <a:latin typeface="Times New Roman" pitchFamily="18" charset="0"/>
              <a:cs typeface="Times New Roman" pitchFamily="18" charset="0"/>
            </a:endParaRPr>
          </a:p>
          <a:p>
            <a:endParaRPr lang="pl-PL" dirty="0">
              <a:latin typeface="Times New Roman" pitchFamily="18" charset="0"/>
              <a:cs typeface="Times New Roman" pitchFamily="18" charset="0"/>
            </a:endParaRPr>
          </a:p>
        </p:txBody>
      </p:sp>
      <p:sp>
        <p:nvSpPr>
          <p:cNvPr id="28" name="Prostokąt 27"/>
          <p:cNvSpPr/>
          <p:nvPr/>
        </p:nvSpPr>
        <p:spPr>
          <a:xfrm>
            <a:off x="0" y="4272677"/>
            <a:ext cx="4572000" cy="2585323"/>
          </a:xfrm>
          <a:prstGeom prst="rect">
            <a:avLst/>
          </a:prstGeom>
        </p:spPr>
        <p:txBody>
          <a:bodyPr>
            <a:spAutoFit/>
          </a:bodyPr>
          <a:lstStyle/>
          <a:p>
            <a:pPr algn="just"/>
            <a:r>
              <a:rPr lang="en-US" dirty="0" smtClean="0">
                <a:latin typeface="Times New Roman" pitchFamily="18" charset="0"/>
                <a:cs typeface="Times New Roman" pitchFamily="18" charset="0"/>
              </a:rPr>
              <a:t>The greatest decorations of the open space of the lower garden are, connected by a stream, an artificial stone with a cascade and a fish pond with ducks. Trees, shrubs and ornamental perennials were planted here in all seasons. The lower garden is also decorated with granite sculptures by </a:t>
            </a:r>
            <a:r>
              <a:rPr lang="en-US" dirty="0" err="1" smtClean="0">
                <a:latin typeface="Times New Roman" pitchFamily="18" charset="0"/>
                <a:cs typeface="Times New Roman" pitchFamily="18" charset="0"/>
              </a:rPr>
              <a:t>Ryszard</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Stryjecki</a:t>
            </a:r>
            <a:r>
              <a:rPr lang="en-US" dirty="0" smtClean="0">
                <a:latin typeface="Times New Roman" pitchFamily="18" charset="0"/>
                <a:cs typeface="Times New Roman" pitchFamily="18" charset="0"/>
              </a:rPr>
              <a:t>. It is divided into several parts that differ in form, color, smell and mood. </a:t>
            </a:r>
            <a:endParaRPr lang="pl-PL" dirty="0">
              <a:latin typeface="Times New Roman" pitchFamily="18" charset="0"/>
              <a:cs typeface="Times New Roman" pitchFamily="18" charset="0"/>
            </a:endParaRPr>
          </a:p>
        </p:txBody>
      </p:sp>
      <p:pic>
        <p:nvPicPr>
          <p:cNvPr id="29" name="Picture 3"/>
          <p:cNvPicPr>
            <a:picLocks noChangeAspect="1" noChangeArrowheads="1"/>
          </p:cNvPicPr>
          <p:nvPr/>
        </p:nvPicPr>
        <p:blipFill>
          <a:blip r:embed="rId10" cstate="print"/>
          <a:srcRect/>
          <a:stretch>
            <a:fillRect/>
          </a:stretch>
        </p:blipFill>
        <p:spPr bwMode="auto">
          <a:xfrm>
            <a:off x="174077" y="1199581"/>
            <a:ext cx="4313839" cy="3067619"/>
          </a:xfrm>
          <a:prstGeom prst="rect">
            <a:avLst/>
          </a:prstGeom>
          <a:noFill/>
          <a:ln w="12700" cap="sq">
            <a:noFill/>
            <a:miter lim="800000"/>
            <a:headEnd type="none" w="sm" len="sm"/>
            <a:tailEnd type="none" w="sm" len="sm"/>
          </a:ln>
        </p:spPr>
      </p:pic>
      <p:pic>
        <p:nvPicPr>
          <p:cNvPr id="30" name="Picture 3"/>
          <p:cNvPicPr>
            <a:picLocks noChangeAspect="1" noChangeArrowheads="1"/>
          </p:cNvPicPr>
          <p:nvPr/>
        </p:nvPicPr>
        <p:blipFill>
          <a:blip r:embed="rId11" cstate="print"/>
          <a:srcRect/>
          <a:stretch>
            <a:fillRect/>
          </a:stretch>
        </p:blipFill>
        <p:spPr bwMode="auto">
          <a:xfrm>
            <a:off x="4562183" y="3578773"/>
            <a:ext cx="2322093" cy="3085261"/>
          </a:xfrm>
          <a:prstGeom prst="rect">
            <a:avLst/>
          </a:prstGeom>
          <a:noFill/>
          <a:ln w="12700" cap="sq">
            <a:noFill/>
            <a:miter lim="800000"/>
            <a:headEnd type="none" w="sm" len="sm"/>
            <a:tailEnd type="none" w="sm" len="sm"/>
          </a:ln>
        </p:spPr>
      </p:pic>
      <p:pic>
        <p:nvPicPr>
          <p:cNvPr id="31" name="Picture 4"/>
          <p:cNvPicPr>
            <a:picLocks noChangeAspect="1" noChangeArrowheads="1"/>
          </p:cNvPicPr>
          <p:nvPr/>
        </p:nvPicPr>
        <p:blipFill>
          <a:blip r:embed="rId12" cstate="print"/>
          <a:srcRect/>
          <a:stretch>
            <a:fillRect/>
          </a:stretch>
        </p:blipFill>
        <p:spPr bwMode="auto">
          <a:xfrm>
            <a:off x="4533302" y="798786"/>
            <a:ext cx="2350971" cy="2743200"/>
          </a:xfrm>
          <a:prstGeom prst="rect">
            <a:avLst/>
          </a:prstGeom>
          <a:noFill/>
          <a:ln w="12700" cap="sq">
            <a:noFill/>
            <a:miter lim="800000"/>
            <a:headEnd type="none" w="sm" len="sm"/>
            <a:tailEnd type="none" w="sm" len="sm"/>
          </a:ln>
        </p:spPr>
      </p:pic>
      <p:sp>
        <p:nvSpPr>
          <p:cNvPr id="32" name="Prostokąt 31"/>
          <p:cNvSpPr/>
          <p:nvPr/>
        </p:nvSpPr>
        <p:spPr>
          <a:xfrm>
            <a:off x="6952593" y="808985"/>
            <a:ext cx="2023241" cy="2800767"/>
          </a:xfrm>
          <a:prstGeom prst="rect">
            <a:avLst/>
          </a:prstGeom>
        </p:spPr>
        <p:txBody>
          <a:bodyPr wrap="square">
            <a:spAutoFit/>
          </a:bodyPr>
          <a:lstStyle/>
          <a:p>
            <a:r>
              <a:rPr lang="en-US" sz="1600" dirty="0" smtClean="0">
                <a:latin typeface="Times New Roman" pitchFamily="18" charset="0"/>
                <a:cs typeface="Times New Roman" pitchFamily="18" charset="0"/>
              </a:rPr>
              <a:t>Visitors to the gardens can also look inside the Library from above through special windows or a glass roof. Entrance to the garden is free. All gardens are connected by footbridges, paths, bridges and pergolas on which vines grow.</a:t>
            </a:r>
            <a:endParaRPr lang="pl-PL" sz="1600" dirty="0">
              <a:latin typeface="Times New Roman" pitchFamily="18" charset="0"/>
              <a:cs typeface="Times New Roman" pitchFamily="18" charset="0"/>
            </a:endParaRPr>
          </a:p>
        </p:txBody>
      </p:sp>
      <p:sp>
        <p:nvSpPr>
          <p:cNvPr id="17" name="Prostokąt 16"/>
          <p:cNvSpPr/>
          <p:nvPr/>
        </p:nvSpPr>
        <p:spPr>
          <a:xfrm>
            <a:off x="215183" y="795424"/>
            <a:ext cx="3777701" cy="369332"/>
          </a:xfrm>
          <a:prstGeom prst="rect">
            <a:avLst/>
          </a:prstGeom>
        </p:spPr>
        <p:txBody>
          <a:bodyPr wrap="none">
            <a:spAutoFit/>
          </a:bodyPr>
          <a:lstStyle/>
          <a:p>
            <a:r>
              <a:rPr lang="en-US" b="1" dirty="0" smtClean="0">
                <a:latin typeface="Times New Roman" pitchFamily="18" charset="0"/>
                <a:cs typeface="Times New Roman" pitchFamily="18" charset="0"/>
              </a:rPr>
              <a:t>Library of the University of Warsaw</a:t>
            </a:r>
            <a:endParaRPr lang="pl-PL" b="1" dirty="0">
              <a:latin typeface="Times New Roman" pitchFamily="18" charset="0"/>
              <a:cs typeface="Times New Roman" pitchFamily="18" charset="0"/>
            </a:endParaRPr>
          </a:p>
        </p:txBody>
      </p:sp>
    </p:spTree>
    <p:extLst>
      <p:ext uri="{BB962C8B-B14F-4D97-AF65-F5344CB8AC3E}">
        <p14:creationId xmlns="" xmlns:p14="http://schemas.microsoft.com/office/powerpoint/2010/main" val="334816262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rostokąt 3"/>
          <p:cNvSpPr/>
          <p:nvPr/>
        </p:nvSpPr>
        <p:spPr>
          <a:xfrm>
            <a:off x="0" y="0"/>
            <a:ext cx="9144000" cy="702944"/>
          </a:xfrm>
          <a:prstGeom prst="rect">
            <a:avLst/>
          </a:prstGeom>
          <a:solidFill>
            <a:srgbClr val="00A4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1013" dirty="0">
              <a:solidFill>
                <a:srgbClr val="0762C8"/>
              </a:solidFill>
            </a:endParaRPr>
          </a:p>
        </p:txBody>
      </p:sp>
      <p:pic>
        <p:nvPicPr>
          <p:cNvPr id="10" name="Grafika 9">
            <a:extLst>
              <a:ext uri="{FF2B5EF4-FFF2-40B4-BE49-F238E27FC236}">
                <a16:creationId xmlns="" xmlns:a16="http://schemas.microsoft.com/office/drawing/2014/main" id="{181B0981-D700-4ECE-BD7A-851542D57044}"/>
              </a:ext>
            </a:extLst>
          </p:cNvPr>
          <p:cNvPicPr>
            <a:picLocks noChangeAspect="1"/>
          </p:cNvPicPr>
          <p:nvPr/>
        </p:nvPicPr>
        <p:blipFill>
          <a:blip r:embed="rId2" cstate="print">
            <a:extLst>
              <a:ext uri="{28A0092B-C50C-407E-A947-70E740481C1C}">
                <a14:useLocalDpi xmlns="" xmlns:a14="http://schemas.microsoft.com/office/drawing/2010/main" val="0"/>
              </a:ext>
              <a:ext uri="{96DAC541-7B7A-43D3-8B79-37D633B846F1}">
                <asvg:svgBlip xmlns="" xmlns:asvg="http://schemas.microsoft.com/office/drawing/2016/SVG/main" r:embed="rId5"/>
              </a:ext>
            </a:extLst>
          </a:blip>
          <a:stretch>
            <a:fillRect/>
          </a:stretch>
        </p:blipFill>
        <p:spPr>
          <a:xfrm>
            <a:off x="2110740" y="14035"/>
            <a:ext cx="2266950" cy="725424"/>
          </a:xfrm>
          <a:prstGeom prst="rect">
            <a:avLst/>
          </a:prstGeom>
        </p:spPr>
      </p:pic>
      <p:pic>
        <p:nvPicPr>
          <p:cNvPr id="14" name="Grafika 13">
            <a:extLst>
              <a:ext uri="{FF2B5EF4-FFF2-40B4-BE49-F238E27FC236}">
                <a16:creationId xmlns="" xmlns:a16="http://schemas.microsoft.com/office/drawing/2014/main" id="{EE600642-6969-4817-87B5-CCA955AB6525}"/>
              </a:ext>
            </a:extLst>
          </p:cNvPr>
          <p:cNvPicPr>
            <a:picLocks noChangeAspect="1"/>
          </p:cNvPicPr>
          <p:nvPr/>
        </p:nvPicPr>
        <p:blipFill>
          <a:blip r:embed="rId6" cstate="print">
            <a:extLst>
              <a:ext uri="{28A0092B-C50C-407E-A947-70E740481C1C}">
                <a14:useLocalDpi xmlns="" xmlns:a14="http://schemas.microsoft.com/office/drawing/2010/main" val="0"/>
              </a:ext>
              <a:ext uri="{96DAC541-7B7A-43D3-8B79-37D633B846F1}">
                <asvg:svgBlip xmlns="" xmlns:asvg="http://schemas.microsoft.com/office/drawing/2016/SVG/main" r:embed="rId7"/>
              </a:ext>
            </a:extLst>
          </a:blip>
          <a:stretch>
            <a:fillRect/>
          </a:stretch>
        </p:blipFill>
        <p:spPr>
          <a:xfrm>
            <a:off x="236821" y="78428"/>
            <a:ext cx="1774528" cy="556420"/>
          </a:xfrm>
          <a:prstGeom prst="rect">
            <a:avLst/>
          </a:prstGeom>
        </p:spPr>
      </p:pic>
      <p:sp>
        <p:nvSpPr>
          <p:cNvPr id="11" name="Tytuł 1">
            <a:extLst>
              <a:ext uri="{FF2B5EF4-FFF2-40B4-BE49-F238E27FC236}">
                <a16:creationId xmlns="" xmlns:a16="http://schemas.microsoft.com/office/drawing/2014/main" id="{0B0D4A59-C539-421E-915B-057D91C863BF}"/>
              </a:ext>
            </a:extLst>
          </p:cNvPr>
          <p:cNvSpPr>
            <a:spLocks noGrp="1"/>
          </p:cNvSpPr>
          <p:nvPr>
            <p:ph type="title"/>
          </p:nvPr>
        </p:nvSpPr>
        <p:spPr>
          <a:xfrm>
            <a:off x="198262" y="472217"/>
            <a:ext cx="8240786" cy="994172"/>
          </a:xfrm>
        </p:spPr>
        <p:txBody>
          <a:bodyPr>
            <a:normAutofit/>
          </a:bodyPr>
          <a:lstStyle/>
          <a:p>
            <a:r>
              <a:rPr lang="pl-PL" sz="2000" dirty="0" smtClean="0"/>
              <a:t/>
            </a:r>
            <a:br>
              <a:rPr lang="pl-PL" sz="2000" dirty="0" smtClean="0"/>
            </a:br>
            <a:endParaRPr lang="pl-PL" sz="2000" b="1" dirty="0">
              <a:solidFill>
                <a:srgbClr val="00A4B7"/>
              </a:solidFill>
              <a:latin typeface="Times New Roman" pitchFamily="18" charset="0"/>
              <a:ea typeface="Roboto" pitchFamily="2" charset="0"/>
              <a:cs typeface="Times New Roman" pitchFamily="18" charset="0"/>
            </a:endParaRPr>
          </a:p>
        </p:txBody>
      </p:sp>
      <p:pic>
        <p:nvPicPr>
          <p:cNvPr id="18" name="Grafika 17">
            <a:extLst>
              <a:ext uri="{FF2B5EF4-FFF2-40B4-BE49-F238E27FC236}">
                <a16:creationId xmlns="" xmlns:a16="http://schemas.microsoft.com/office/drawing/2014/main" id="{8B59322A-6914-403F-BA97-87BBEF791EA5}"/>
              </a:ext>
            </a:extLst>
          </p:cNvPr>
          <p:cNvPicPr>
            <a:picLocks noChangeAspect="1"/>
          </p:cNvPicPr>
          <p:nvPr/>
        </p:nvPicPr>
        <p:blipFill>
          <a:blip r:embed="rId8" cstate="print">
            <a:extLst>
              <a:ext uri="{28A0092B-C50C-407E-A947-70E740481C1C}">
                <a14:useLocalDpi xmlns="" xmlns:a14="http://schemas.microsoft.com/office/drawing/2010/main" val="0"/>
              </a:ext>
              <a:ext uri="{96DAC541-7B7A-43D3-8B79-37D633B846F1}">
                <asvg:svgBlip xmlns="" xmlns:asvg="http://schemas.microsoft.com/office/drawing/2016/SVG/main" r:embed="rId9"/>
              </a:ext>
            </a:extLst>
          </a:blip>
          <a:stretch>
            <a:fillRect/>
          </a:stretch>
        </p:blipFill>
        <p:spPr>
          <a:xfrm>
            <a:off x="8556535" y="5752792"/>
            <a:ext cx="329206" cy="658411"/>
          </a:xfrm>
          <a:prstGeom prst="rect">
            <a:avLst/>
          </a:prstGeom>
        </p:spPr>
      </p:pic>
      <p:sp>
        <p:nvSpPr>
          <p:cNvPr id="18434" name="AutoShape 2" descr="Le Corbusier's roof gardens – Geoplas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l-PL"/>
          </a:p>
        </p:txBody>
      </p:sp>
      <p:sp>
        <p:nvSpPr>
          <p:cNvPr id="18436" name="AutoShape 4" descr="Le Corbusier's roof gardens – Geoplas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l-PL"/>
          </a:p>
        </p:txBody>
      </p:sp>
      <p:sp>
        <p:nvSpPr>
          <p:cNvPr id="19" name="Prostokąt 18"/>
          <p:cNvSpPr/>
          <p:nvPr/>
        </p:nvSpPr>
        <p:spPr>
          <a:xfrm>
            <a:off x="183930" y="1451981"/>
            <a:ext cx="8770883" cy="923330"/>
          </a:xfrm>
          <a:prstGeom prst="rect">
            <a:avLst/>
          </a:prstGeom>
        </p:spPr>
        <p:txBody>
          <a:bodyPr wrap="square">
            <a:spAutoFit/>
          </a:bodyPr>
          <a:lstStyle/>
          <a:p>
            <a:pPr algn="just"/>
            <a:endParaRPr lang="pl-PL" dirty="0" smtClean="0"/>
          </a:p>
          <a:p>
            <a:pPr algn="just"/>
            <a:endParaRPr lang="pl-PL" dirty="0" smtClean="0">
              <a:latin typeface="Times New Roman" pitchFamily="18" charset="0"/>
              <a:cs typeface="Times New Roman" pitchFamily="18" charset="0"/>
            </a:endParaRPr>
          </a:p>
          <a:p>
            <a:endParaRPr lang="pl-PL" dirty="0">
              <a:latin typeface="Times New Roman" pitchFamily="18" charset="0"/>
              <a:cs typeface="Times New Roman" pitchFamily="18" charset="0"/>
            </a:endParaRPr>
          </a:p>
        </p:txBody>
      </p:sp>
      <p:sp>
        <p:nvSpPr>
          <p:cNvPr id="16" name="Prostokąt 15"/>
          <p:cNvSpPr/>
          <p:nvPr/>
        </p:nvSpPr>
        <p:spPr>
          <a:xfrm>
            <a:off x="0" y="795423"/>
            <a:ext cx="4647747" cy="369332"/>
          </a:xfrm>
          <a:prstGeom prst="rect">
            <a:avLst/>
          </a:prstGeom>
        </p:spPr>
        <p:txBody>
          <a:bodyPr wrap="none">
            <a:spAutoFit/>
          </a:bodyPr>
          <a:lstStyle/>
          <a:p>
            <a:r>
              <a:rPr lang="pl-PL" b="1" dirty="0" smtClean="0">
                <a:latin typeface="Times New Roman" pitchFamily="18" charset="0"/>
                <a:cs typeface="Times New Roman" pitchFamily="18" charset="0"/>
              </a:rPr>
              <a:t>Green </a:t>
            </a:r>
            <a:r>
              <a:rPr lang="pl-PL" b="1" dirty="0" err="1" smtClean="0">
                <a:latin typeface="Times New Roman" pitchFamily="18" charset="0"/>
                <a:cs typeface="Times New Roman" pitchFamily="18" charset="0"/>
              </a:rPr>
              <a:t>roofs</a:t>
            </a:r>
            <a:r>
              <a:rPr lang="pl-PL" b="1" dirty="0" smtClean="0">
                <a:latin typeface="Times New Roman" pitchFamily="18" charset="0"/>
                <a:cs typeface="Times New Roman" pitchFamily="18" charset="0"/>
              </a:rPr>
              <a:t> </a:t>
            </a:r>
            <a:r>
              <a:rPr lang="pl-PL" b="1" dirty="0" err="1" smtClean="0">
                <a:latin typeface="Times New Roman" pitchFamily="18" charset="0"/>
                <a:cs typeface="Times New Roman" pitchFamily="18" charset="0"/>
              </a:rPr>
              <a:t>in</a:t>
            </a:r>
            <a:r>
              <a:rPr lang="pl-PL" b="1" dirty="0" smtClean="0">
                <a:latin typeface="Times New Roman" pitchFamily="18" charset="0"/>
                <a:cs typeface="Times New Roman" pitchFamily="18" charset="0"/>
              </a:rPr>
              <a:t> Poland – </a:t>
            </a:r>
            <a:r>
              <a:rPr lang="pl-PL" b="1" dirty="0" err="1" smtClean="0">
                <a:latin typeface="Times New Roman" pitchFamily="18" charset="0"/>
                <a:cs typeface="Times New Roman" pitchFamily="18" charset="0"/>
              </a:rPr>
              <a:t>examples</a:t>
            </a:r>
            <a:r>
              <a:rPr lang="pl-PL" b="1" dirty="0" smtClean="0">
                <a:latin typeface="Times New Roman" pitchFamily="18" charset="0"/>
                <a:cs typeface="Times New Roman" pitchFamily="18" charset="0"/>
              </a:rPr>
              <a:t> of </a:t>
            </a:r>
            <a:r>
              <a:rPr lang="pl-PL" b="1" dirty="0" err="1" smtClean="0">
                <a:latin typeface="Times New Roman" pitchFamily="18" charset="0"/>
                <a:cs typeface="Times New Roman" pitchFamily="18" charset="0"/>
              </a:rPr>
              <a:t>projects</a:t>
            </a:r>
            <a:r>
              <a:rPr lang="pl-PL" b="1" dirty="0" smtClean="0">
                <a:latin typeface="Times New Roman" pitchFamily="18" charset="0"/>
                <a:cs typeface="Times New Roman" pitchFamily="18" charset="0"/>
              </a:rPr>
              <a:t> </a:t>
            </a:r>
            <a:endParaRPr lang="pl-PL" dirty="0"/>
          </a:p>
        </p:txBody>
      </p:sp>
      <p:sp>
        <p:nvSpPr>
          <p:cNvPr id="1026" name="AutoShape 2" descr="Ogród na dachu BUW - atrakcje Warszawy | Wywcza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l-PL"/>
          </a:p>
        </p:txBody>
      </p:sp>
      <p:sp>
        <p:nvSpPr>
          <p:cNvPr id="1028" name="AutoShape 4" descr="Weekendowy spacer po ogrodach BUW. Zielony taras widokowy na dachu Biblioteki Uniwersyteckiej przyciągnął warszawiaków"/>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l-PL"/>
          </a:p>
        </p:txBody>
      </p:sp>
      <p:pic>
        <p:nvPicPr>
          <p:cNvPr id="1029" name="Picture 5" descr="C:\Users\samsung\Desktop\60aa581a45732_o_large.jpg"/>
          <p:cNvPicPr>
            <a:picLocks noChangeAspect="1" noChangeArrowheads="1"/>
          </p:cNvPicPr>
          <p:nvPr/>
        </p:nvPicPr>
        <p:blipFill>
          <a:blip r:embed="rId10" cstate="print"/>
          <a:srcRect/>
          <a:stretch>
            <a:fillRect/>
          </a:stretch>
        </p:blipFill>
        <p:spPr bwMode="auto">
          <a:xfrm>
            <a:off x="156999" y="1186355"/>
            <a:ext cx="4183774" cy="2789183"/>
          </a:xfrm>
          <a:prstGeom prst="rect">
            <a:avLst/>
          </a:prstGeom>
          <a:noFill/>
        </p:spPr>
      </p:pic>
      <p:pic>
        <p:nvPicPr>
          <p:cNvPr id="1030" name="Picture 6" descr="C:\Users\samsung\Desktop\60aa582def7ed_o_large.jpg"/>
          <p:cNvPicPr>
            <a:picLocks noChangeAspect="1" noChangeArrowheads="1"/>
          </p:cNvPicPr>
          <p:nvPr/>
        </p:nvPicPr>
        <p:blipFill>
          <a:blip r:embed="rId11" cstate="print"/>
          <a:srcRect/>
          <a:stretch>
            <a:fillRect/>
          </a:stretch>
        </p:blipFill>
        <p:spPr bwMode="auto">
          <a:xfrm>
            <a:off x="4487262" y="1165335"/>
            <a:ext cx="4227130" cy="2818086"/>
          </a:xfrm>
          <a:prstGeom prst="rect">
            <a:avLst/>
          </a:prstGeom>
          <a:noFill/>
        </p:spPr>
      </p:pic>
      <p:pic>
        <p:nvPicPr>
          <p:cNvPr id="1032" name="Picture 8" descr="https://klimada2.ios.gov.pl/wp-content/uploads/2019/12/BUW-ogrody.jpg"/>
          <p:cNvPicPr>
            <a:picLocks noChangeAspect="1" noChangeArrowheads="1"/>
          </p:cNvPicPr>
          <p:nvPr/>
        </p:nvPicPr>
        <p:blipFill>
          <a:blip r:embed="rId12" cstate="print"/>
          <a:srcRect/>
          <a:stretch>
            <a:fillRect/>
          </a:stretch>
        </p:blipFill>
        <p:spPr bwMode="auto">
          <a:xfrm>
            <a:off x="197616" y="4049165"/>
            <a:ext cx="4143155" cy="2755198"/>
          </a:xfrm>
          <a:prstGeom prst="rect">
            <a:avLst/>
          </a:prstGeom>
          <a:noFill/>
        </p:spPr>
      </p:pic>
      <p:pic>
        <p:nvPicPr>
          <p:cNvPr id="1034" name="Picture 10" descr="https://klimada2.ios.gov.pl/wp-content/uploads/2019/12/BUW.jpg"/>
          <p:cNvPicPr>
            <a:picLocks noChangeAspect="1" noChangeArrowheads="1"/>
          </p:cNvPicPr>
          <p:nvPr/>
        </p:nvPicPr>
        <p:blipFill>
          <a:blip r:embed="rId13" cstate="print"/>
          <a:srcRect/>
          <a:stretch>
            <a:fillRect/>
          </a:stretch>
        </p:blipFill>
        <p:spPr bwMode="auto">
          <a:xfrm>
            <a:off x="4514261" y="4051339"/>
            <a:ext cx="4177794" cy="2767789"/>
          </a:xfrm>
          <a:prstGeom prst="rect">
            <a:avLst/>
          </a:prstGeom>
          <a:noFill/>
        </p:spPr>
      </p:pic>
      <p:sp>
        <p:nvSpPr>
          <p:cNvPr id="22" name="Prostokąt 21"/>
          <p:cNvSpPr/>
          <p:nvPr/>
        </p:nvSpPr>
        <p:spPr>
          <a:xfrm>
            <a:off x="4944839" y="795424"/>
            <a:ext cx="3777701" cy="369332"/>
          </a:xfrm>
          <a:prstGeom prst="rect">
            <a:avLst/>
          </a:prstGeom>
        </p:spPr>
        <p:txBody>
          <a:bodyPr wrap="none">
            <a:spAutoFit/>
          </a:bodyPr>
          <a:lstStyle/>
          <a:p>
            <a:r>
              <a:rPr lang="en-US" b="1" dirty="0" smtClean="0">
                <a:latin typeface="Times New Roman" pitchFamily="18" charset="0"/>
                <a:cs typeface="Times New Roman" pitchFamily="18" charset="0"/>
              </a:rPr>
              <a:t>Library of the University of Warsaw</a:t>
            </a:r>
            <a:endParaRPr lang="pl-PL" b="1" dirty="0">
              <a:latin typeface="Times New Roman" pitchFamily="18" charset="0"/>
              <a:cs typeface="Times New Roman" pitchFamily="18" charset="0"/>
            </a:endParaRPr>
          </a:p>
        </p:txBody>
      </p:sp>
    </p:spTree>
    <p:extLst>
      <p:ext uri="{BB962C8B-B14F-4D97-AF65-F5344CB8AC3E}">
        <p14:creationId xmlns="" xmlns:p14="http://schemas.microsoft.com/office/powerpoint/2010/main" val="334816262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rostokąt 3"/>
          <p:cNvSpPr/>
          <p:nvPr/>
        </p:nvSpPr>
        <p:spPr>
          <a:xfrm>
            <a:off x="0" y="0"/>
            <a:ext cx="9144000" cy="702944"/>
          </a:xfrm>
          <a:prstGeom prst="rect">
            <a:avLst/>
          </a:prstGeom>
          <a:solidFill>
            <a:srgbClr val="00A4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1013" dirty="0">
              <a:solidFill>
                <a:srgbClr val="0762C8"/>
              </a:solidFill>
            </a:endParaRPr>
          </a:p>
        </p:txBody>
      </p:sp>
      <p:pic>
        <p:nvPicPr>
          <p:cNvPr id="10" name="Grafika 9">
            <a:extLst>
              <a:ext uri="{FF2B5EF4-FFF2-40B4-BE49-F238E27FC236}">
                <a16:creationId xmlns="" xmlns:a16="http://schemas.microsoft.com/office/drawing/2014/main" id="{181B0981-D700-4ECE-BD7A-851542D57044}"/>
              </a:ext>
            </a:extLst>
          </p:cNvPr>
          <p:cNvPicPr>
            <a:picLocks noChangeAspect="1"/>
          </p:cNvPicPr>
          <p:nvPr/>
        </p:nvPicPr>
        <p:blipFill>
          <a:blip r:embed="rId2" cstate="print">
            <a:extLst>
              <a:ext uri="{28A0092B-C50C-407E-A947-70E740481C1C}">
                <a14:useLocalDpi xmlns="" xmlns:a14="http://schemas.microsoft.com/office/drawing/2010/main" val="0"/>
              </a:ext>
              <a:ext uri="{96DAC541-7B7A-43D3-8B79-37D633B846F1}">
                <asvg:svgBlip xmlns="" xmlns:asvg="http://schemas.microsoft.com/office/drawing/2016/SVG/main" r:embed="rId5"/>
              </a:ext>
            </a:extLst>
          </a:blip>
          <a:stretch>
            <a:fillRect/>
          </a:stretch>
        </p:blipFill>
        <p:spPr>
          <a:xfrm>
            <a:off x="2110740" y="14035"/>
            <a:ext cx="2266950" cy="725424"/>
          </a:xfrm>
          <a:prstGeom prst="rect">
            <a:avLst/>
          </a:prstGeom>
        </p:spPr>
      </p:pic>
      <p:pic>
        <p:nvPicPr>
          <p:cNvPr id="14" name="Grafika 13">
            <a:extLst>
              <a:ext uri="{FF2B5EF4-FFF2-40B4-BE49-F238E27FC236}">
                <a16:creationId xmlns="" xmlns:a16="http://schemas.microsoft.com/office/drawing/2014/main" id="{EE600642-6969-4817-87B5-CCA955AB6525}"/>
              </a:ext>
            </a:extLst>
          </p:cNvPr>
          <p:cNvPicPr>
            <a:picLocks noChangeAspect="1"/>
          </p:cNvPicPr>
          <p:nvPr/>
        </p:nvPicPr>
        <p:blipFill>
          <a:blip r:embed="rId6" cstate="print">
            <a:extLst>
              <a:ext uri="{28A0092B-C50C-407E-A947-70E740481C1C}">
                <a14:useLocalDpi xmlns="" xmlns:a14="http://schemas.microsoft.com/office/drawing/2010/main" val="0"/>
              </a:ext>
              <a:ext uri="{96DAC541-7B7A-43D3-8B79-37D633B846F1}">
                <asvg:svgBlip xmlns="" xmlns:asvg="http://schemas.microsoft.com/office/drawing/2016/SVG/main" r:embed="rId7"/>
              </a:ext>
            </a:extLst>
          </a:blip>
          <a:stretch>
            <a:fillRect/>
          </a:stretch>
        </p:blipFill>
        <p:spPr>
          <a:xfrm>
            <a:off x="236821" y="78428"/>
            <a:ext cx="1774528" cy="556420"/>
          </a:xfrm>
          <a:prstGeom prst="rect">
            <a:avLst/>
          </a:prstGeom>
        </p:spPr>
      </p:pic>
      <p:sp>
        <p:nvSpPr>
          <p:cNvPr id="11" name="Tytuł 1">
            <a:extLst>
              <a:ext uri="{FF2B5EF4-FFF2-40B4-BE49-F238E27FC236}">
                <a16:creationId xmlns="" xmlns:a16="http://schemas.microsoft.com/office/drawing/2014/main" id="{0B0D4A59-C539-421E-915B-057D91C863BF}"/>
              </a:ext>
            </a:extLst>
          </p:cNvPr>
          <p:cNvSpPr>
            <a:spLocks noGrp="1"/>
          </p:cNvSpPr>
          <p:nvPr>
            <p:ph type="title"/>
          </p:nvPr>
        </p:nvSpPr>
        <p:spPr>
          <a:xfrm>
            <a:off x="198262" y="472217"/>
            <a:ext cx="8240786" cy="994172"/>
          </a:xfrm>
        </p:spPr>
        <p:txBody>
          <a:bodyPr>
            <a:normAutofit/>
          </a:bodyPr>
          <a:lstStyle/>
          <a:p>
            <a:r>
              <a:rPr lang="pl-PL" sz="2000" dirty="0" smtClean="0"/>
              <a:t/>
            </a:r>
            <a:br>
              <a:rPr lang="pl-PL" sz="2000" dirty="0" smtClean="0"/>
            </a:br>
            <a:endParaRPr lang="pl-PL" sz="2000" b="1" dirty="0">
              <a:solidFill>
                <a:srgbClr val="00A4B7"/>
              </a:solidFill>
              <a:latin typeface="Times New Roman" pitchFamily="18" charset="0"/>
              <a:ea typeface="Roboto" pitchFamily="2" charset="0"/>
              <a:cs typeface="Times New Roman" pitchFamily="18" charset="0"/>
            </a:endParaRPr>
          </a:p>
        </p:txBody>
      </p:sp>
      <p:pic>
        <p:nvPicPr>
          <p:cNvPr id="18" name="Grafika 17">
            <a:extLst>
              <a:ext uri="{FF2B5EF4-FFF2-40B4-BE49-F238E27FC236}">
                <a16:creationId xmlns="" xmlns:a16="http://schemas.microsoft.com/office/drawing/2014/main" id="{8B59322A-6914-403F-BA97-87BBEF791EA5}"/>
              </a:ext>
            </a:extLst>
          </p:cNvPr>
          <p:cNvPicPr>
            <a:picLocks noChangeAspect="1"/>
          </p:cNvPicPr>
          <p:nvPr/>
        </p:nvPicPr>
        <p:blipFill>
          <a:blip r:embed="rId8" cstate="print">
            <a:extLst>
              <a:ext uri="{28A0092B-C50C-407E-A947-70E740481C1C}">
                <a14:useLocalDpi xmlns="" xmlns:a14="http://schemas.microsoft.com/office/drawing/2010/main" val="0"/>
              </a:ext>
              <a:ext uri="{96DAC541-7B7A-43D3-8B79-37D633B846F1}">
                <asvg:svgBlip xmlns="" xmlns:asvg="http://schemas.microsoft.com/office/drawing/2016/SVG/main" r:embed="rId9"/>
              </a:ext>
            </a:extLst>
          </a:blip>
          <a:stretch>
            <a:fillRect/>
          </a:stretch>
        </p:blipFill>
        <p:spPr>
          <a:xfrm>
            <a:off x="8556535" y="5752792"/>
            <a:ext cx="329206" cy="658411"/>
          </a:xfrm>
          <a:prstGeom prst="rect">
            <a:avLst/>
          </a:prstGeom>
        </p:spPr>
      </p:pic>
      <p:sp>
        <p:nvSpPr>
          <p:cNvPr id="18434" name="AutoShape 2" descr="Le Corbusier's roof gardens – Geoplas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l-PL"/>
          </a:p>
        </p:txBody>
      </p:sp>
      <p:sp>
        <p:nvSpPr>
          <p:cNvPr id="18436" name="AutoShape 4" descr="Le Corbusier's roof gardens – Geoplas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l-PL"/>
          </a:p>
        </p:txBody>
      </p:sp>
      <p:sp>
        <p:nvSpPr>
          <p:cNvPr id="19" name="Prostokąt 18"/>
          <p:cNvSpPr/>
          <p:nvPr/>
        </p:nvSpPr>
        <p:spPr>
          <a:xfrm>
            <a:off x="183930" y="1451981"/>
            <a:ext cx="8770883" cy="923330"/>
          </a:xfrm>
          <a:prstGeom prst="rect">
            <a:avLst/>
          </a:prstGeom>
        </p:spPr>
        <p:txBody>
          <a:bodyPr wrap="square">
            <a:spAutoFit/>
          </a:bodyPr>
          <a:lstStyle/>
          <a:p>
            <a:pPr algn="just"/>
            <a:endParaRPr lang="pl-PL" dirty="0" smtClean="0"/>
          </a:p>
          <a:p>
            <a:pPr algn="just"/>
            <a:endParaRPr lang="pl-PL" dirty="0" smtClean="0">
              <a:latin typeface="Times New Roman" pitchFamily="18" charset="0"/>
              <a:cs typeface="Times New Roman" pitchFamily="18" charset="0"/>
            </a:endParaRPr>
          </a:p>
          <a:p>
            <a:endParaRPr lang="pl-PL" dirty="0">
              <a:latin typeface="Times New Roman" pitchFamily="18" charset="0"/>
              <a:cs typeface="Times New Roman" pitchFamily="18" charset="0"/>
            </a:endParaRPr>
          </a:p>
        </p:txBody>
      </p:sp>
      <p:sp>
        <p:nvSpPr>
          <p:cNvPr id="16" name="Prostokąt 15"/>
          <p:cNvSpPr/>
          <p:nvPr/>
        </p:nvSpPr>
        <p:spPr>
          <a:xfrm>
            <a:off x="0" y="795423"/>
            <a:ext cx="4647747" cy="369332"/>
          </a:xfrm>
          <a:prstGeom prst="rect">
            <a:avLst/>
          </a:prstGeom>
        </p:spPr>
        <p:txBody>
          <a:bodyPr wrap="none">
            <a:spAutoFit/>
          </a:bodyPr>
          <a:lstStyle/>
          <a:p>
            <a:r>
              <a:rPr lang="pl-PL" b="1" dirty="0" smtClean="0">
                <a:latin typeface="Times New Roman" pitchFamily="18" charset="0"/>
                <a:cs typeface="Times New Roman" pitchFamily="18" charset="0"/>
              </a:rPr>
              <a:t>Green </a:t>
            </a:r>
            <a:r>
              <a:rPr lang="pl-PL" b="1" dirty="0" err="1" smtClean="0">
                <a:latin typeface="Times New Roman" pitchFamily="18" charset="0"/>
                <a:cs typeface="Times New Roman" pitchFamily="18" charset="0"/>
              </a:rPr>
              <a:t>roofs</a:t>
            </a:r>
            <a:r>
              <a:rPr lang="pl-PL" b="1" dirty="0" smtClean="0">
                <a:latin typeface="Times New Roman" pitchFamily="18" charset="0"/>
                <a:cs typeface="Times New Roman" pitchFamily="18" charset="0"/>
              </a:rPr>
              <a:t> </a:t>
            </a:r>
            <a:r>
              <a:rPr lang="pl-PL" b="1" dirty="0" err="1" smtClean="0">
                <a:latin typeface="Times New Roman" pitchFamily="18" charset="0"/>
                <a:cs typeface="Times New Roman" pitchFamily="18" charset="0"/>
              </a:rPr>
              <a:t>in</a:t>
            </a:r>
            <a:r>
              <a:rPr lang="pl-PL" b="1" dirty="0" smtClean="0">
                <a:latin typeface="Times New Roman" pitchFamily="18" charset="0"/>
                <a:cs typeface="Times New Roman" pitchFamily="18" charset="0"/>
              </a:rPr>
              <a:t> Poland – </a:t>
            </a:r>
            <a:r>
              <a:rPr lang="pl-PL" b="1" dirty="0" err="1" smtClean="0">
                <a:latin typeface="Times New Roman" pitchFamily="18" charset="0"/>
                <a:cs typeface="Times New Roman" pitchFamily="18" charset="0"/>
              </a:rPr>
              <a:t>examples</a:t>
            </a:r>
            <a:r>
              <a:rPr lang="pl-PL" b="1" dirty="0" smtClean="0">
                <a:latin typeface="Times New Roman" pitchFamily="18" charset="0"/>
                <a:cs typeface="Times New Roman" pitchFamily="18" charset="0"/>
              </a:rPr>
              <a:t> of </a:t>
            </a:r>
            <a:r>
              <a:rPr lang="pl-PL" b="1" dirty="0" err="1" smtClean="0">
                <a:latin typeface="Times New Roman" pitchFamily="18" charset="0"/>
                <a:cs typeface="Times New Roman" pitchFamily="18" charset="0"/>
              </a:rPr>
              <a:t>projects</a:t>
            </a:r>
            <a:r>
              <a:rPr lang="pl-PL" b="1" dirty="0" smtClean="0">
                <a:latin typeface="Times New Roman" pitchFamily="18" charset="0"/>
                <a:cs typeface="Times New Roman" pitchFamily="18" charset="0"/>
              </a:rPr>
              <a:t> </a:t>
            </a:r>
            <a:endParaRPr lang="pl-PL" dirty="0"/>
          </a:p>
        </p:txBody>
      </p:sp>
      <p:sp>
        <p:nvSpPr>
          <p:cNvPr id="17" name="Prostokąt 16"/>
          <p:cNvSpPr/>
          <p:nvPr/>
        </p:nvSpPr>
        <p:spPr>
          <a:xfrm>
            <a:off x="213127" y="4400471"/>
            <a:ext cx="4012637" cy="369332"/>
          </a:xfrm>
          <a:prstGeom prst="rect">
            <a:avLst/>
          </a:prstGeom>
        </p:spPr>
        <p:txBody>
          <a:bodyPr wrap="none">
            <a:spAutoFit/>
          </a:bodyPr>
          <a:lstStyle/>
          <a:p>
            <a:r>
              <a:rPr lang="pl-PL" dirty="0" err="1" smtClean="0">
                <a:latin typeface="Times New Roman" pitchFamily="18" charset="0"/>
                <a:cs typeface="Times New Roman" pitchFamily="18" charset="0"/>
              </a:rPr>
              <a:t>Extensive</a:t>
            </a:r>
            <a:r>
              <a:rPr lang="pl-PL" dirty="0" smtClean="0">
                <a:latin typeface="Times New Roman" pitchFamily="18" charset="0"/>
                <a:cs typeface="Times New Roman" pitchFamily="18" charset="0"/>
              </a:rPr>
              <a:t> </a:t>
            </a:r>
            <a:r>
              <a:rPr lang="pl-PL" dirty="0" err="1" smtClean="0">
                <a:latin typeface="Times New Roman" pitchFamily="18" charset="0"/>
                <a:cs typeface="Times New Roman" pitchFamily="18" charset="0"/>
              </a:rPr>
              <a:t>roofs</a:t>
            </a:r>
            <a:r>
              <a:rPr lang="pl-PL" dirty="0" smtClean="0">
                <a:latin typeface="Times New Roman" pitchFamily="18" charset="0"/>
                <a:cs typeface="Times New Roman" pitchFamily="18" charset="0"/>
              </a:rPr>
              <a:t> - </a:t>
            </a:r>
            <a:r>
              <a:rPr lang="pl-PL" dirty="0" err="1" smtClean="0">
                <a:latin typeface="Times New Roman" pitchFamily="18" charset="0"/>
                <a:cs typeface="Times New Roman" pitchFamily="18" charset="0"/>
              </a:rPr>
              <a:t>technical</a:t>
            </a:r>
            <a:r>
              <a:rPr lang="pl-PL" dirty="0" smtClean="0">
                <a:latin typeface="Times New Roman" pitchFamily="18" charset="0"/>
                <a:cs typeface="Times New Roman" pitchFamily="18" charset="0"/>
              </a:rPr>
              <a:t> </a:t>
            </a:r>
            <a:r>
              <a:rPr lang="pl-PL" dirty="0" err="1" smtClean="0">
                <a:latin typeface="Times New Roman" pitchFamily="18" charset="0"/>
                <a:cs typeface="Times New Roman" pitchFamily="18" charset="0"/>
              </a:rPr>
              <a:t>space</a:t>
            </a:r>
            <a:r>
              <a:rPr lang="pl-PL" dirty="0" smtClean="0">
                <a:latin typeface="Times New Roman" pitchFamily="18" charset="0"/>
                <a:cs typeface="Times New Roman" pitchFamily="18" charset="0"/>
              </a:rPr>
              <a:t>, Lublin</a:t>
            </a:r>
            <a:endParaRPr lang="pl-PL" dirty="0">
              <a:latin typeface="Times New Roman" pitchFamily="18" charset="0"/>
              <a:cs typeface="Times New Roman" pitchFamily="18" charset="0"/>
            </a:endParaRPr>
          </a:p>
        </p:txBody>
      </p:sp>
      <p:sp>
        <p:nvSpPr>
          <p:cNvPr id="20" name="Prostokąt 19"/>
          <p:cNvSpPr/>
          <p:nvPr/>
        </p:nvSpPr>
        <p:spPr>
          <a:xfrm>
            <a:off x="135446" y="1184306"/>
            <a:ext cx="2670603" cy="369332"/>
          </a:xfrm>
          <a:prstGeom prst="rect">
            <a:avLst/>
          </a:prstGeom>
        </p:spPr>
        <p:txBody>
          <a:bodyPr wrap="none">
            <a:spAutoFit/>
          </a:bodyPr>
          <a:lstStyle/>
          <a:p>
            <a:r>
              <a:rPr lang="pl-PL" b="1" dirty="0" smtClean="0">
                <a:latin typeface="Times New Roman" pitchFamily="18" charset="0"/>
                <a:cs typeface="Times New Roman" pitchFamily="18" charset="0"/>
              </a:rPr>
              <a:t>Tarasy Zamkowe, Lublin</a:t>
            </a:r>
            <a:endParaRPr lang="pl-PL" b="1" dirty="0">
              <a:latin typeface="Times New Roman" pitchFamily="18" charset="0"/>
              <a:cs typeface="Times New Roman" pitchFamily="18" charset="0"/>
            </a:endParaRPr>
          </a:p>
        </p:txBody>
      </p:sp>
      <p:pic>
        <p:nvPicPr>
          <p:cNvPr id="21" name="Obraz 20" descr="Image containing grass, sky, outdoor, blank&#10;&#10;Auto-generated description"/>
          <p:cNvPicPr/>
          <p:nvPr/>
        </p:nvPicPr>
        <p:blipFill>
          <a:blip r:embed="rId10" cstate="print"/>
          <a:srcRect/>
          <a:stretch>
            <a:fillRect/>
          </a:stretch>
        </p:blipFill>
        <p:spPr bwMode="auto">
          <a:xfrm>
            <a:off x="211688" y="1656745"/>
            <a:ext cx="4076533" cy="2631476"/>
          </a:xfrm>
          <a:prstGeom prst="rect">
            <a:avLst/>
          </a:prstGeom>
          <a:noFill/>
          <a:ln w="9525">
            <a:noFill/>
            <a:miter lim="800000"/>
            <a:headEnd/>
            <a:tailEnd/>
          </a:ln>
        </p:spPr>
      </p:pic>
      <p:sp>
        <p:nvSpPr>
          <p:cNvPr id="22" name="Prostokąt 21"/>
          <p:cNvSpPr/>
          <p:nvPr/>
        </p:nvSpPr>
        <p:spPr>
          <a:xfrm>
            <a:off x="4235669" y="4367076"/>
            <a:ext cx="4908331" cy="646331"/>
          </a:xfrm>
          <a:prstGeom prst="rect">
            <a:avLst/>
          </a:prstGeom>
        </p:spPr>
        <p:txBody>
          <a:bodyPr wrap="square">
            <a:spAutoFit/>
          </a:bodyPr>
          <a:lstStyle/>
          <a:p>
            <a:r>
              <a:rPr lang="pl-PL" dirty="0" err="1" smtClean="0">
                <a:latin typeface="Times New Roman" pitchFamily="18" charset="0"/>
                <a:cs typeface="Times New Roman" pitchFamily="18" charset="0"/>
              </a:rPr>
              <a:t>The</a:t>
            </a:r>
            <a:r>
              <a:rPr lang="pl-PL" dirty="0" smtClean="0">
                <a:latin typeface="Times New Roman" pitchFamily="18" charset="0"/>
                <a:cs typeface="Times New Roman" pitchFamily="18" charset="0"/>
              </a:rPr>
              <a:t> </a:t>
            </a:r>
            <a:r>
              <a:rPr lang="pl-PL" dirty="0" err="1" smtClean="0">
                <a:latin typeface="Times New Roman" pitchFamily="18" charset="0"/>
                <a:cs typeface="Times New Roman" pitchFamily="18" charset="0"/>
              </a:rPr>
              <a:t>roof</a:t>
            </a:r>
            <a:r>
              <a:rPr lang="pl-PL" dirty="0" smtClean="0">
                <a:latin typeface="Times New Roman" pitchFamily="18" charset="0"/>
                <a:cs typeface="Times New Roman" pitchFamily="18" charset="0"/>
              </a:rPr>
              <a:t> </a:t>
            </a:r>
            <a:r>
              <a:rPr lang="pl-PL" dirty="0" err="1" smtClean="0">
                <a:latin typeface="Times New Roman" pitchFamily="18" charset="0"/>
                <a:cs typeface="Times New Roman" pitchFamily="18" charset="0"/>
              </a:rPr>
              <a:t>intense</a:t>
            </a:r>
            <a:r>
              <a:rPr lang="pl-PL" dirty="0" smtClean="0">
                <a:latin typeface="Times New Roman" pitchFamily="18" charset="0"/>
                <a:cs typeface="Times New Roman" pitchFamily="18" charset="0"/>
              </a:rPr>
              <a:t> – </a:t>
            </a:r>
            <a:r>
              <a:rPr lang="pl-PL" dirty="0" err="1" smtClean="0">
                <a:latin typeface="Times New Roman" pitchFamily="18" charset="0"/>
                <a:cs typeface="Times New Roman" pitchFamily="18" charset="0"/>
              </a:rPr>
              <a:t>recreational</a:t>
            </a:r>
            <a:r>
              <a:rPr lang="pl-PL" dirty="0" smtClean="0">
                <a:latin typeface="Times New Roman" pitchFamily="18" charset="0"/>
                <a:cs typeface="Times New Roman" pitchFamily="18" charset="0"/>
              </a:rPr>
              <a:t> </a:t>
            </a:r>
            <a:r>
              <a:rPr lang="pl-PL" dirty="0" err="1" smtClean="0">
                <a:latin typeface="Times New Roman" pitchFamily="18" charset="0"/>
                <a:cs typeface="Times New Roman" pitchFamily="18" charset="0"/>
              </a:rPr>
              <a:t>space</a:t>
            </a:r>
            <a:r>
              <a:rPr lang="pl-PL" dirty="0" smtClean="0">
                <a:latin typeface="Times New Roman" pitchFamily="18" charset="0"/>
                <a:cs typeface="Times New Roman" pitchFamily="18" charset="0"/>
              </a:rPr>
              <a:t>, </a:t>
            </a:r>
            <a:r>
              <a:rPr lang="pl-PL" dirty="0" err="1" smtClean="0">
                <a:latin typeface="Times New Roman" pitchFamily="18" charset="0"/>
                <a:cs typeface="Times New Roman" pitchFamily="18" charset="0"/>
              </a:rPr>
              <a:t>the</a:t>
            </a:r>
            <a:r>
              <a:rPr lang="pl-PL" dirty="0" smtClean="0">
                <a:latin typeface="Times New Roman" pitchFamily="18" charset="0"/>
                <a:cs typeface="Times New Roman" pitchFamily="18" charset="0"/>
              </a:rPr>
              <a:t> panorama of </a:t>
            </a:r>
            <a:r>
              <a:rPr lang="pl-PL" dirty="0" err="1" smtClean="0">
                <a:latin typeface="Times New Roman" pitchFamily="18" charset="0"/>
                <a:cs typeface="Times New Roman" pitchFamily="18" charset="0"/>
              </a:rPr>
              <a:t>the</a:t>
            </a:r>
            <a:r>
              <a:rPr lang="pl-PL" dirty="0" smtClean="0">
                <a:latin typeface="Times New Roman" pitchFamily="18" charset="0"/>
                <a:cs typeface="Times New Roman" pitchFamily="18" charset="0"/>
              </a:rPr>
              <a:t> city, Lublin</a:t>
            </a:r>
            <a:endParaRPr lang="pl-PL" dirty="0">
              <a:latin typeface="Times New Roman" pitchFamily="18" charset="0"/>
              <a:cs typeface="Times New Roman" pitchFamily="18" charset="0"/>
            </a:endParaRPr>
          </a:p>
        </p:txBody>
      </p:sp>
      <p:pic>
        <p:nvPicPr>
          <p:cNvPr id="23" name="Obraz 22"/>
          <p:cNvPicPr/>
          <p:nvPr/>
        </p:nvPicPr>
        <p:blipFill>
          <a:blip r:embed="rId11" cstate="print"/>
          <a:srcRect/>
          <a:stretch>
            <a:fillRect/>
          </a:stretch>
        </p:blipFill>
        <p:spPr bwMode="auto">
          <a:xfrm>
            <a:off x="4511190" y="1707817"/>
            <a:ext cx="4243928" cy="2580403"/>
          </a:xfrm>
          <a:prstGeom prst="rect">
            <a:avLst/>
          </a:prstGeom>
          <a:noFill/>
          <a:ln w="9525">
            <a:noFill/>
            <a:miter lim="800000"/>
            <a:headEnd/>
            <a:tailEnd/>
          </a:ln>
        </p:spPr>
      </p:pic>
    </p:spTree>
    <p:extLst>
      <p:ext uri="{BB962C8B-B14F-4D97-AF65-F5344CB8AC3E}">
        <p14:creationId xmlns="" xmlns:p14="http://schemas.microsoft.com/office/powerpoint/2010/main" val="334816262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rostokąt 3"/>
          <p:cNvSpPr/>
          <p:nvPr/>
        </p:nvSpPr>
        <p:spPr>
          <a:xfrm>
            <a:off x="0" y="0"/>
            <a:ext cx="9144000" cy="702944"/>
          </a:xfrm>
          <a:prstGeom prst="rect">
            <a:avLst/>
          </a:prstGeom>
          <a:solidFill>
            <a:srgbClr val="00A4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1013" dirty="0">
              <a:solidFill>
                <a:srgbClr val="0762C8"/>
              </a:solidFill>
            </a:endParaRPr>
          </a:p>
        </p:txBody>
      </p:sp>
      <p:pic>
        <p:nvPicPr>
          <p:cNvPr id="10" name="Grafika 9">
            <a:extLst>
              <a:ext uri="{FF2B5EF4-FFF2-40B4-BE49-F238E27FC236}">
                <a16:creationId xmlns="" xmlns:a16="http://schemas.microsoft.com/office/drawing/2014/main" id="{181B0981-D700-4ECE-BD7A-851542D57044}"/>
              </a:ext>
            </a:extLst>
          </p:cNvPr>
          <p:cNvPicPr>
            <a:picLocks noChangeAspect="1"/>
          </p:cNvPicPr>
          <p:nvPr/>
        </p:nvPicPr>
        <p:blipFill>
          <a:blip r:embed="rId2" cstate="print">
            <a:extLst>
              <a:ext uri="{28A0092B-C50C-407E-A947-70E740481C1C}">
                <a14:useLocalDpi xmlns="" xmlns:a14="http://schemas.microsoft.com/office/drawing/2010/main" val="0"/>
              </a:ext>
              <a:ext uri="{96DAC541-7B7A-43D3-8B79-37D633B846F1}">
                <asvg:svgBlip xmlns="" xmlns:asvg="http://schemas.microsoft.com/office/drawing/2016/SVG/main" r:embed="rId5"/>
              </a:ext>
            </a:extLst>
          </a:blip>
          <a:stretch>
            <a:fillRect/>
          </a:stretch>
        </p:blipFill>
        <p:spPr>
          <a:xfrm>
            <a:off x="2110740" y="14035"/>
            <a:ext cx="2266950" cy="725424"/>
          </a:xfrm>
          <a:prstGeom prst="rect">
            <a:avLst/>
          </a:prstGeom>
        </p:spPr>
      </p:pic>
      <p:pic>
        <p:nvPicPr>
          <p:cNvPr id="14" name="Grafika 13">
            <a:extLst>
              <a:ext uri="{FF2B5EF4-FFF2-40B4-BE49-F238E27FC236}">
                <a16:creationId xmlns="" xmlns:a16="http://schemas.microsoft.com/office/drawing/2014/main" id="{EE600642-6969-4817-87B5-CCA955AB6525}"/>
              </a:ext>
            </a:extLst>
          </p:cNvPr>
          <p:cNvPicPr>
            <a:picLocks noChangeAspect="1"/>
          </p:cNvPicPr>
          <p:nvPr/>
        </p:nvPicPr>
        <p:blipFill>
          <a:blip r:embed="rId6" cstate="print">
            <a:extLst>
              <a:ext uri="{28A0092B-C50C-407E-A947-70E740481C1C}">
                <a14:useLocalDpi xmlns="" xmlns:a14="http://schemas.microsoft.com/office/drawing/2010/main" val="0"/>
              </a:ext>
              <a:ext uri="{96DAC541-7B7A-43D3-8B79-37D633B846F1}">
                <asvg:svgBlip xmlns="" xmlns:asvg="http://schemas.microsoft.com/office/drawing/2016/SVG/main" r:embed="rId7"/>
              </a:ext>
            </a:extLst>
          </a:blip>
          <a:stretch>
            <a:fillRect/>
          </a:stretch>
        </p:blipFill>
        <p:spPr>
          <a:xfrm>
            <a:off x="236821" y="78428"/>
            <a:ext cx="1774528" cy="556420"/>
          </a:xfrm>
          <a:prstGeom prst="rect">
            <a:avLst/>
          </a:prstGeom>
        </p:spPr>
      </p:pic>
      <p:sp>
        <p:nvSpPr>
          <p:cNvPr id="11" name="Tytuł 1">
            <a:extLst>
              <a:ext uri="{FF2B5EF4-FFF2-40B4-BE49-F238E27FC236}">
                <a16:creationId xmlns="" xmlns:a16="http://schemas.microsoft.com/office/drawing/2014/main" id="{0B0D4A59-C539-421E-915B-057D91C863BF}"/>
              </a:ext>
            </a:extLst>
          </p:cNvPr>
          <p:cNvSpPr>
            <a:spLocks noGrp="1"/>
          </p:cNvSpPr>
          <p:nvPr>
            <p:ph type="title"/>
          </p:nvPr>
        </p:nvSpPr>
        <p:spPr>
          <a:xfrm>
            <a:off x="198262" y="472217"/>
            <a:ext cx="8240786" cy="994172"/>
          </a:xfrm>
        </p:spPr>
        <p:txBody>
          <a:bodyPr>
            <a:normAutofit/>
          </a:bodyPr>
          <a:lstStyle/>
          <a:p>
            <a:r>
              <a:rPr lang="pl-PL" sz="2000" dirty="0" smtClean="0"/>
              <a:t/>
            </a:r>
            <a:br>
              <a:rPr lang="pl-PL" sz="2000" dirty="0" smtClean="0"/>
            </a:br>
            <a:endParaRPr lang="pl-PL" sz="2000" b="1" dirty="0">
              <a:solidFill>
                <a:srgbClr val="00A4B7"/>
              </a:solidFill>
              <a:latin typeface="Times New Roman" pitchFamily="18" charset="0"/>
              <a:ea typeface="Roboto" pitchFamily="2" charset="0"/>
              <a:cs typeface="Times New Roman" pitchFamily="18" charset="0"/>
            </a:endParaRPr>
          </a:p>
        </p:txBody>
      </p:sp>
      <p:pic>
        <p:nvPicPr>
          <p:cNvPr id="18" name="Grafika 17">
            <a:extLst>
              <a:ext uri="{FF2B5EF4-FFF2-40B4-BE49-F238E27FC236}">
                <a16:creationId xmlns="" xmlns:a16="http://schemas.microsoft.com/office/drawing/2014/main" id="{8B59322A-6914-403F-BA97-87BBEF791EA5}"/>
              </a:ext>
            </a:extLst>
          </p:cNvPr>
          <p:cNvPicPr>
            <a:picLocks noChangeAspect="1"/>
          </p:cNvPicPr>
          <p:nvPr/>
        </p:nvPicPr>
        <p:blipFill>
          <a:blip r:embed="rId8" cstate="print">
            <a:extLst>
              <a:ext uri="{28A0092B-C50C-407E-A947-70E740481C1C}">
                <a14:useLocalDpi xmlns="" xmlns:a14="http://schemas.microsoft.com/office/drawing/2010/main" val="0"/>
              </a:ext>
              <a:ext uri="{96DAC541-7B7A-43D3-8B79-37D633B846F1}">
                <asvg:svgBlip xmlns="" xmlns:asvg="http://schemas.microsoft.com/office/drawing/2016/SVG/main" r:embed="rId9"/>
              </a:ext>
            </a:extLst>
          </a:blip>
          <a:stretch>
            <a:fillRect/>
          </a:stretch>
        </p:blipFill>
        <p:spPr>
          <a:xfrm>
            <a:off x="8556535" y="5752792"/>
            <a:ext cx="329206" cy="658411"/>
          </a:xfrm>
          <a:prstGeom prst="rect">
            <a:avLst/>
          </a:prstGeom>
        </p:spPr>
      </p:pic>
      <p:sp>
        <p:nvSpPr>
          <p:cNvPr id="18434" name="AutoShape 2" descr="Le Corbusier's roof gardens – Geoplas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l-PL"/>
          </a:p>
        </p:txBody>
      </p:sp>
      <p:sp>
        <p:nvSpPr>
          <p:cNvPr id="18436" name="AutoShape 4" descr="Le Corbusier's roof gardens – Geoplas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l-PL"/>
          </a:p>
        </p:txBody>
      </p:sp>
      <p:sp>
        <p:nvSpPr>
          <p:cNvPr id="19" name="Prostokąt 18"/>
          <p:cNvSpPr/>
          <p:nvPr/>
        </p:nvSpPr>
        <p:spPr>
          <a:xfrm>
            <a:off x="183930" y="1451981"/>
            <a:ext cx="8770883" cy="923330"/>
          </a:xfrm>
          <a:prstGeom prst="rect">
            <a:avLst/>
          </a:prstGeom>
        </p:spPr>
        <p:txBody>
          <a:bodyPr wrap="square">
            <a:spAutoFit/>
          </a:bodyPr>
          <a:lstStyle/>
          <a:p>
            <a:pPr algn="just"/>
            <a:endParaRPr lang="pl-PL" dirty="0" smtClean="0"/>
          </a:p>
          <a:p>
            <a:pPr algn="just"/>
            <a:endParaRPr lang="pl-PL" dirty="0" smtClean="0">
              <a:latin typeface="Times New Roman" pitchFamily="18" charset="0"/>
              <a:cs typeface="Times New Roman" pitchFamily="18" charset="0"/>
            </a:endParaRPr>
          </a:p>
          <a:p>
            <a:endParaRPr lang="pl-PL" dirty="0">
              <a:latin typeface="Times New Roman" pitchFamily="18" charset="0"/>
              <a:cs typeface="Times New Roman" pitchFamily="18" charset="0"/>
            </a:endParaRPr>
          </a:p>
        </p:txBody>
      </p:sp>
      <p:sp>
        <p:nvSpPr>
          <p:cNvPr id="16" name="Prostokąt 15"/>
          <p:cNvSpPr/>
          <p:nvPr/>
        </p:nvSpPr>
        <p:spPr>
          <a:xfrm>
            <a:off x="0" y="658788"/>
            <a:ext cx="4647747" cy="369332"/>
          </a:xfrm>
          <a:prstGeom prst="rect">
            <a:avLst/>
          </a:prstGeom>
        </p:spPr>
        <p:txBody>
          <a:bodyPr wrap="none">
            <a:spAutoFit/>
          </a:bodyPr>
          <a:lstStyle/>
          <a:p>
            <a:r>
              <a:rPr lang="pl-PL" b="1" dirty="0" smtClean="0">
                <a:latin typeface="Times New Roman" pitchFamily="18" charset="0"/>
                <a:cs typeface="Times New Roman" pitchFamily="18" charset="0"/>
              </a:rPr>
              <a:t>Green </a:t>
            </a:r>
            <a:r>
              <a:rPr lang="pl-PL" b="1" dirty="0" err="1" smtClean="0">
                <a:latin typeface="Times New Roman" pitchFamily="18" charset="0"/>
                <a:cs typeface="Times New Roman" pitchFamily="18" charset="0"/>
              </a:rPr>
              <a:t>roofs</a:t>
            </a:r>
            <a:r>
              <a:rPr lang="pl-PL" b="1" dirty="0" smtClean="0">
                <a:latin typeface="Times New Roman" pitchFamily="18" charset="0"/>
                <a:cs typeface="Times New Roman" pitchFamily="18" charset="0"/>
              </a:rPr>
              <a:t> </a:t>
            </a:r>
            <a:r>
              <a:rPr lang="pl-PL" b="1" dirty="0" err="1" smtClean="0">
                <a:latin typeface="Times New Roman" pitchFamily="18" charset="0"/>
                <a:cs typeface="Times New Roman" pitchFamily="18" charset="0"/>
              </a:rPr>
              <a:t>in</a:t>
            </a:r>
            <a:r>
              <a:rPr lang="pl-PL" b="1" dirty="0" smtClean="0">
                <a:latin typeface="Times New Roman" pitchFamily="18" charset="0"/>
                <a:cs typeface="Times New Roman" pitchFamily="18" charset="0"/>
              </a:rPr>
              <a:t> Poland – </a:t>
            </a:r>
            <a:r>
              <a:rPr lang="pl-PL" b="1" dirty="0" err="1" smtClean="0">
                <a:latin typeface="Times New Roman" pitchFamily="18" charset="0"/>
                <a:cs typeface="Times New Roman" pitchFamily="18" charset="0"/>
              </a:rPr>
              <a:t>examples</a:t>
            </a:r>
            <a:r>
              <a:rPr lang="pl-PL" b="1" dirty="0" smtClean="0">
                <a:latin typeface="Times New Roman" pitchFamily="18" charset="0"/>
                <a:cs typeface="Times New Roman" pitchFamily="18" charset="0"/>
              </a:rPr>
              <a:t> of </a:t>
            </a:r>
            <a:r>
              <a:rPr lang="pl-PL" b="1" dirty="0" err="1" smtClean="0">
                <a:latin typeface="Times New Roman" pitchFamily="18" charset="0"/>
                <a:cs typeface="Times New Roman" pitchFamily="18" charset="0"/>
              </a:rPr>
              <a:t>projects</a:t>
            </a:r>
            <a:r>
              <a:rPr lang="pl-PL" b="1" dirty="0" smtClean="0">
                <a:latin typeface="Times New Roman" pitchFamily="18" charset="0"/>
                <a:cs typeface="Times New Roman" pitchFamily="18" charset="0"/>
              </a:rPr>
              <a:t> </a:t>
            </a:r>
            <a:endParaRPr lang="pl-PL" dirty="0"/>
          </a:p>
        </p:txBody>
      </p:sp>
      <p:sp>
        <p:nvSpPr>
          <p:cNvPr id="20" name="Prostokąt 19"/>
          <p:cNvSpPr/>
          <p:nvPr/>
        </p:nvSpPr>
        <p:spPr>
          <a:xfrm>
            <a:off x="145956" y="1016141"/>
            <a:ext cx="2670603" cy="369332"/>
          </a:xfrm>
          <a:prstGeom prst="rect">
            <a:avLst/>
          </a:prstGeom>
        </p:spPr>
        <p:txBody>
          <a:bodyPr wrap="none">
            <a:spAutoFit/>
          </a:bodyPr>
          <a:lstStyle/>
          <a:p>
            <a:r>
              <a:rPr lang="pl-PL" b="1" dirty="0" smtClean="0">
                <a:latin typeface="Times New Roman" pitchFamily="18" charset="0"/>
                <a:cs typeface="Times New Roman" pitchFamily="18" charset="0"/>
              </a:rPr>
              <a:t>Tarasy Zamkowe, Lublin</a:t>
            </a:r>
            <a:endParaRPr lang="pl-PL" b="1" dirty="0">
              <a:latin typeface="Times New Roman" pitchFamily="18" charset="0"/>
              <a:cs typeface="Times New Roman" pitchFamily="18" charset="0"/>
            </a:endParaRPr>
          </a:p>
        </p:txBody>
      </p:sp>
      <p:pic>
        <p:nvPicPr>
          <p:cNvPr id="32774" name="Picture 6" descr="http://zielonainfrastruktura.pl/wp-content/uploads/2016/10/DSC_0389-1024x683.jpg"/>
          <p:cNvPicPr>
            <a:picLocks noChangeAspect="1" noChangeArrowheads="1"/>
          </p:cNvPicPr>
          <p:nvPr/>
        </p:nvPicPr>
        <p:blipFill>
          <a:blip r:embed="rId10" cstate="print"/>
          <a:srcRect/>
          <a:stretch>
            <a:fillRect/>
          </a:stretch>
        </p:blipFill>
        <p:spPr bwMode="auto">
          <a:xfrm>
            <a:off x="271187" y="1429461"/>
            <a:ext cx="4096951" cy="2732635"/>
          </a:xfrm>
          <a:prstGeom prst="rect">
            <a:avLst/>
          </a:prstGeom>
          <a:noFill/>
        </p:spPr>
      </p:pic>
      <p:pic>
        <p:nvPicPr>
          <p:cNvPr id="33794" name="Picture 2" descr="http://zielonainfrastruktura.pl/wp-content/uploads/2016/10/DSC_0813-1024x683.jpg"/>
          <p:cNvPicPr>
            <a:picLocks noChangeAspect="1" noChangeArrowheads="1"/>
          </p:cNvPicPr>
          <p:nvPr/>
        </p:nvPicPr>
        <p:blipFill>
          <a:blip r:embed="rId11" cstate="print"/>
          <a:srcRect/>
          <a:stretch>
            <a:fillRect/>
          </a:stretch>
        </p:blipFill>
        <p:spPr bwMode="auto">
          <a:xfrm>
            <a:off x="4500352" y="1408386"/>
            <a:ext cx="4170682" cy="2781813"/>
          </a:xfrm>
          <a:prstGeom prst="rect">
            <a:avLst/>
          </a:prstGeom>
          <a:noFill/>
        </p:spPr>
      </p:pic>
      <p:sp>
        <p:nvSpPr>
          <p:cNvPr id="17" name="Prostokąt 16"/>
          <p:cNvSpPr/>
          <p:nvPr/>
        </p:nvSpPr>
        <p:spPr>
          <a:xfrm>
            <a:off x="220718" y="4312347"/>
            <a:ext cx="8439806" cy="923330"/>
          </a:xfrm>
          <a:prstGeom prst="rect">
            <a:avLst/>
          </a:prstGeom>
        </p:spPr>
        <p:txBody>
          <a:bodyPr wrap="square">
            <a:spAutoFit/>
          </a:bodyPr>
          <a:lstStyle/>
          <a:p>
            <a:pPr algn="just"/>
            <a:r>
              <a:rPr lang="en-US" dirty="0" smtClean="0">
                <a:latin typeface="Times New Roman" pitchFamily="18" charset="0"/>
                <a:cs typeface="Times New Roman" pitchFamily="18" charset="0"/>
              </a:rPr>
              <a:t>The green roof on the "</a:t>
            </a:r>
            <a:r>
              <a:rPr lang="en-US" dirty="0" err="1" smtClean="0">
                <a:latin typeface="Times New Roman" pitchFamily="18" charset="0"/>
                <a:cs typeface="Times New Roman" pitchFamily="18" charset="0"/>
              </a:rPr>
              <a:t>Tarasy</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Zamkowe</a:t>
            </a:r>
            <a:r>
              <a:rPr lang="en-US" dirty="0" smtClean="0">
                <a:latin typeface="Times New Roman" pitchFamily="18" charset="0"/>
                <a:cs typeface="Times New Roman" pitchFamily="18" charset="0"/>
              </a:rPr>
              <a:t>" has become a meeting place - the possibility of walking on the green roof and admiring the panorama of Lublin's old town attracts visitors</a:t>
            </a:r>
            <a:r>
              <a:rPr lang="pl-PL" dirty="0" smtClean="0">
                <a:latin typeface="Times New Roman" pitchFamily="18" charset="0"/>
                <a:cs typeface="Times New Roman" pitchFamily="18" charset="0"/>
              </a:rPr>
              <a:t>.</a:t>
            </a:r>
            <a:endParaRPr lang="pl-PL" dirty="0">
              <a:latin typeface="Times New Roman" pitchFamily="18" charset="0"/>
              <a:cs typeface="Times New Roman" pitchFamily="18" charset="0"/>
            </a:endParaRPr>
          </a:p>
        </p:txBody>
      </p:sp>
    </p:spTree>
    <p:extLst>
      <p:ext uri="{BB962C8B-B14F-4D97-AF65-F5344CB8AC3E}">
        <p14:creationId xmlns="" xmlns:p14="http://schemas.microsoft.com/office/powerpoint/2010/main" val="334816262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rostokąt 3"/>
          <p:cNvSpPr/>
          <p:nvPr/>
        </p:nvSpPr>
        <p:spPr>
          <a:xfrm>
            <a:off x="0" y="0"/>
            <a:ext cx="9144000" cy="702944"/>
          </a:xfrm>
          <a:prstGeom prst="rect">
            <a:avLst/>
          </a:prstGeom>
          <a:solidFill>
            <a:srgbClr val="00A4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1013" dirty="0">
              <a:solidFill>
                <a:srgbClr val="0762C8"/>
              </a:solidFill>
            </a:endParaRPr>
          </a:p>
        </p:txBody>
      </p:sp>
      <p:pic>
        <p:nvPicPr>
          <p:cNvPr id="10" name="Grafika 9">
            <a:extLst>
              <a:ext uri="{FF2B5EF4-FFF2-40B4-BE49-F238E27FC236}">
                <a16:creationId xmlns="" xmlns:a16="http://schemas.microsoft.com/office/drawing/2014/main" id="{181B0981-D700-4ECE-BD7A-851542D57044}"/>
              </a:ext>
            </a:extLst>
          </p:cNvPr>
          <p:cNvPicPr>
            <a:picLocks noChangeAspect="1"/>
          </p:cNvPicPr>
          <p:nvPr/>
        </p:nvPicPr>
        <p:blipFill>
          <a:blip r:embed="rId2" cstate="print">
            <a:extLst>
              <a:ext uri="{28A0092B-C50C-407E-A947-70E740481C1C}">
                <a14:useLocalDpi xmlns="" xmlns:a14="http://schemas.microsoft.com/office/drawing/2010/main" val="0"/>
              </a:ext>
              <a:ext uri="{96DAC541-7B7A-43D3-8B79-37D633B846F1}">
                <asvg:svgBlip xmlns="" xmlns:asvg="http://schemas.microsoft.com/office/drawing/2016/SVG/main" r:embed="rId5"/>
              </a:ext>
            </a:extLst>
          </a:blip>
          <a:stretch>
            <a:fillRect/>
          </a:stretch>
        </p:blipFill>
        <p:spPr>
          <a:xfrm>
            <a:off x="2110740" y="14035"/>
            <a:ext cx="2266950" cy="725424"/>
          </a:xfrm>
          <a:prstGeom prst="rect">
            <a:avLst/>
          </a:prstGeom>
        </p:spPr>
      </p:pic>
      <p:pic>
        <p:nvPicPr>
          <p:cNvPr id="14" name="Grafika 13">
            <a:extLst>
              <a:ext uri="{FF2B5EF4-FFF2-40B4-BE49-F238E27FC236}">
                <a16:creationId xmlns="" xmlns:a16="http://schemas.microsoft.com/office/drawing/2014/main" id="{EE600642-6969-4817-87B5-CCA955AB6525}"/>
              </a:ext>
            </a:extLst>
          </p:cNvPr>
          <p:cNvPicPr>
            <a:picLocks noChangeAspect="1"/>
          </p:cNvPicPr>
          <p:nvPr/>
        </p:nvPicPr>
        <p:blipFill>
          <a:blip r:embed="rId6" cstate="print">
            <a:extLst>
              <a:ext uri="{28A0092B-C50C-407E-A947-70E740481C1C}">
                <a14:useLocalDpi xmlns="" xmlns:a14="http://schemas.microsoft.com/office/drawing/2010/main" val="0"/>
              </a:ext>
              <a:ext uri="{96DAC541-7B7A-43D3-8B79-37D633B846F1}">
                <asvg:svgBlip xmlns="" xmlns:asvg="http://schemas.microsoft.com/office/drawing/2016/SVG/main" r:embed="rId7"/>
              </a:ext>
            </a:extLst>
          </a:blip>
          <a:stretch>
            <a:fillRect/>
          </a:stretch>
        </p:blipFill>
        <p:spPr>
          <a:xfrm>
            <a:off x="236821" y="78428"/>
            <a:ext cx="1774528" cy="556420"/>
          </a:xfrm>
          <a:prstGeom prst="rect">
            <a:avLst/>
          </a:prstGeom>
        </p:spPr>
      </p:pic>
      <p:sp>
        <p:nvSpPr>
          <p:cNvPr id="11" name="Tytuł 1">
            <a:extLst>
              <a:ext uri="{FF2B5EF4-FFF2-40B4-BE49-F238E27FC236}">
                <a16:creationId xmlns="" xmlns:a16="http://schemas.microsoft.com/office/drawing/2014/main" id="{0B0D4A59-C539-421E-915B-057D91C863BF}"/>
              </a:ext>
            </a:extLst>
          </p:cNvPr>
          <p:cNvSpPr>
            <a:spLocks noGrp="1"/>
          </p:cNvSpPr>
          <p:nvPr>
            <p:ph type="title"/>
          </p:nvPr>
        </p:nvSpPr>
        <p:spPr>
          <a:xfrm>
            <a:off x="198262" y="472217"/>
            <a:ext cx="8240786" cy="994172"/>
          </a:xfrm>
        </p:spPr>
        <p:txBody>
          <a:bodyPr>
            <a:normAutofit/>
          </a:bodyPr>
          <a:lstStyle/>
          <a:p>
            <a:r>
              <a:rPr lang="pl-PL" sz="2000" dirty="0" smtClean="0"/>
              <a:t/>
            </a:r>
            <a:br>
              <a:rPr lang="pl-PL" sz="2000" dirty="0" smtClean="0"/>
            </a:br>
            <a:endParaRPr lang="pl-PL" sz="2000" b="1" dirty="0">
              <a:solidFill>
                <a:srgbClr val="00A4B7"/>
              </a:solidFill>
              <a:latin typeface="Times New Roman" pitchFamily="18" charset="0"/>
              <a:ea typeface="Roboto" pitchFamily="2" charset="0"/>
              <a:cs typeface="Times New Roman" pitchFamily="18" charset="0"/>
            </a:endParaRPr>
          </a:p>
        </p:txBody>
      </p:sp>
      <p:pic>
        <p:nvPicPr>
          <p:cNvPr id="18" name="Grafika 17">
            <a:extLst>
              <a:ext uri="{FF2B5EF4-FFF2-40B4-BE49-F238E27FC236}">
                <a16:creationId xmlns="" xmlns:a16="http://schemas.microsoft.com/office/drawing/2014/main" id="{8B59322A-6914-403F-BA97-87BBEF791EA5}"/>
              </a:ext>
            </a:extLst>
          </p:cNvPr>
          <p:cNvPicPr>
            <a:picLocks noChangeAspect="1"/>
          </p:cNvPicPr>
          <p:nvPr/>
        </p:nvPicPr>
        <p:blipFill>
          <a:blip r:embed="rId8" cstate="print">
            <a:extLst>
              <a:ext uri="{28A0092B-C50C-407E-A947-70E740481C1C}">
                <a14:useLocalDpi xmlns="" xmlns:a14="http://schemas.microsoft.com/office/drawing/2010/main" val="0"/>
              </a:ext>
              <a:ext uri="{96DAC541-7B7A-43D3-8B79-37D633B846F1}">
                <asvg:svgBlip xmlns="" xmlns:asvg="http://schemas.microsoft.com/office/drawing/2016/SVG/main" r:embed="rId9"/>
              </a:ext>
            </a:extLst>
          </a:blip>
          <a:stretch>
            <a:fillRect/>
          </a:stretch>
        </p:blipFill>
        <p:spPr>
          <a:xfrm>
            <a:off x="8556535" y="5752792"/>
            <a:ext cx="329206" cy="658411"/>
          </a:xfrm>
          <a:prstGeom prst="rect">
            <a:avLst/>
          </a:prstGeom>
        </p:spPr>
      </p:pic>
      <p:sp>
        <p:nvSpPr>
          <p:cNvPr id="18434" name="AutoShape 2" descr="Le Corbusier's roof gardens – Geoplas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l-PL"/>
          </a:p>
        </p:txBody>
      </p:sp>
      <p:sp>
        <p:nvSpPr>
          <p:cNvPr id="18436" name="AutoShape 4" descr="Le Corbusier's roof gardens – Geoplas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l-PL"/>
          </a:p>
        </p:txBody>
      </p:sp>
      <p:sp>
        <p:nvSpPr>
          <p:cNvPr id="19" name="Prostokąt 18"/>
          <p:cNvSpPr/>
          <p:nvPr/>
        </p:nvSpPr>
        <p:spPr>
          <a:xfrm>
            <a:off x="183930" y="1451981"/>
            <a:ext cx="8770883" cy="923330"/>
          </a:xfrm>
          <a:prstGeom prst="rect">
            <a:avLst/>
          </a:prstGeom>
        </p:spPr>
        <p:txBody>
          <a:bodyPr wrap="square">
            <a:spAutoFit/>
          </a:bodyPr>
          <a:lstStyle/>
          <a:p>
            <a:pPr algn="just"/>
            <a:endParaRPr lang="pl-PL" dirty="0" smtClean="0"/>
          </a:p>
          <a:p>
            <a:pPr algn="just"/>
            <a:endParaRPr lang="pl-PL" dirty="0" smtClean="0">
              <a:latin typeface="Times New Roman" pitchFamily="18" charset="0"/>
              <a:cs typeface="Times New Roman" pitchFamily="18" charset="0"/>
            </a:endParaRPr>
          </a:p>
          <a:p>
            <a:endParaRPr lang="pl-PL" dirty="0">
              <a:latin typeface="Times New Roman" pitchFamily="18" charset="0"/>
              <a:cs typeface="Times New Roman" pitchFamily="18" charset="0"/>
            </a:endParaRPr>
          </a:p>
        </p:txBody>
      </p:sp>
      <p:sp>
        <p:nvSpPr>
          <p:cNvPr id="16" name="Prostokąt 15"/>
          <p:cNvSpPr/>
          <p:nvPr/>
        </p:nvSpPr>
        <p:spPr>
          <a:xfrm>
            <a:off x="0" y="658788"/>
            <a:ext cx="4647747" cy="369332"/>
          </a:xfrm>
          <a:prstGeom prst="rect">
            <a:avLst/>
          </a:prstGeom>
        </p:spPr>
        <p:txBody>
          <a:bodyPr wrap="none">
            <a:spAutoFit/>
          </a:bodyPr>
          <a:lstStyle/>
          <a:p>
            <a:r>
              <a:rPr lang="pl-PL" b="1" dirty="0" smtClean="0">
                <a:latin typeface="Times New Roman" pitchFamily="18" charset="0"/>
                <a:cs typeface="Times New Roman" pitchFamily="18" charset="0"/>
              </a:rPr>
              <a:t>Green </a:t>
            </a:r>
            <a:r>
              <a:rPr lang="pl-PL" b="1" dirty="0" err="1" smtClean="0">
                <a:latin typeface="Times New Roman" pitchFamily="18" charset="0"/>
                <a:cs typeface="Times New Roman" pitchFamily="18" charset="0"/>
              </a:rPr>
              <a:t>roofs</a:t>
            </a:r>
            <a:r>
              <a:rPr lang="pl-PL" b="1" dirty="0" smtClean="0">
                <a:latin typeface="Times New Roman" pitchFamily="18" charset="0"/>
                <a:cs typeface="Times New Roman" pitchFamily="18" charset="0"/>
              </a:rPr>
              <a:t> </a:t>
            </a:r>
            <a:r>
              <a:rPr lang="pl-PL" b="1" dirty="0" err="1" smtClean="0">
                <a:latin typeface="Times New Roman" pitchFamily="18" charset="0"/>
                <a:cs typeface="Times New Roman" pitchFamily="18" charset="0"/>
              </a:rPr>
              <a:t>in</a:t>
            </a:r>
            <a:r>
              <a:rPr lang="pl-PL" b="1" dirty="0" smtClean="0">
                <a:latin typeface="Times New Roman" pitchFamily="18" charset="0"/>
                <a:cs typeface="Times New Roman" pitchFamily="18" charset="0"/>
              </a:rPr>
              <a:t> Poland – </a:t>
            </a:r>
            <a:r>
              <a:rPr lang="pl-PL" b="1" dirty="0" err="1" smtClean="0">
                <a:latin typeface="Times New Roman" pitchFamily="18" charset="0"/>
                <a:cs typeface="Times New Roman" pitchFamily="18" charset="0"/>
              </a:rPr>
              <a:t>examples</a:t>
            </a:r>
            <a:r>
              <a:rPr lang="pl-PL" b="1" dirty="0" smtClean="0">
                <a:latin typeface="Times New Roman" pitchFamily="18" charset="0"/>
                <a:cs typeface="Times New Roman" pitchFamily="18" charset="0"/>
              </a:rPr>
              <a:t> of </a:t>
            </a:r>
            <a:r>
              <a:rPr lang="pl-PL" b="1" dirty="0" err="1" smtClean="0">
                <a:latin typeface="Times New Roman" pitchFamily="18" charset="0"/>
                <a:cs typeface="Times New Roman" pitchFamily="18" charset="0"/>
              </a:rPr>
              <a:t>projects</a:t>
            </a:r>
            <a:r>
              <a:rPr lang="pl-PL" b="1" dirty="0" smtClean="0">
                <a:latin typeface="Times New Roman" pitchFamily="18" charset="0"/>
                <a:cs typeface="Times New Roman" pitchFamily="18" charset="0"/>
              </a:rPr>
              <a:t> </a:t>
            </a:r>
            <a:endParaRPr lang="pl-PL" dirty="0"/>
          </a:p>
        </p:txBody>
      </p:sp>
      <p:sp>
        <p:nvSpPr>
          <p:cNvPr id="20" name="Prostokąt 19"/>
          <p:cNvSpPr/>
          <p:nvPr/>
        </p:nvSpPr>
        <p:spPr>
          <a:xfrm>
            <a:off x="145956" y="1016141"/>
            <a:ext cx="2670603" cy="369332"/>
          </a:xfrm>
          <a:prstGeom prst="rect">
            <a:avLst/>
          </a:prstGeom>
        </p:spPr>
        <p:txBody>
          <a:bodyPr wrap="none">
            <a:spAutoFit/>
          </a:bodyPr>
          <a:lstStyle/>
          <a:p>
            <a:r>
              <a:rPr lang="pl-PL" b="1" dirty="0" smtClean="0">
                <a:latin typeface="Times New Roman" pitchFamily="18" charset="0"/>
                <a:cs typeface="Times New Roman" pitchFamily="18" charset="0"/>
              </a:rPr>
              <a:t>Tarasy Zamkowe, Lublin</a:t>
            </a:r>
            <a:endParaRPr lang="pl-PL" b="1" dirty="0">
              <a:latin typeface="Times New Roman" pitchFamily="18" charset="0"/>
              <a:cs typeface="Times New Roman" pitchFamily="18" charset="0"/>
            </a:endParaRPr>
          </a:p>
        </p:txBody>
      </p:sp>
      <p:pic>
        <p:nvPicPr>
          <p:cNvPr id="32770" name="Picture 2" descr="http://zielonainfrastruktura.pl/wp-content/uploads/2016/10/DSC_0746-1024x683.jpg"/>
          <p:cNvPicPr>
            <a:picLocks noChangeAspect="1" noChangeArrowheads="1"/>
          </p:cNvPicPr>
          <p:nvPr/>
        </p:nvPicPr>
        <p:blipFill>
          <a:blip r:embed="rId10" cstate="print"/>
          <a:srcRect/>
          <a:stretch>
            <a:fillRect/>
          </a:stretch>
        </p:blipFill>
        <p:spPr bwMode="auto">
          <a:xfrm>
            <a:off x="523436" y="1403186"/>
            <a:ext cx="3817337" cy="2546134"/>
          </a:xfrm>
          <a:prstGeom prst="rect">
            <a:avLst/>
          </a:prstGeom>
          <a:noFill/>
        </p:spPr>
      </p:pic>
      <p:pic>
        <p:nvPicPr>
          <p:cNvPr id="32772" name="Picture 4" descr="http://zielonainfrastruktura.pl/wp-content/uploads/2016/10/DSC_0347-1024x683.jpg"/>
          <p:cNvPicPr>
            <a:picLocks noChangeAspect="1" noChangeArrowheads="1"/>
          </p:cNvPicPr>
          <p:nvPr/>
        </p:nvPicPr>
        <p:blipFill>
          <a:blip r:embed="rId11" cstate="print"/>
          <a:srcRect/>
          <a:stretch>
            <a:fillRect/>
          </a:stretch>
        </p:blipFill>
        <p:spPr bwMode="auto">
          <a:xfrm>
            <a:off x="4477406" y="1392675"/>
            <a:ext cx="3888828" cy="2593819"/>
          </a:xfrm>
          <a:prstGeom prst="rect">
            <a:avLst/>
          </a:prstGeom>
          <a:noFill/>
        </p:spPr>
      </p:pic>
      <p:sp>
        <p:nvSpPr>
          <p:cNvPr id="24" name="Prostokąt 23"/>
          <p:cNvSpPr/>
          <p:nvPr/>
        </p:nvSpPr>
        <p:spPr>
          <a:xfrm>
            <a:off x="436179" y="4062277"/>
            <a:ext cx="8318938" cy="369332"/>
          </a:xfrm>
          <a:prstGeom prst="rect">
            <a:avLst/>
          </a:prstGeom>
        </p:spPr>
        <p:txBody>
          <a:bodyPr wrap="square">
            <a:spAutoFit/>
          </a:bodyPr>
          <a:lstStyle/>
          <a:p>
            <a:r>
              <a:rPr lang="en-US" dirty="0" smtClean="0">
                <a:latin typeface="Times New Roman" pitchFamily="18" charset="0"/>
                <a:cs typeface="Times New Roman" pitchFamily="18" charset="0"/>
              </a:rPr>
              <a:t>The plants have been selected to create an endemic system with a regional character.</a:t>
            </a:r>
            <a:endParaRPr lang="pl-PL" dirty="0">
              <a:latin typeface="Times New Roman" pitchFamily="18" charset="0"/>
              <a:cs typeface="Times New Roman" pitchFamily="18" charset="0"/>
            </a:endParaRPr>
          </a:p>
        </p:txBody>
      </p:sp>
    </p:spTree>
    <p:extLst>
      <p:ext uri="{BB962C8B-B14F-4D97-AF65-F5344CB8AC3E}">
        <p14:creationId xmlns="" xmlns:p14="http://schemas.microsoft.com/office/powerpoint/2010/main" val="334816262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rostokąt 3"/>
          <p:cNvSpPr/>
          <p:nvPr/>
        </p:nvSpPr>
        <p:spPr>
          <a:xfrm>
            <a:off x="0" y="0"/>
            <a:ext cx="9144000" cy="702944"/>
          </a:xfrm>
          <a:prstGeom prst="rect">
            <a:avLst/>
          </a:prstGeom>
          <a:solidFill>
            <a:srgbClr val="00A4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1013" dirty="0">
              <a:solidFill>
                <a:srgbClr val="0762C8"/>
              </a:solidFill>
            </a:endParaRPr>
          </a:p>
        </p:txBody>
      </p:sp>
      <p:pic>
        <p:nvPicPr>
          <p:cNvPr id="10" name="Grafika 9">
            <a:extLst>
              <a:ext uri="{FF2B5EF4-FFF2-40B4-BE49-F238E27FC236}">
                <a16:creationId xmlns="" xmlns:a16="http://schemas.microsoft.com/office/drawing/2014/main" id="{181B0981-D700-4ECE-BD7A-851542D57044}"/>
              </a:ext>
            </a:extLst>
          </p:cNvPr>
          <p:cNvPicPr>
            <a:picLocks noChangeAspect="1"/>
          </p:cNvPicPr>
          <p:nvPr/>
        </p:nvPicPr>
        <p:blipFill>
          <a:blip r:embed="rId2" cstate="print">
            <a:extLst>
              <a:ext uri="{28A0092B-C50C-407E-A947-70E740481C1C}">
                <a14:useLocalDpi xmlns="" xmlns:a14="http://schemas.microsoft.com/office/drawing/2010/main" val="0"/>
              </a:ext>
              <a:ext uri="{96DAC541-7B7A-43D3-8B79-37D633B846F1}">
                <asvg:svgBlip xmlns="" xmlns:asvg="http://schemas.microsoft.com/office/drawing/2016/SVG/main" r:embed="rId5"/>
              </a:ext>
            </a:extLst>
          </a:blip>
          <a:stretch>
            <a:fillRect/>
          </a:stretch>
        </p:blipFill>
        <p:spPr>
          <a:xfrm>
            <a:off x="2110740" y="14035"/>
            <a:ext cx="2266950" cy="725424"/>
          </a:xfrm>
          <a:prstGeom prst="rect">
            <a:avLst/>
          </a:prstGeom>
        </p:spPr>
      </p:pic>
      <p:pic>
        <p:nvPicPr>
          <p:cNvPr id="14" name="Grafika 13">
            <a:extLst>
              <a:ext uri="{FF2B5EF4-FFF2-40B4-BE49-F238E27FC236}">
                <a16:creationId xmlns="" xmlns:a16="http://schemas.microsoft.com/office/drawing/2014/main" id="{EE600642-6969-4817-87B5-CCA955AB6525}"/>
              </a:ext>
            </a:extLst>
          </p:cNvPr>
          <p:cNvPicPr>
            <a:picLocks noChangeAspect="1"/>
          </p:cNvPicPr>
          <p:nvPr/>
        </p:nvPicPr>
        <p:blipFill>
          <a:blip r:embed="rId6" cstate="print">
            <a:extLst>
              <a:ext uri="{28A0092B-C50C-407E-A947-70E740481C1C}">
                <a14:useLocalDpi xmlns="" xmlns:a14="http://schemas.microsoft.com/office/drawing/2010/main" val="0"/>
              </a:ext>
              <a:ext uri="{96DAC541-7B7A-43D3-8B79-37D633B846F1}">
                <asvg:svgBlip xmlns="" xmlns:asvg="http://schemas.microsoft.com/office/drawing/2016/SVG/main" r:embed="rId7"/>
              </a:ext>
            </a:extLst>
          </a:blip>
          <a:stretch>
            <a:fillRect/>
          </a:stretch>
        </p:blipFill>
        <p:spPr>
          <a:xfrm>
            <a:off x="236821" y="78428"/>
            <a:ext cx="1774528" cy="556420"/>
          </a:xfrm>
          <a:prstGeom prst="rect">
            <a:avLst/>
          </a:prstGeom>
        </p:spPr>
      </p:pic>
      <p:sp>
        <p:nvSpPr>
          <p:cNvPr id="11" name="Tytuł 1">
            <a:extLst>
              <a:ext uri="{FF2B5EF4-FFF2-40B4-BE49-F238E27FC236}">
                <a16:creationId xmlns="" xmlns:a16="http://schemas.microsoft.com/office/drawing/2014/main" id="{0B0D4A59-C539-421E-915B-057D91C863BF}"/>
              </a:ext>
            </a:extLst>
          </p:cNvPr>
          <p:cNvSpPr>
            <a:spLocks noGrp="1"/>
          </p:cNvSpPr>
          <p:nvPr>
            <p:ph type="title"/>
          </p:nvPr>
        </p:nvSpPr>
        <p:spPr>
          <a:xfrm>
            <a:off x="198262" y="472217"/>
            <a:ext cx="8240786" cy="994172"/>
          </a:xfrm>
        </p:spPr>
        <p:txBody>
          <a:bodyPr>
            <a:normAutofit/>
          </a:bodyPr>
          <a:lstStyle/>
          <a:p>
            <a:r>
              <a:rPr lang="pl-PL" sz="2000" dirty="0" smtClean="0"/>
              <a:t/>
            </a:r>
            <a:br>
              <a:rPr lang="pl-PL" sz="2000" dirty="0" smtClean="0"/>
            </a:br>
            <a:endParaRPr lang="pl-PL" sz="2000" b="1" dirty="0">
              <a:solidFill>
                <a:srgbClr val="00A4B7"/>
              </a:solidFill>
              <a:latin typeface="Times New Roman" pitchFamily="18" charset="0"/>
              <a:ea typeface="Roboto" pitchFamily="2" charset="0"/>
              <a:cs typeface="Times New Roman" pitchFamily="18" charset="0"/>
            </a:endParaRPr>
          </a:p>
        </p:txBody>
      </p:sp>
      <p:pic>
        <p:nvPicPr>
          <p:cNvPr id="18" name="Grafika 17">
            <a:extLst>
              <a:ext uri="{FF2B5EF4-FFF2-40B4-BE49-F238E27FC236}">
                <a16:creationId xmlns="" xmlns:a16="http://schemas.microsoft.com/office/drawing/2014/main" id="{8B59322A-6914-403F-BA97-87BBEF791EA5}"/>
              </a:ext>
            </a:extLst>
          </p:cNvPr>
          <p:cNvPicPr>
            <a:picLocks noChangeAspect="1"/>
          </p:cNvPicPr>
          <p:nvPr/>
        </p:nvPicPr>
        <p:blipFill>
          <a:blip r:embed="rId8" cstate="print">
            <a:extLst>
              <a:ext uri="{28A0092B-C50C-407E-A947-70E740481C1C}">
                <a14:useLocalDpi xmlns="" xmlns:a14="http://schemas.microsoft.com/office/drawing/2010/main" val="0"/>
              </a:ext>
              <a:ext uri="{96DAC541-7B7A-43D3-8B79-37D633B846F1}">
                <asvg:svgBlip xmlns="" xmlns:asvg="http://schemas.microsoft.com/office/drawing/2016/SVG/main" r:embed="rId9"/>
              </a:ext>
            </a:extLst>
          </a:blip>
          <a:stretch>
            <a:fillRect/>
          </a:stretch>
        </p:blipFill>
        <p:spPr>
          <a:xfrm>
            <a:off x="8556535" y="5752792"/>
            <a:ext cx="329206" cy="658411"/>
          </a:xfrm>
          <a:prstGeom prst="rect">
            <a:avLst/>
          </a:prstGeom>
        </p:spPr>
      </p:pic>
      <p:sp>
        <p:nvSpPr>
          <p:cNvPr id="18434" name="AutoShape 2" descr="Le Corbusier's roof gardens – Geoplas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l-PL"/>
          </a:p>
        </p:txBody>
      </p:sp>
      <p:sp>
        <p:nvSpPr>
          <p:cNvPr id="18436" name="AutoShape 4" descr="Le Corbusier's roof gardens – Geoplas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l-PL"/>
          </a:p>
        </p:txBody>
      </p:sp>
      <p:sp>
        <p:nvSpPr>
          <p:cNvPr id="19" name="Prostokąt 18"/>
          <p:cNvSpPr/>
          <p:nvPr/>
        </p:nvSpPr>
        <p:spPr>
          <a:xfrm>
            <a:off x="183930" y="1451981"/>
            <a:ext cx="8770883" cy="923330"/>
          </a:xfrm>
          <a:prstGeom prst="rect">
            <a:avLst/>
          </a:prstGeom>
        </p:spPr>
        <p:txBody>
          <a:bodyPr wrap="square">
            <a:spAutoFit/>
          </a:bodyPr>
          <a:lstStyle/>
          <a:p>
            <a:pPr algn="just"/>
            <a:endParaRPr lang="pl-PL" dirty="0" smtClean="0"/>
          </a:p>
          <a:p>
            <a:pPr algn="just"/>
            <a:endParaRPr lang="pl-PL" dirty="0" smtClean="0">
              <a:latin typeface="Times New Roman" pitchFamily="18" charset="0"/>
              <a:cs typeface="Times New Roman" pitchFamily="18" charset="0"/>
            </a:endParaRPr>
          </a:p>
          <a:p>
            <a:endParaRPr lang="pl-PL" dirty="0">
              <a:latin typeface="Times New Roman" pitchFamily="18" charset="0"/>
              <a:cs typeface="Times New Roman" pitchFamily="18" charset="0"/>
            </a:endParaRPr>
          </a:p>
        </p:txBody>
      </p:sp>
      <p:sp>
        <p:nvSpPr>
          <p:cNvPr id="16" name="Prostokąt 15"/>
          <p:cNvSpPr/>
          <p:nvPr/>
        </p:nvSpPr>
        <p:spPr>
          <a:xfrm>
            <a:off x="714703" y="700829"/>
            <a:ext cx="4647747" cy="369332"/>
          </a:xfrm>
          <a:prstGeom prst="rect">
            <a:avLst/>
          </a:prstGeom>
        </p:spPr>
        <p:txBody>
          <a:bodyPr wrap="none">
            <a:spAutoFit/>
          </a:bodyPr>
          <a:lstStyle/>
          <a:p>
            <a:r>
              <a:rPr lang="pl-PL" b="1" dirty="0" smtClean="0">
                <a:latin typeface="Times New Roman" pitchFamily="18" charset="0"/>
                <a:cs typeface="Times New Roman" pitchFamily="18" charset="0"/>
              </a:rPr>
              <a:t>Green </a:t>
            </a:r>
            <a:r>
              <a:rPr lang="pl-PL" b="1" dirty="0" err="1" smtClean="0">
                <a:latin typeface="Times New Roman" pitchFamily="18" charset="0"/>
                <a:cs typeface="Times New Roman" pitchFamily="18" charset="0"/>
              </a:rPr>
              <a:t>roofs</a:t>
            </a:r>
            <a:r>
              <a:rPr lang="pl-PL" b="1" dirty="0" smtClean="0">
                <a:latin typeface="Times New Roman" pitchFamily="18" charset="0"/>
                <a:cs typeface="Times New Roman" pitchFamily="18" charset="0"/>
              </a:rPr>
              <a:t> </a:t>
            </a:r>
            <a:r>
              <a:rPr lang="pl-PL" b="1" dirty="0" err="1" smtClean="0">
                <a:latin typeface="Times New Roman" pitchFamily="18" charset="0"/>
                <a:cs typeface="Times New Roman" pitchFamily="18" charset="0"/>
              </a:rPr>
              <a:t>in</a:t>
            </a:r>
            <a:r>
              <a:rPr lang="pl-PL" b="1" dirty="0" smtClean="0">
                <a:latin typeface="Times New Roman" pitchFamily="18" charset="0"/>
                <a:cs typeface="Times New Roman" pitchFamily="18" charset="0"/>
              </a:rPr>
              <a:t> Poland – </a:t>
            </a:r>
            <a:r>
              <a:rPr lang="pl-PL" b="1" dirty="0" err="1" smtClean="0">
                <a:latin typeface="Times New Roman" pitchFamily="18" charset="0"/>
                <a:cs typeface="Times New Roman" pitchFamily="18" charset="0"/>
              </a:rPr>
              <a:t>examples</a:t>
            </a:r>
            <a:r>
              <a:rPr lang="pl-PL" b="1" dirty="0" smtClean="0">
                <a:latin typeface="Times New Roman" pitchFamily="18" charset="0"/>
                <a:cs typeface="Times New Roman" pitchFamily="18" charset="0"/>
              </a:rPr>
              <a:t> of </a:t>
            </a:r>
            <a:r>
              <a:rPr lang="pl-PL" b="1" dirty="0" err="1" smtClean="0">
                <a:latin typeface="Times New Roman" pitchFamily="18" charset="0"/>
                <a:cs typeface="Times New Roman" pitchFamily="18" charset="0"/>
              </a:rPr>
              <a:t>projects</a:t>
            </a:r>
            <a:r>
              <a:rPr lang="pl-PL" b="1" dirty="0" smtClean="0">
                <a:latin typeface="Times New Roman" pitchFamily="18" charset="0"/>
                <a:cs typeface="Times New Roman" pitchFamily="18" charset="0"/>
              </a:rPr>
              <a:t> </a:t>
            </a:r>
            <a:endParaRPr lang="pl-PL" dirty="0"/>
          </a:p>
        </p:txBody>
      </p:sp>
      <p:sp>
        <p:nvSpPr>
          <p:cNvPr id="20" name="Prostokąt 19"/>
          <p:cNvSpPr/>
          <p:nvPr/>
        </p:nvSpPr>
        <p:spPr>
          <a:xfrm>
            <a:off x="724027" y="984611"/>
            <a:ext cx="2670603" cy="369332"/>
          </a:xfrm>
          <a:prstGeom prst="rect">
            <a:avLst/>
          </a:prstGeom>
        </p:spPr>
        <p:txBody>
          <a:bodyPr wrap="none">
            <a:spAutoFit/>
          </a:bodyPr>
          <a:lstStyle/>
          <a:p>
            <a:r>
              <a:rPr lang="pl-PL" b="1" dirty="0" smtClean="0">
                <a:latin typeface="Times New Roman" pitchFamily="18" charset="0"/>
                <a:cs typeface="Times New Roman" pitchFamily="18" charset="0"/>
              </a:rPr>
              <a:t>Tarasy Zamkowe, Lublin</a:t>
            </a:r>
            <a:endParaRPr lang="pl-PL" b="1" dirty="0">
              <a:latin typeface="Times New Roman" pitchFamily="18" charset="0"/>
              <a:cs typeface="Times New Roman" pitchFamily="18" charset="0"/>
            </a:endParaRPr>
          </a:p>
        </p:txBody>
      </p:sp>
      <p:sp>
        <p:nvSpPr>
          <p:cNvPr id="34818" name="AutoShape 2" descr=" Galeria VIVO!: otwarcie tarasu widokowego po modernizacji (zdjęcie 1) - Autor: Maciej Kaczanowski"/>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l-PL"/>
          </a:p>
        </p:txBody>
      </p:sp>
      <p:sp>
        <p:nvSpPr>
          <p:cNvPr id="34820" name="AutoShape 4" descr=" Galeria VIVO!: otwarcie tarasu widokowego po modernizacji (zdjęcie 1) - Autor: Maciej Kaczanowski"/>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l-PL"/>
          </a:p>
        </p:txBody>
      </p:sp>
      <p:pic>
        <p:nvPicPr>
          <p:cNvPr id="34821" name="Picture 5" descr="C:\Users\samsung\Desktop\328d47d1d308dc3d8e9087ac234295b4.jpg"/>
          <p:cNvPicPr>
            <a:picLocks noChangeAspect="1" noChangeArrowheads="1"/>
          </p:cNvPicPr>
          <p:nvPr/>
        </p:nvPicPr>
        <p:blipFill>
          <a:blip r:embed="rId10" cstate="print"/>
          <a:srcRect/>
          <a:stretch>
            <a:fillRect/>
          </a:stretch>
        </p:blipFill>
        <p:spPr bwMode="auto">
          <a:xfrm>
            <a:off x="578069" y="1366840"/>
            <a:ext cx="4340772" cy="3113692"/>
          </a:xfrm>
          <a:prstGeom prst="rect">
            <a:avLst/>
          </a:prstGeom>
          <a:noFill/>
        </p:spPr>
      </p:pic>
      <p:sp>
        <p:nvSpPr>
          <p:cNvPr id="34823" name="AutoShape 7" descr=" Galeria VIVO!: otwarcie tarasu widokowego po modernizacji (zdjęcie 1) - Autor: Maciej Kaczanowski"/>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l-PL"/>
          </a:p>
        </p:txBody>
      </p:sp>
      <p:pic>
        <p:nvPicPr>
          <p:cNvPr id="34825" name="Picture 9" descr="C:\Users\samsung\Desktop\e1c07d920fd2417a942fe573267e6e4c.jpg"/>
          <p:cNvPicPr>
            <a:picLocks noChangeAspect="1" noChangeArrowheads="1"/>
          </p:cNvPicPr>
          <p:nvPr/>
        </p:nvPicPr>
        <p:blipFill>
          <a:blip r:embed="rId11" cstate="print"/>
          <a:srcRect/>
          <a:stretch>
            <a:fillRect/>
          </a:stretch>
        </p:blipFill>
        <p:spPr bwMode="auto">
          <a:xfrm>
            <a:off x="4995917" y="1363901"/>
            <a:ext cx="3562761" cy="2672071"/>
          </a:xfrm>
          <a:prstGeom prst="rect">
            <a:avLst/>
          </a:prstGeom>
          <a:noFill/>
        </p:spPr>
      </p:pic>
      <p:pic>
        <p:nvPicPr>
          <p:cNvPr id="34826" name="Picture 10" descr="C:\Users\samsung\Desktop\f22d04cf5c11688ad8a5537d85e60765.jpg"/>
          <p:cNvPicPr>
            <a:picLocks noChangeAspect="1" noChangeArrowheads="1"/>
          </p:cNvPicPr>
          <p:nvPr/>
        </p:nvPicPr>
        <p:blipFill>
          <a:blip r:embed="rId12" cstate="print"/>
          <a:srcRect/>
          <a:stretch>
            <a:fillRect/>
          </a:stretch>
        </p:blipFill>
        <p:spPr bwMode="auto">
          <a:xfrm>
            <a:off x="604347" y="4526594"/>
            <a:ext cx="4303986" cy="2268346"/>
          </a:xfrm>
          <a:prstGeom prst="rect">
            <a:avLst/>
          </a:prstGeom>
          <a:noFill/>
        </p:spPr>
      </p:pic>
      <p:pic>
        <p:nvPicPr>
          <p:cNvPr id="34827" name="Picture 11" descr="C:\Users\samsung\Desktop\fb67b092f525a5feb50b1c2b3f89c765.jpg"/>
          <p:cNvPicPr>
            <a:picLocks noChangeAspect="1" noChangeArrowheads="1"/>
          </p:cNvPicPr>
          <p:nvPr/>
        </p:nvPicPr>
        <p:blipFill>
          <a:blip r:embed="rId13" cstate="print"/>
          <a:srcRect/>
          <a:stretch>
            <a:fillRect/>
          </a:stretch>
        </p:blipFill>
        <p:spPr bwMode="auto">
          <a:xfrm>
            <a:off x="4982560" y="4115294"/>
            <a:ext cx="3572861" cy="2679646"/>
          </a:xfrm>
          <a:prstGeom prst="rect">
            <a:avLst/>
          </a:prstGeom>
          <a:noFill/>
        </p:spPr>
      </p:pic>
    </p:spTree>
    <p:extLst>
      <p:ext uri="{BB962C8B-B14F-4D97-AF65-F5344CB8AC3E}">
        <p14:creationId xmlns="" xmlns:p14="http://schemas.microsoft.com/office/powerpoint/2010/main" val="334816262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rostokąt 3"/>
          <p:cNvSpPr/>
          <p:nvPr/>
        </p:nvSpPr>
        <p:spPr>
          <a:xfrm>
            <a:off x="0" y="0"/>
            <a:ext cx="9144000" cy="702944"/>
          </a:xfrm>
          <a:prstGeom prst="rect">
            <a:avLst/>
          </a:prstGeom>
          <a:solidFill>
            <a:srgbClr val="00A4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1013" dirty="0">
              <a:solidFill>
                <a:srgbClr val="0762C8"/>
              </a:solidFill>
            </a:endParaRPr>
          </a:p>
        </p:txBody>
      </p:sp>
      <p:pic>
        <p:nvPicPr>
          <p:cNvPr id="12" name="Grafika 11">
            <a:extLst>
              <a:ext uri="{FF2B5EF4-FFF2-40B4-BE49-F238E27FC236}">
                <a16:creationId xmlns="" xmlns:a16="http://schemas.microsoft.com/office/drawing/2014/main" id="{17FCFF87-B868-4E49-A221-CE7D6DDD586C}"/>
              </a:ext>
            </a:extLst>
          </p:cNvPr>
          <p:cNvPicPr>
            <a:picLocks noChangeAspect="1"/>
          </p:cNvPicPr>
          <p:nvPr/>
        </p:nvPicPr>
        <p:blipFill>
          <a:blip r:embed="rId2" cstate="print">
            <a:extLst>
              <a:ext uri="{28A0092B-C50C-407E-A947-70E740481C1C}">
                <a14:useLocalDpi xmlns="" xmlns:a14="http://schemas.microsoft.com/office/drawing/2010/main" val="0"/>
              </a:ext>
              <a:ext uri="{96DAC541-7B7A-43D3-8B79-37D633B846F1}">
                <asvg:svgBlip xmlns="" xmlns:asvg="http://schemas.microsoft.com/office/drawing/2016/SVG/main" r:embed="rId3"/>
              </a:ext>
            </a:extLst>
          </a:blip>
          <a:stretch>
            <a:fillRect/>
          </a:stretch>
        </p:blipFill>
        <p:spPr>
          <a:xfrm>
            <a:off x="7975283" y="3643704"/>
            <a:ext cx="948299" cy="1896596"/>
          </a:xfrm>
          <a:prstGeom prst="rect">
            <a:avLst/>
          </a:prstGeom>
        </p:spPr>
      </p:pic>
      <p:pic>
        <p:nvPicPr>
          <p:cNvPr id="10" name="Grafika 9">
            <a:extLst>
              <a:ext uri="{FF2B5EF4-FFF2-40B4-BE49-F238E27FC236}">
                <a16:creationId xmlns="" xmlns:a16="http://schemas.microsoft.com/office/drawing/2014/main" id="{181B0981-D700-4ECE-BD7A-851542D57044}"/>
              </a:ext>
            </a:extLst>
          </p:cNvPr>
          <p:cNvPicPr>
            <a:picLocks noChangeAspect="1"/>
          </p:cNvPicPr>
          <p:nvPr/>
        </p:nvPicPr>
        <p:blipFill>
          <a:blip r:embed="rId4" cstate="print">
            <a:extLst>
              <a:ext uri="{28A0092B-C50C-407E-A947-70E740481C1C}">
                <a14:useLocalDpi xmlns="" xmlns:a14="http://schemas.microsoft.com/office/drawing/2010/main" val="0"/>
              </a:ext>
              <a:ext uri="{96DAC541-7B7A-43D3-8B79-37D633B846F1}">
                <asvg:svgBlip xmlns="" xmlns:asvg="http://schemas.microsoft.com/office/drawing/2016/SVG/main" r:embed="rId5"/>
              </a:ext>
            </a:extLst>
          </a:blip>
          <a:stretch>
            <a:fillRect/>
          </a:stretch>
        </p:blipFill>
        <p:spPr>
          <a:xfrm>
            <a:off x="2110740" y="14035"/>
            <a:ext cx="2266950" cy="725424"/>
          </a:xfrm>
          <a:prstGeom prst="rect">
            <a:avLst/>
          </a:prstGeom>
        </p:spPr>
      </p:pic>
      <p:pic>
        <p:nvPicPr>
          <p:cNvPr id="14" name="Grafika 13">
            <a:extLst>
              <a:ext uri="{FF2B5EF4-FFF2-40B4-BE49-F238E27FC236}">
                <a16:creationId xmlns="" xmlns:a16="http://schemas.microsoft.com/office/drawing/2014/main" id="{EE600642-6969-4817-87B5-CCA955AB6525}"/>
              </a:ext>
            </a:extLst>
          </p:cNvPr>
          <p:cNvPicPr>
            <a:picLocks noChangeAspect="1"/>
          </p:cNvPicPr>
          <p:nvPr/>
        </p:nvPicPr>
        <p:blipFill>
          <a:blip r:embed="rId6" cstate="print">
            <a:extLst>
              <a:ext uri="{28A0092B-C50C-407E-A947-70E740481C1C}">
                <a14:useLocalDpi xmlns="" xmlns:a14="http://schemas.microsoft.com/office/drawing/2010/main" val="0"/>
              </a:ext>
              <a:ext uri="{96DAC541-7B7A-43D3-8B79-37D633B846F1}">
                <asvg:svgBlip xmlns="" xmlns:asvg="http://schemas.microsoft.com/office/drawing/2016/SVG/main" r:embed="rId7"/>
              </a:ext>
            </a:extLst>
          </a:blip>
          <a:stretch>
            <a:fillRect/>
          </a:stretch>
        </p:blipFill>
        <p:spPr>
          <a:xfrm>
            <a:off x="236821" y="78428"/>
            <a:ext cx="1774528" cy="556420"/>
          </a:xfrm>
          <a:prstGeom prst="rect">
            <a:avLst/>
          </a:prstGeom>
        </p:spPr>
      </p:pic>
      <p:sp>
        <p:nvSpPr>
          <p:cNvPr id="11" name="Tytuł 1">
            <a:extLst>
              <a:ext uri="{FF2B5EF4-FFF2-40B4-BE49-F238E27FC236}">
                <a16:creationId xmlns="" xmlns:a16="http://schemas.microsoft.com/office/drawing/2014/main" id="{0B0D4A59-C539-421E-915B-057D91C863BF}"/>
              </a:ext>
            </a:extLst>
          </p:cNvPr>
          <p:cNvSpPr>
            <a:spLocks noGrp="1"/>
          </p:cNvSpPr>
          <p:nvPr>
            <p:ph type="title"/>
          </p:nvPr>
        </p:nvSpPr>
        <p:spPr>
          <a:xfrm>
            <a:off x="145710" y="671913"/>
            <a:ext cx="8240786" cy="994172"/>
          </a:xfrm>
        </p:spPr>
        <p:txBody>
          <a:bodyPr>
            <a:normAutofit/>
          </a:bodyPr>
          <a:lstStyle/>
          <a:p>
            <a:r>
              <a:rPr lang="pl-PL" sz="3600" b="1" dirty="0" smtClean="0">
                <a:solidFill>
                  <a:srgbClr val="00A4B7"/>
                </a:solidFill>
                <a:latin typeface="Roboto" pitchFamily="2" charset="0"/>
                <a:ea typeface="Roboto" pitchFamily="2" charset="0"/>
              </a:rPr>
              <a:t>Introduction</a:t>
            </a:r>
            <a:endParaRPr lang="pl-PL" sz="3600" b="1" dirty="0">
              <a:solidFill>
                <a:srgbClr val="00A4B7"/>
              </a:solidFill>
              <a:latin typeface="Roboto" pitchFamily="2" charset="0"/>
              <a:ea typeface="Roboto" pitchFamily="2" charset="0"/>
            </a:endParaRPr>
          </a:p>
        </p:txBody>
      </p:sp>
      <p:sp>
        <p:nvSpPr>
          <p:cNvPr id="13" name="Symbol zastępczy zawartości 2">
            <a:extLst>
              <a:ext uri="{FF2B5EF4-FFF2-40B4-BE49-F238E27FC236}">
                <a16:creationId xmlns="" xmlns:a16="http://schemas.microsoft.com/office/drawing/2014/main" id="{F33940D8-EDE1-4D3F-9561-AD351747B8AA}"/>
              </a:ext>
            </a:extLst>
          </p:cNvPr>
          <p:cNvSpPr>
            <a:spLocks noGrp="1"/>
          </p:cNvSpPr>
          <p:nvPr>
            <p:ph idx="1"/>
          </p:nvPr>
        </p:nvSpPr>
        <p:spPr>
          <a:xfrm>
            <a:off x="156220" y="1382306"/>
            <a:ext cx="8987779" cy="2269331"/>
          </a:xfrm>
        </p:spPr>
        <p:txBody>
          <a:bodyPr anchor="t">
            <a:noAutofit/>
          </a:bodyPr>
          <a:lstStyle/>
          <a:p>
            <a:pPr algn="just"/>
            <a:r>
              <a:rPr lang="en-US" sz="2400" dirty="0" smtClean="0">
                <a:latin typeface="Times New Roman" pitchFamily="18" charset="0"/>
                <a:cs typeface="Times New Roman" pitchFamily="18" charset="0"/>
              </a:rPr>
              <a:t>Green roofs introduce a fragment of nature and at the same time reduce pollution and muffle noise; apart from the added aesthetic values, they improve the microclimate in urban agglomerations. </a:t>
            </a:r>
            <a:endParaRPr lang="pl-PL" sz="2400" dirty="0" smtClean="0">
              <a:latin typeface="Times New Roman" pitchFamily="18" charset="0"/>
              <a:cs typeface="Times New Roman" pitchFamily="18" charset="0"/>
            </a:endParaRPr>
          </a:p>
          <a:p>
            <a:pPr algn="just"/>
            <a:r>
              <a:rPr lang="en-US" sz="2400" dirty="0" smtClean="0">
                <a:latin typeface="Times New Roman" pitchFamily="18" charset="0"/>
                <a:cs typeface="Times New Roman" pitchFamily="18" charset="0"/>
              </a:rPr>
              <a:t>Properly designed, they have a recreational and regenerative function for the public. The modern, extensive parks can be regarded as </a:t>
            </a:r>
            <a:r>
              <a:rPr lang="pl-PL" sz="2400" dirty="0" smtClean="0">
                <a:latin typeface="Times New Roman" pitchFamily="18" charset="0"/>
                <a:cs typeface="Times New Roman" pitchFamily="18" charset="0"/>
              </a:rPr>
              <a:t>                        </a:t>
            </a:r>
            <a:r>
              <a:rPr lang="en-US" sz="2400" dirty="0" smtClean="0">
                <a:latin typeface="Times New Roman" pitchFamily="18" charset="0"/>
                <a:cs typeface="Times New Roman" pitchFamily="18" charset="0"/>
              </a:rPr>
              <a:t>a significant technical achievement. </a:t>
            </a:r>
            <a:endParaRPr lang="pl-PL" sz="2400" dirty="0" smtClean="0">
              <a:latin typeface="Times New Roman" pitchFamily="18" charset="0"/>
              <a:cs typeface="Times New Roman" pitchFamily="18" charset="0"/>
            </a:endParaRPr>
          </a:p>
          <a:p>
            <a:pPr algn="just"/>
            <a:r>
              <a:rPr lang="en-US" sz="2400" dirty="0" smtClean="0">
                <a:latin typeface="Times New Roman" pitchFamily="18" charset="0"/>
                <a:cs typeface="Times New Roman" pitchFamily="18" charset="0"/>
              </a:rPr>
              <a:t>In highly developed countries, such as Germany, Switzerland, Great Britain, the USA, Canada or Japan, green roofs are designed mainly to improve air quality, climatic conditions, and create places that enable the recreation of biological life; they are also an alternative to traditional rainwater storage. </a:t>
            </a:r>
            <a:endParaRPr lang="pl-PL" sz="2400" dirty="0" smtClean="0">
              <a:latin typeface="Times New Roman" pitchFamily="18" charset="0"/>
              <a:cs typeface="Times New Roman" pitchFamily="18" charset="0"/>
            </a:endParaRPr>
          </a:p>
          <a:p>
            <a:pPr marL="0" indent="0">
              <a:lnSpc>
                <a:spcPct val="150000"/>
              </a:lnSpc>
              <a:buNone/>
            </a:pPr>
            <a:endParaRPr lang="pl-PL" dirty="0">
              <a:latin typeface="Roboto" pitchFamily="2" charset="0"/>
              <a:ea typeface="Roboto" pitchFamily="2" charset="0"/>
            </a:endParaRPr>
          </a:p>
        </p:txBody>
      </p:sp>
      <p:pic>
        <p:nvPicPr>
          <p:cNvPr id="18" name="Grafika 17">
            <a:extLst>
              <a:ext uri="{FF2B5EF4-FFF2-40B4-BE49-F238E27FC236}">
                <a16:creationId xmlns="" xmlns:a16="http://schemas.microsoft.com/office/drawing/2014/main" id="{8B59322A-6914-403F-BA97-87BBEF791EA5}"/>
              </a:ext>
            </a:extLst>
          </p:cNvPr>
          <p:cNvPicPr>
            <a:picLocks noChangeAspect="1"/>
          </p:cNvPicPr>
          <p:nvPr/>
        </p:nvPicPr>
        <p:blipFill>
          <a:blip r:embed="rId8" cstate="print">
            <a:extLst>
              <a:ext uri="{28A0092B-C50C-407E-A947-70E740481C1C}">
                <a14:useLocalDpi xmlns="" xmlns:a14="http://schemas.microsoft.com/office/drawing/2010/main" val="0"/>
              </a:ext>
              <a:ext uri="{96DAC541-7B7A-43D3-8B79-37D633B846F1}">
                <asvg:svgBlip xmlns="" xmlns:asvg="http://schemas.microsoft.com/office/drawing/2016/SVG/main" r:embed="rId9"/>
              </a:ext>
            </a:extLst>
          </a:blip>
          <a:stretch>
            <a:fillRect/>
          </a:stretch>
        </p:blipFill>
        <p:spPr>
          <a:xfrm>
            <a:off x="8556535" y="5752792"/>
            <a:ext cx="329206" cy="658411"/>
          </a:xfrm>
          <a:prstGeom prst="rect">
            <a:avLst/>
          </a:prstGeom>
        </p:spPr>
      </p:pic>
    </p:spTree>
    <p:extLst>
      <p:ext uri="{BB962C8B-B14F-4D97-AF65-F5344CB8AC3E}">
        <p14:creationId xmlns="" xmlns:p14="http://schemas.microsoft.com/office/powerpoint/2010/main" val="334816262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rostokąt 3"/>
          <p:cNvSpPr/>
          <p:nvPr/>
        </p:nvSpPr>
        <p:spPr>
          <a:xfrm>
            <a:off x="0" y="0"/>
            <a:ext cx="9144000" cy="702944"/>
          </a:xfrm>
          <a:prstGeom prst="rect">
            <a:avLst/>
          </a:prstGeom>
          <a:solidFill>
            <a:srgbClr val="00A4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1013" dirty="0">
              <a:solidFill>
                <a:srgbClr val="0762C8"/>
              </a:solidFill>
            </a:endParaRPr>
          </a:p>
        </p:txBody>
      </p:sp>
      <p:pic>
        <p:nvPicPr>
          <p:cNvPr id="10" name="Grafika 9">
            <a:extLst>
              <a:ext uri="{FF2B5EF4-FFF2-40B4-BE49-F238E27FC236}">
                <a16:creationId xmlns="" xmlns:a16="http://schemas.microsoft.com/office/drawing/2014/main" id="{181B0981-D700-4ECE-BD7A-851542D57044}"/>
              </a:ext>
            </a:extLst>
          </p:cNvPr>
          <p:cNvPicPr>
            <a:picLocks noChangeAspect="1"/>
          </p:cNvPicPr>
          <p:nvPr/>
        </p:nvPicPr>
        <p:blipFill>
          <a:blip r:embed="rId2" cstate="print">
            <a:extLst>
              <a:ext uri="{28A0092B-C50C-407E-A947-70E740481C1C}">
                <a14:useLocalDpi xmlns="" xmlns:a14="http://schemas.microsoft.com/office/drawing/2010/main" val="0"/>
              </a:ext>
              <a:ext uri="{96DAC541-7B7A-43D3-8B79-37D633B846F1}">
                <asvg:svgBlip xmlns="" xmlns:asvg="http://schemas.microsoft.com/office/drawing/2016/SVG/main" r:embed="rId5"/>
              </a:ext>
            </a:extLst>
          </a:blip>
          <a:stretch>
            <a:fillRect/>
          </a:stretch>
        </p:blipFill>
        <p:spPr>
          <a:xfrm>
            <a:off x="2110740" y="14035"/>
            <a:ext cx="2266950" cy="725424"/>
          </a:xfrm>
          <a:prstGeom prst="rect">
            <a:avLst/>
          </a:prstGeom>
        </p:spPr>
      </p:pic>
      <p:pic>
        <p:nvPicPr>
          <p:cNvPr id="14" name="Grafika 13">
            <a:extLst>
              <a:ext uri="{FF2B5EF4-FFF2-40B4-BE49-F238E27FC236}">
                <a16:creationId xmlns="" xmlns:a16="http://schemas.microsoft.com/office/drawing/2014/main" id="{EE600642-6969-4817-87B5-CCA955AB6525}"/>
              </a:ext>
            </a:extLst>
          </p:cNvPr>
          <p:cNvPicPr>
            <a:picLocks noChangeAspect="1"/>
          </p:cNvPicPr>
          <p:nvPr/>
        </p:nvPicPr>
        <p:blipFill>
          <a:blip r:embed="rId6" cstate="print">
            <a:extLst>
              <a:ext uri="{28A0092B-C50C-407E-A947-70E740481C1C}">
                <a14:useLocalDpi xmlns="" xmlns:a14="http://schemas.microsoft.com/office/drawing/2010/main" val="0"/>
              </a:ext>
              <a:ext uri="{96DAC541-7B7A-43D3-8B79-37D633B846F1}">
                <asvg:svgBlip xmlns="" xmlns:asvg="http://schemas.microsoft.com/office/drawing/2016/SVG/main" r:embed="rId7"/>
              </a:ext>
            </a:extLst>
          </a:blip>
          <a:stretch>
            <a:fillRect/>
          </a:stretch>
        </p:blipFill>
        <p:spPr>
          <a:xfrm>
            <a:off x="236821" y="78428"/>
            <a:ext cx="1774528" cy="556420"/>
          </a:xfrm>
          <a:prstGeom prst="rect">
            <a:avLst/>
          </a:prstGeom>
        </p:spPr>
      </p:pic>
      <p:sp>
        <p:nvSpPr>
          <p:cNvPr id="11" name="Tytuł 1">
            <a:extLst>
              <a:ext uri="{FF2B5EF4-FFF2-40B4-BE49-F238E27FC236}">
                <a16:creationId xmlns="" xmlns:a16="http://schemas.microsoft.com/office/drawing/2014/main" id="{0B0D4A59-C539-421E-915B-057D91C863BF}"/>
              </a:ext>
            </a:extLst>
          </p:cNvPr>
          <p:cNvSpPr>
            <a:spLocks noGrp="1"/>
          </p:cNvSpPr>
          <p:nvPr>
            <p:ph type="title"/>
          </p:nvPr>
        </p:nvSpPr>
        <p:spPr>
          <a:xfrm>
            <a:off x="198262" y="472217"/>
            <a:ext cx="8240786" cy="994172"/>
          </a:xfrm>
        </p:spPr>
        <p:txBody>
          <a:bodyPr>
            <a:normAutofit/>
          </a:bodyPr>
          <a:lstStyle/>
          <a:p>
            <a:r>
              <a:rPr lang="pl-PL" sz="2000" dirty="0" smtClean="0"/>
              <a:t/>
            </a:r>
            <a:br>
              <a:rPr lang="pl-PL" sz="2000" dirty="0" smtClean="0"/>
            </a:br>
            <a:endParaRPr lang="pl-PL" sz="2000" b="1" dirty="0">
              <a:solidFill>
                <a:srgbClr val="00A4B7"/>
              </a:solidFill>
              <a:latin typeface="Times New Roman" pitchFamily="18" charset="0"/>
              <a:ea typeface="Roboto" pitchFamily="2" charset="0"/>
              <a:cs typeface="Times New Roman" pitchFamily="18" charset="0"/>
            </a:endParaRPr>
          </a:p>
        </p:txBody>
      </p:sp>
      <p:pic>
        <p:nvPicPr>
          <p:cNvPr id="18" name="Grafika 17">
            <a:extLst>
              <a:ext uri="{FF2B5EF4-FFF2-40B4-BE49-F238E27FC236}">
                <a16:creationId xmlns="" xmlns:a16="http://schemas.microsoft.com/office/drawing/2014/main" id="{8B59322A-6914-403F-BA97-87BBEF791EA5}"/>
              </a:ext>
            </a:extLst>
          </p:cNvPr>
          <p:cNvPicPr>
            <a:picLocks noChangeAspect="1"/>
          </p:cNvPicPr>
          <p:nvPr/>
        </p:nvPicPr>
        <p:blipFill>
          <a:blip r:embed="rId8" cstate="print">
            <a:extLst>
              <a:ext uri="{28A0092B-C50C-407E-A947-70E740481C1C}">
                <a14:useLocalDpi xmlns="" xmlns:a14="http://schemas.microsoft.com/office/drawing/2010/main" val="0"/>
              </a:ext>
              <a:ext uri="{96DAC541-7B7A-43D3-8B79-37D633B846F1}">
                <asvg:svgBlip xmlns="" xmlns:asvg="http://schemas.microsoft.com/office/drawing/2016/SVG/main" r:embed="rId9"/>
              </a:ext>
            </a:extLst>
          </a:blip>
          <a:stretch>
            <a:fillRect/>
          </a:stretch>
        </p:blipFill>
        <p:spPr>
          <a:xfrm>
            <a:off x="8556535" y="5752792"/>
            <a:ext cx="329206" cy="658411"/>
          </a:xfrm>
          <a:prstGeom prst="rect">
            <a:avLst/>
          </a:prstGeom>
        </p:spPr>
      </p:pic>
      <p:sp>
        <p:nvSpPr>
          <p:cNvPr id="18434" name="AutoShape 2" descr="Le Corbusier's roof gardens – Geoplas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l-PL"/>
          </a:p>
        </p:txBody>
      </p:sp>
      <p:sp>
        <p:nvSpPr>
          <p:cNvPr id="18436" name="AutoShape 4" descr="Le Corbusier's roof gardens – Geoplas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l-PL"/>
          </a:p>
        </p:txBody>
      </p:sp>
      <p:sp>
        <p:nvSpPr>
          <p:cNvPr id="16" name="Prostokąt 15"/>
          <p:cNvSpPr/>
          <p:nvPr/>
        </p:nvSpPr>
        <p:spPr>
          <a:xfrm>
            <a:off x="0" y="732360"/>
            <a:ext cx="4647747" cy="369332"/>
          </a:xfrm>
          <a:prstGeom prst="rect">
            <a:avLst/>
          </a:prstGeom>
        </p:spPr>
        <p:txBody>
          <a:bodyPr wrap="none">
            <a:spAutoFit/>
          </a:bodyPr>
          <a:lstStyle/>
          <a:p>
            <a:r>
              <a:rPr lang="pl-PL" b="1" dirty="0" smtClean="0">
                <a:latin typeface="Times New Roman" pitchFamily="18" charset="0"/>
                <a:cs typeface="Times New Roman" pitchFamily="18" charset="0"/>
              </a:rPr>
              <a:t>Green </a:t>
            </a:r>
            <a:r>
              <a:rPr lang="pl-PL" b="1" dirty="0" err="1" smtClean="0">
                <a:latin typeface="Times New Roman" pitchFamily="18" charset="0"/>
                <a:cs typeface="Times New Roman" pitchFamily="18" charset="0"/>
              </a:rPr>
              <a:t>roofs</a:t>
            </a:r>
            <a:r>
              <a:rPr lang="pl-PL" b="1" dirty="0" smtClean="0">
                <a:latin typeface="Times New Roman" pitchFamily="18" charset="0"/>
                <a:cs typeface="Times New Roman" pitchFamily="18" charset="0"/>
              </a:rPr>
              <a:t> </a:t>
            </a:r>
            <a:r>
              <a:rPr lang="pl-PL" b="1" dirty="0" err="1" smtClean="0">
                <a:latin typeface="Times New Roman" pitchFamily="18" charset="0"/>
                <a:cs typeface="Times New Roman" pitchFamily="18" charset="0"/>
              </a:rPr>
              <a:t>in</a:t>
            </a:r>
            <a:r>
              <a:rPr lang="pl-PL" b="1" dirty="0" smtClean="0">
                <a:latin typeface="Times New Roman" pitchFamily="18" charset="0"/>
                <a:cs typeface="Times New Roman" pitchFamily="18" charset="0"/>
              </a:rPr>
              <a:t> Poland – </a:t>
            </a:r>
            <a:r>
              <a:rPr lang="pl-PL" b="1" dirty="0" err="1" smtClean="0">
                <a:latin typeface="Times New Roman" pitchFamily="18" charset="0"/>
                <a:cs typeface="Times New Roman" pitchFamily="18" charset="0"/>
              </a:rPr>
              <a:t>examples</a:t>
            </a:r>
            <a:r>
              <a:rPr lang="pl-PL" b="1" dirty="0" smtClean="0">
                <a:latin typeface="Times New Roman" pitchFamily="18" charset="0"/>
                <a:cs typeface="Times New Roman" pitchFamily="18" charset="0"/>
              </a:rPr>
              <a:t> of </a:t>
            </a:r>
            <a:r>
              <a:rPr lang="pl-PL" b="1" dirty="0" err="1" smtClean="0">
                <a:latin typeface="Times New Roman" pitchFamily="18" charset="0"/>
                <a:cs typeface="Times New Roman" pitchFamily="18" charset="0"/>
              </a:rPr>
              <a:t>projects</a:t>
            </a:r>
            <a:r>
              <a:rPr lang="pl-PL" b="1" dirty="0" smtClean="0">
                <a:latin typeface="Times New Roman" pitchFamily="18" charset="0"/>
                <a:cs typeface="Times New Roman" pitchFamily="18" charset="0"/>
              </a:rPr>
              <a:t> </a:t>
            </a:r>
            <a:endParaRPr lang="pl-PL" dirty="0"/>
          </a:p>
        </p:txBody>
      </p:sp>
      <p:sp>
        <p:nvSpPr>
          <p:cNvPr id="34818" name="AutoShape 2" descr=" Galeria VIVO!: otwarcie tarasu widokowego po modernizacji (zdjęcie 1) - Autor: Maciej Kaczanowski"/>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l-PL"/>
          </a:p>
        </p:txBody>
      </p:sp>
      <p:sp>
        <p:nvSpPr>
          <p:cNvPr id="34820" name="AutoShape 4" descr=" Galeria VIVO!: otwarcie tarasu widokowego po modernizacji (zdjęcie 1) - Autor: Maciej Kaczanowski"/>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l-PL"/>
          </a:p>
        </p:txBody>
      </p:sp>
      <p:sp>
        <p:nvSpPr>
          <p:cNvPr id="34823" name="AutoShape 7" descr=" Galeria VIVO!: otwarcie tarasu widokowego po modernizacji (zdjęcie 1) - Autor: Maciej Kaczanowski"/>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l-PL"/>
          </a:p>
        </p:txBody>
      </p:sp>
      <p:sp>
        <p:nvSpPr>
          <p:cNvPr id="21" name="Prostokąt 20"/>
          <p:cNvSpPr/>
          <p:nvPr/>
        </p:nvSpPr>
        <p:spPr>
          <a:xfrm>
            <a:off x="5065206" y="715282"/>
            <a:ext cx="2536720" cy="400110"/>
          </a:xfrm>
          <a:prstGeom prst="rect">
            <a:avLst/>
          </a:prstGeom>
        </p:spPr>
        <p:txBody>
          <a:bodyPr wrap="none">
            <a:spAutoFit/>
          </a:bodyPr>
          <a:lstStyle/>
          <a:p>
            <a:r>
              <a:rPr lang="en-US" sz="2000" b="1" dirty="0">
                <a:latin typeface="Times New Roman" panose="02020603050405020304" pitchFamily="18" charset="0"/>
                <a:cs typeface="Times New Roman" panose="02020603050405020304" pitchFamily="18" charset="0"/>
              </a:rPr>
              <a:t>High School, Warsaw</a:t>
            </a:r>
            <a:endParaRPr lang="pl-PL" sz="2000" dirty="0">
              <a:latin typeface="Times New Roman" panose="02020603050405020304" pitchFamily="18" charset="0"/>
              <a:cs typeface="Times New Roman" panose="02020603050405020304" pitchFamily="18" charset="0"/>
            </a:endParaRPr>
          </a:p>
        </p:txBody>
      </p:sp>
      <p:sp>
        <p:nvSpPr>
          <p:cNvPr id="22" name="pole tekstowe 21">
            <a:extLst>
              <a:ext uri="{FF2B5EF4-FFF2-40B4-BE49-F238E27FC236}">
                <a16:creationId xmlns:a16="http://schemas.microsoft.com/office/drawing/2014/main" xmlns="" id="{A4A6824E-ADA1-4E03-998D-E9CD7038F918}"/>
              </a:ext>
            </a:extLst>
          </p:cNvPr>
          <p:cNvSpPr txBox="1"/>
          <p:nvPr/>
        </p:nvSpPr>
        <p:spPr>
          <a:xfrm>
            <a:off x="0" y="1104757"/>
            <a:ext cx="2238375" cy="5401479"/>
          </a:xfrm>
          <a:prstGeom prst="rect">
            <a:avLst/>
          </a:prstGeom>
          <a:noFill/>
        </p:spPr>
        <p:txBody>
          <a:bodyPr wrap="square" rtlCol="0">
            <a:spAutoFit/>
          </a:bodyPr>
          <a:lstStyle/>
          <a:p>
            <a:pPr marL="285750" lvl="0" indent="-285750">
              <a:buFont typeface="Wingdings" panose="05000000000000000000" pitchFamily="2" charset="2"/>
              <a:buChar char="Ø"/>
            </a:pPr>
            <a:r>
              <a:rPr lang="en-US" sz="1500" dirty="0" smtClean="0">
                <a:latin typeface="Times New Roman" pitchFamily="18" charset="0"/>
                <a:cs typeface="Times New Roman" pitchFamily="18" charset="0"/>
              </a:rPr>
              <a:t>Private </a:t>
            </a:r>
            <a:r>
              <a:rPr lang="en-US" sz="1500" dirty="0">
                <a:latin typeface="Times New Roman" pitchFamily="18" charset="0"/>
                <a:cs typeface="Times New Roman" pitchFamily="18" charset="0"/>
              </a:rPr>
              <a:t>high school. A model of the 21st century school by the Medusa Group design office</a:t>
            </a:r>
            <a:r>
              <a:rPr lang="en-US" sz="1500" dirty="0" smtClean="0">
                <a:latin typeface="Times New Roman" pitchFamily="18" charset="0"/>
                <a:cs typeface="Times New Roman" pitchFamily="18" charset="0"/>
              </a:rPr>
              <a:t>.</a:t>
            </a:r>
            <a:endParaRPr lang="pl-PL" sz="1500" dirty="0" smtClean="0">
              <a:latin typeface="Times New Roman" pitchFamily="18" charset="0"/>
              <a:cs typeface="Times New Roman" pitchFamily="18" charset="0"/>
            </a:endParaRPr>
          </a:p>
          <a:p>
            <a:pPr marL="285750" lvl="0" indent="-285750">
              <a:buFont typeface="Wingdings" panose="05000000000000000000" pitchFamily="2" charset="2"/>
              <a:buChar char="Ø"/>
            </a:pPr>
            <a:r>
              <a:rPr lang="en-US" sz="1500" dirty="0">
                <a:latin typeface="Times New Roman" pitchFamily="18" charset="0"/>
                <a:cs typeface="Times New Roman" pitchFamily="18" charset="0"/>
              </a:rPr>
              <a:t>Spaces for classes and creative work (hundred-meter art studio, music room, photo studio, comfortable sports space</a:t>
            </a:r>
            <a:r>
              <a:rPr lang="en-US" sz="1500" dirty="0" smtClean="0">
                <a:latin typeface="Times New Roman" pitchFamily="18" charset="0"/>
                <a:cs typeface="Times New Roman" pitchFamily="18" charset="0"/>
              </a:rPr>
              <a:t>).</a:t>
            </a:r>
            <a:r>
              <a:rPr lang="en-US" sz="1500" dirty="0">
                <a:latin typeface="Times New Roman" pitchFamily="18" charset="0"/>
                <a:cs typeface="Times New Roman" pitchFamily="18" charset="0"/>
              </a:rPr>
              <a:t> </a:t>
            </a:r>
            <a:endParaRPr lang="pl-PL" sz="1500" dirty="0" smtClean="0">
              <a:latin typeface="Times New Roman" pitchFamily="18" charset="0"/>
              <a:cs typeface="Times New Roman" pitchFamily="18" charset="0"/>
            </a:endParaRPr>
          </a:p>
          <a:p>
            <a:pPr marL="285750" lvl="0" indent="-285750">
              <a:buFont typeface="Wingdings" panose="05000000000000000000" pitchFamily="2" charset="2"/>
              <a:buChar char="Ø"/>
            </a:pPr>
            <a:r>
              <a:rPr lang="en-US" sz="1500" dirty="0" smtClean="0">
                <a:latin typeface="Times New Roman" pitchFamily="18" charset="0"/>
                <a:cs typeface="Times New Roman" pitchFamily="18" charset="0"/>
              </a:rPr>
              <a:t>Eco </a:t>
            </a:r>
            <a:r>
              <a:rPr lang="en-US" sz="1500" dirty="0">
                <a:latin typeface="Times New Roman" pitchFamily="18" charset="0"/>
                <a:cs typeface="Times New Roman" pitchFamily="18" charset="0"/>
              </a:rPr>
              <a:t>– roof – ecological garden on the roof of the school. </a:t>
            </a:r>
            <a:endParaRPr lang="pl-PL" sz="1500" dirty="0" smtClean="0">
              <a:latin typeface="Times New Roman" pitchFamily="18" charset="0"/>
              <a:cs typeface="Times New Roman" pitchFamily="18" charset="0"/>
            </a:endParaRPr>
          </a:p>
          <a:p>
            <a:pPr marL="285750" lvl="0" indent="-285750">
              <a:buFont typeface="Wingdings" panose="05000000000000000000" pitchFamily="2" charset="2"/>
              <a:buChar char="Ø"/>
            </a:pPr>
            <a:r>
              <a:rPr lang="pl-PL" sz="1500" dirty="0" err="1" smtClean="0">
                <a:latin typeface="Times New Roman" pitchFamily="18" charset="0"/>
                <a:cs typeface="Times New Roman" pitchFamily="18" charset="0"/>
              </a:rPr>
              <a:t>The</a:t>
            </a:r>
            <a:r>
              <a:rPr lang="pl-PL" sz="1500" dirty="0" smtClean="0">
                <a:latin typeface="Times New Roman" pitchFamily="18" charset="0"/>
                <a:cs typeface="Times New Roman" pitchFamily="18" charset="0"/>
              </a:rPr>
              <a:t> garden </a:t>
            </a:r>
            <a:r>
              <a:rPr lang="pl-PL" sz="1500" dirty="0" err="1" smtClean="0">
                <a:latin typeface="Times New Roman" pitchFamily="18" charset="0"/>
                <a:cs typeface="Times New Roman" pitchFamily="18" charset="0"/>
              </a:rPr>
              <a:t>has</a:t>
            </a:r>
            <a:r>
              <a:rPr lang="pl-PL" sz="1500" dirty="0" smtClean="0">
                <a:latin typeface="Times New Roman" pitchFamily="18" charset="0"/>
                <a:cs typeface="Times New Roman" pitchFamily="18" charset="0"/>
              </a:rPr>
              <a:t> </a:t>
            </a:r>
            <a:r>
              <a:rPr lang="pl-PL" sz="1500" dirty="0" err="1" smtClean="0">
                <a:latin typeface="Times New Roman" pitchFamily="18" charset="0"/>
                <a:cs typeface="Times New Roman" pitchFamily="18" charset="0"/>
              </a:rPr>
              <a:t>been</a:t>
            </a:r>
            <a:r>
              <a:rPr lang="pl-PL" sz="1500" dirty="0" smtClean="0">
                <a:latin typeface="Times New Roman" pitchFamily="18" charset="0"/>
                <a:cs typeface="Times New Roman" pitchFamily="18" charset="0"/>
              </a:rPr>
              <a:t> </a:t>
            </a:r>
            <a:r>
              <a:rPr lang="pl-PL" sz="1500" dirty="0" err="1" smtClean="0">
                <a:latin typeface="Times New Roman" pitchFamily="18" charset="0"/>
                <a:cs typeface="Times New Roman" pitchFamily="18" charset="0"/>
              </a:rPr>
              <a:t>designed</a:t>
            </a:r>
            <a:r>
              <a:rPr lang="pl-PL" sz="1500" dirty="0" smtClean="0">
                <a:latin typeface="Times New Roman" pitchFamily="18" charset="0"/>
                <a:cs typeface="Times New Roman" pitchFamily="18" charset="0"/>
              </a:rPr>
              <a:t> to </a:t>
            </a:r>
            <a:r>
              <a:rPr lang="pl-PL" sz="1500" dirty="0" err="1" smtClean="0">
                <a:latin typeface="Times New Roman" pitchFamily="18" charset="0"/>
                <a:cs typeface="Times New Roman" pitchFamily="18" charset="0"/>
              </a:rPr>
              <a:t>maintain</a:t>
            </a:r>
            <a:r>
              <a:rPr lang="pl-PL" sz="1500" dirty="0" smtClean="0">
                <a:latin typeface="Times New Roman" pitchFamily="18" charset="0"/>
                <a:cs typeface="Times New Roman" pitchFamily="18" charset="0"/>
              </a:rPr>
              <a:t>  </a:t>
            </a:r>
            <a:r>
              <a:rPr lang="pl-PL" sz="1500" dirty="0" err="1" smtClean="0">
                <a:latin typeface="Times New Roman" pitchFamily="18" charset="0"/>
                <a:cs typeface="Times New Roman" pitchFamily="18" charset="0"/>
              </a:rPr>
              <a:t>both</a:t>
            </a:r>
            <a:r>
              <a:rPr lang="pl-PL" sz="1500" dirty="0" smtClean="0">
                <a:latin typeface="Times New Roman" pitchFamily="18" charset="0"/>
                <a:cs typeface="Times New Roman" pitchFamily="18" charset="0"/>
              </a:rPr>
              <a:t> </a:t>
            </a:r>
            <a:r>
              <a:rPr lang="pl-PL" sz="1500" dirty="0" err="1" smtClean="0">
                <a:latin typeface="Times New Roman" pitchFamily="18" charset="0"/>
                <a:cs typeface="Times New Roman" pitchFamily="18" charset="0"/>
              </a:rPr>
              <a:t>aesthetic</a:t>
            </a:r>
            <a:r>
              <a:rPr lang="pl-PL" sz="1500" dirty="0" smtClean="0">
                <a:latin typeface="Times New Roman" pitchFamily="18" charset="0"/>
                <a:cs typeface="Times New Roman" pitchFamily="18" charset="0"/>
              </a:rPr>
              <a:t> and </a:t>
            </a:r>
            <a:r>
              <a:rPr lang="pl-PL" sz="1500" dirty="0" err="1" smtClean="0">
                <a:latin typeface="Times New Roman" pitchFamily="18" charset="0"/>
                <a:cs typeface="Times New Roman" pitchFamily="18" charset="0"/>
              </a:rPr>
              <a:t>practical</a:t>
            </a:r>
            <a:r>
              <a:rPr lang="pl-PL" sz="1500" dirty="0" smtClean="0">
                <a:latin typeface="Times New Roman" pitchFamily="18" charset="0"/>
                <a:cs typeface="Times New Roman" pitchFamily="18" charset="0"/>
              </a:rPr>
              <a:t> </a:t>
            </a:r>
            <a:r>
              <a:rPr lang="pl-PL" sz="1500" dirty="0" err="1" smtClean="0">
                <a:latin typeface="Times New Roman" pitchFamily="18" charset="0"/>
                <a:cs typeface="Times New Roman" pitchFamily="18" charset="0"/>
              </a:rPr>
              <a:t>needs</a:t>
            </a:r>
            <a:r>
              <a:rPr lang="pl-PL" sz="1500" dirty="0" smtClean="0">
                <a:latin typeface="Times New Roman" pitchFamily="18" charset="0"/>
                <a:cs typeface="Times New Roman" pitchFamily="18" charset="0"/>
              </a:rPr>
              <a:t>.  As part of </a:t>
            </a:r>
            <a:r>
              <a:rPr lang="pl-PL" sz="1500" dirty="0" err="1" smtClean="0">
                <a:latin typeface="Times New Roman" pitchFamily="18" charset="0"/>
                <a:cs typeface="Times New Roman" pitchFamily="18" charset="0"/>
              </a:rPr>
              <a:t>the</a:t>
            </a:r>
            <a:r>
              <a:rPr lang="pl-PL" sz="1500" dirty="0" smtClean="0">
                <a:latin typeface="Times New Roman" pitchFamily="18" charset="0"/>
                <a:cs typeface="Times New Roman" pitchFamily="18" charset="0"/>
              </a:rPr>
              <a:t> </a:t>
            </a:r>
            <a:r>
              <a:rPr lang="pl-PL" sz="1500" dirty="0" err="1" smtClean="0">
                <a:latin typeface="Times New Roman" pitchFamily="18" charset="0"/>
                <a:cs typeface="Times New Roman" pitchFamily="18" charset="0"/>
              </a:rPr>
              <a:t>classes</a:t>
            </a:r>
            <a:r>
              <a:rPr lang="pl-PL" sz="1500" dirty="0" smtClean="0">
                <a:latin typeface="Times New Roman" pitchFamily="18" charset="0"/>
                <a:cs typeface="Times New Roman" pitchFamily="18" charset="0"/>
              </a:rPr>
              <a:t>, </a:t>
            </a:r>
            <a:r>
              <a:rPr lang="pl-PL" sz="1500" dirty="0" err="1" smtClean="0">
                <a:latin typeface="Times New Roman" pitchFamily="18" charset="0"/>
                <a:cs typeface="Times New Roman" pitchFamily="18" charset="0"/>
              </a:rPr>
              <a:t>students</a:t>
            </a:r>
            <a:r>
              <a:rPr lang="pl-PL" sz="1500" dirty="0" smtClean="0">
                <a:latin typeface="Times New Roman" pitchFamily="18" charset="0"/>
                <a:cs typeface="Times New Roman" pitchFamily="18" charset="0"/>
              </a:rPr>
              <a:t> </a:t>
            </a:r>
            <a:r>
              <a:rPr lang="pl-PL" sz="1500" dirty="0" err="1" smtClean="0">
                <a:latin typeface="Times New Roman" pitchFamily="18" charset="0"/>
                <a:cs typeface="Times New Roman" pitchFamily="18" charset="0"/>
              </a:rPr>
              <a:t>grow</a:t>
            </a:r>
            <a:r>
              <a:rPr lang="pl-PL" sz="1500" dirty="0" smtClean="0">
                <a:latin typeface="Times New Roman" pitchFamily="18" charset="0"/>
                <a:cs typeface="Times New Roman" pitchFamily="18" charset="0"/>
              </a:rPr>
              <a:t> </a:t>
            </a:r>
            <a:r>
              <a:rPr lang="pl-PL" sz="1500" dirty="0" err="1" smtClean="0">
                <a:latin typeface="Times New Roman" pitchFamily="18" charset="0"/>
                <a:cs typeface="Times New Roman" pitchFamily="18" charset="0"/>
              </a:rPr>
              <a:t>herbs</a:t>
            </a:r>
            <a:r>
              <a:rPr lang="pl-PL" sz="1500" dirty="0" smtClean="0">
                <a:latin typeface="Times New Roman" pitchFamily="18" charset="0"/>
                <a:cs typeface="Times New Roman" pitchFamily="18" charset="0"/>
              </a:rPr>
              <a:t>, </a:t>
            </a:r>
            <a:r>
              <a:rPr lang="pl-PL" sz="1500" dirty="0" err="1" smtClean="0">
                <a:latin typeface="Times New Roman" pitchFamily="18" charset="0"/>
                <a:cs typeface="Times New Roman" pitchFamily="18" charset="0"/>
              </a:rPr>
              <a:t>vegetables</a:t>
            </a:r>
            <a:r>
              <a:rPr lang="pl-PL" sz="1500" dirty="0" smtClean="0">
                <a:latin typeface="Times New Roman" pitchFamily="18" charset="0"/>
                <a:cs typeface="Times New Roman" pitchFamily="18" charset="0"/>
              </a:rPr>
              <a:t>, </a:t>
            </a:r>
            <a:r>
              <a:rPr lang="pl-PL" sz="1500" dirty="0" err="1" smtClean="0">
                <a:latin typeface="Times New Roman" pitchFamily="18" charset="0"/>
                <a:cs typeface="Times New Roman" pitchFamily="18" charset="0"/>
              </a:rPr>
              <a:t>fruits</a:t>
            </a:r>
            <a:r>
              <a:rPr lang="pl-PL" sz="1500" dirty="0" smtClean="0">
                <a:latin typeface="Times New Roman" pitchFamily="18" charset="0"/>
                <a:cs typeface="Times New Roman" pitchFamily="18" charset="0"/>
              </a:rPr>
              <a:t>, </a:t>
            </a:r>
            <a:r>
              <a:rPr lang="pl-PL" sz="1500" dirty="0" err="1" smtClean="0">
                <a:latin typeface="Times New Roman" pitchFamily="18" charset="0"/>
                <a:cs typeface="Times New Roman" pitchFamily="18" charset="0"/>
              </a:rPr>
              <a:t>flowers</a:t>
            </a:r>
            <a:r>
              <a:rPr lang="pl-PL" sz="1500" dirty="0" smtClean="0">
                <a:latin typeface="Times New Roman" pitchFamily="18" charset="0"/>
                <a:cs typeface="Times New Roman" pitchFamily="18" charset="0"/>
              </a:rPr>
              <a:t>.</a:t>
            </a:r>
            <a:endParaRPr lang="pl-PL" sz="1500" dirty="0">
              <a:latin typeface="Times New Roman" pitchFamily="18" charset="0"/>
              <a:cs typeface="Times New Roman" pitchFamily="18" charset="0"/>
            </a:endParaRPr>
          </a:p>
        </p:txBody>
      </p:sp>
      <p:sp>
        <p:nvSpPr>
          <p:cNvPr id="23" name="Tytuł 9"/>
          <p:cNvSpPr txBox="1">
            <a:spLocks/>
          </p:cNvSpPr>
          <p:nvPr/>
        </p:nvSpPr>
        <p:spPr>
          <a:xfrm>
            <a:off x="0" y="6416127"/>
            <a:ext cx="3590925" cy="311150"/>
          </a:xfrm>
          <a:prstGeom prst="rect">
            <a:avLst/>
          </a:prstGeom>
        </p:spPr>
        <p:txBody>
          <a:bodyPr/>
          <a:lstStyle/>
          <a:p>
            <a:pPr defTabSz="914400">
              <a:lnSpc>
                <a:spcPct val="90000"/>
              </a:lnSpc>
              <a:spcBef>
                <a:spcPct val="0"/>
              </a:spcBef>
              <a:defRPr/>
            </a:pPr>
            <a:r>
              <a:rPr lang="en-US" sz="1600" dirty="0" smtClean="0">
                <a:latin typeface="Times New Roman" panose="02020603050405020304" pitchFamily="18" charset="0"/>
                <a:cs typeface="Times New Roman" panose="02020603050405020304" pitchFamily="18" charset="0"/>
              </a:rPr>
              <a:t>Nomination </a:t>
            </a:r>
            <a:r>
              <a:rPr lang="en-US" sz="1600" dirty="0">
                <a:latin typeface="Times New Roman" panose="02020603050405020304" pitchFamily="18" charset="0"/>
                <a:cs typeface="Times New Roman" panose="02020603050405020304" pitchFamily="18" charset="0"/>
              </a:rPr>
              <a:t>for the </a:t>
            </a:r>
            <a:r>
              <a:rPr lang="en-US" sz="1600" dirty="0" err="1">
                <a:latin typeface="Times New Roman" panose="02020603050405020304" pitchFamily="18" charset="0"/>
                <a:cs typeface="Times New Roman" panose="02020603050405020304" pitchFamily="18" charset="0"/>
              </a:rPr>
              <a:t>Mies</a:t>
            </a:r>
            <a:r>
              <a:rPr lang="en-US" sz="1600" dirty="0">
                <a:latin typeface="Times New Roman" panose="02020603050405020304" pitchFamily="18" charset="0"/>
                <a:cs typeface="Times New Roman" panose="02020603050405020304" pitchFamily="18" charset="0"/>
              </a:rPr>
              <a:t> van der </a:t>
            </a:r>
            <a:r>
              <a:rPr lang="en-US" sz="1600" dirty="0" err="1">
                <a:latin typeface="Times New Roman" panose="02020603050405020304" pitchFamily="18" charset="0"/>
                <a:cs typeface="Times New Roman" panose="02020603050405020304" pitchFamily="18" charset="0"/>
              </a:rPr>
              <a:t>Rohe</a:t>
            </a:r>
            <a:r>
              <a:rPr lang="en-US" sz="1600" dirty="0">
                <a:latin typeface="Times New Roman" panose="02020603050405020304" pitchFamily="18" charset="0"/>
                <a:cs typeface="Times New Roman" panose="02020603050405020304" pitchFamily="18" charset="0"/>
              </a:rPr>
              <a:t> Award 2019</a:t>
            </a:r>
            <a:endParaRPr lang="pl-PL" sz="1600" dirty="0">
              <a:latin typeface="Times New Roman" panose="02020603050405020304" pitchFamily="18" charset="0"/>
              <a:cs typeface="Times New Roman" panose="02020603050405020304" pitchFamily="18" charset="0"/>
            </a:endParaRPr>
          </a:p>
          <a:p>
            <a:pPr lvl="0" defTabSz="914400">
              <a:lnSpc>
                <a:spcPct val="90000"/>
              </a:lnSpc>
              <a:spcBef>
                <a:spcPct val="0"/>
              </a:spcBef>
              <a:defRPr/>
            </a:pPr>
            <a:endParaRPr kumimoji="0" lang="pl-PL" sz="1900" b="1" i="0" u="none" strike="noStrike" kern="1200" cap="none" spc="0" normalizeH="0" baseline="0" noProof="0" dirty="0">
              <a:ln>
                <a:noFill/>
              </a:ln>
              <a:effectLst/>
              <a:uLnTx/>
              <a:uFillTx/>
              <a:latin typeface="Times New Roman" pitchFamily="18" charset="0"/>
              <a:ea typeface="+mj-ea"/>
              <a:cs typeface="Times New Roman" pitchFamily="18" charset="0"/>
            </a:endParaRPr>
          </a:p>
        </p:txBody>
      </p:sp>
      <p:pic>
        <p:nvPicPr>
          <p:cNvPr id="24" name="Picture 12"/>
          <p:cNvPicPr>
            <a:picLocks noChangeAspect="1" noChangeArrowheads="1"/>
          </p:cNvPicPr>
          <p:nvPr/>
        </p:nvPicPr>
        <p:blipFill>
          <a:blip r:embed="rId10" cstate="print"/>
          <a:srcRect/>
          <a:stretch>
            <a:fillRect/>
          </a:stretch>
        </p:blipFill>
        <p:spPr bwMode="auto">
          <a:xfrm>
            <a:off x="2286000" y="1104900"/>
            <a:ext cx="6858000" cy="3200400"/>
          </a:xfrm>
          <a:prstGeom prst="rect">
            <a:avLst/>
          </a:prstGeom>
          <a:noFill/>
          <a:ln w="9525">
            <a:noFill/>
            <a:miter lim="800000"/>
            <a:headEnd/>
            <a:tailEnd/>
          </a:ln>
        </p:spPr>
      </p:pic>
      <p:pic>
        <p:nvPicPr>
          <p:cNvPr id="25" name="Picture 11"/>
          <p:cNvPicPr>
            <a:picLocks noChangeAspect="1" noChangeArrowheads="1"/>
          </p:cNvPicPr>
          <p:nvPr/>
        </p:nvPicPr>
        <p:blipFill>
          <a:blip r:embed="rId11" cstate="print"/>
          <a:srcRect/>
          <a:stretch>
            <a:fillRect/>
          </a:stretch>
        </p:blipFill>
        <p:spPr bwMode="auto">
          <a:xfrm>
            <a:off x="3615701" y="4296786"/>
            <a:ext cx="5528300" cy="2561213"/>
          </a:xfrm>
          <a:prstGeom prst="rect">
            <a:avLst/>
          </a:prstGeom>
          <a:noFill/>
          <a:ln w="9525">
            <a:noFill/>
            <a:miter lim="800000"/>
            <a:headEnd/>
            <a:tailEnd/>
          </a:ln>
        </p:spPr>
      </p:pic>
    </p:spTree>
    <p:extLst>
      <p:ext uri="{BB962C8B-B14F-4D97-AF65-F5344CB8AC3E}">
        <p14:creationId xmlns="" xmlns:p14="http://schemas.microsoft.com/office/powerpoint/2010/main" val="334816262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rostokąt 3"/>
          <p:cNvSpPr/>
          <p:nvPr/>
        </p:nvSpPr>
        <p:spPr>
          <a:xfrm>
            <a:off x="0" y="0"/>
            <a:ext cx="9144000" cy="702944"/>
          </a:xfrm>
          <a:prstGeom prst="rect">
            <a:avLst/>
          </a:prstGeom>
          <a:solidFill>
            <a:srgbClr val="00A4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1013" dirty="0">
              <a:solidFill>
                <a:srgbClr val="0762C8"/>
              </a:solidFill>
            </a:endParaRPr>
          </a:p>
        </p:txBody>
      </p:sp>
      <p:pic>
        <p:nvPicPr>
          <p:cNvPr id="10" name="Grafika 9">
            <a:extLst>
              <a:ext uri="{FF2B5EF4-FFF2-40B4-BE49-F238E27FC236}">
                <a16:creationId xmlns="" xmlns:a16="http://schemas.microsoft.com/office/drawing/2014/main" id="{181B0981-D700-4ECE-BD7A-851542D57044}"/>
              </a:ext>
            </a:extLst>
          </p:cNvPr>
          <p:cNvPicPr>
            <a:picLocks noChangeAspect="1"/>
          </p:cNvPicPr>
          <p:nvPr/>
        </p:nvPicPr>
        <p:blipFill>
          <a:blip r:embed="rId2" cstate="print">
            <a:extLst>
              <a:ext uri="{28A0092B-C50C-407E-A947-70E740481C1C}">
                <a14:useLocalDpi xmlns="" xmlns:a14="http://schemas.microsoft.com/office/drawing/2010/main" val="0"/>
              </a:ext>
              <a:ext uri="{96DAC541-7B7A-43D3-8B79-37D633B846F1}">
                <asvg:svgBlip xmlns="" xmlns:asvg="http://schemas.microsoft.com/office/drawing/2016/SVG/main" r:embed="rId5"/>
              </a:ext>
            </a:extLst>
          </a:blip>
          <a:stretch>
            <a:fillRect/>
          </a:stretch>
        </p:blipFill>
        <p:spPr>
          <a:xfrm>
            <a:off x="2110740" y="14035"/>
            <a:ext cx="2266950" cy="725424"/>
          </a:xfrm>
          <a:prstGeom prst="rect">
            <a:avLst/>
          </a:prstGeom>
        </p:spPr>
      </p:pic>
      <p:pic>
        <p:nvPicPr>
          <p:cNvPr id="14" name="Grafika 13">
            <a:extLst>
              <a:ext uri="{FF2B5EF4-FFF2-40B4-BE49-F238E27FC236}">
                <a16:creationId xmlns="" xmlns:a16="http://schemas.microsoft.com/office/drawing/2014/main" id="{EE600642-6969-4817-87B5-CCA955AB6525}"/>
              </a:ext>
            </a:extLst>
          </p:cNvPr>
          <p:cNvPicPr>
            <a:picLocks noChangeAspect="1"/>
          </p:cNvPicPr>
          <p:nvPr/>
        </p:nvPicPr>
        <p:blipFill>
          <a:blip r:embed="rId6" cstate="print">
            <a:extLst>
              <a:ext uri="{28A0092B-C50C-407E-A947-70E740481C1C}">
                <a14:useLocalDpi xmlns="" xmlns:a14="http://schemas.microsoft.com/office/drawing/2010/main" val="0"/>
              </a:ext>
              <a:ext uri="{96DAC541-7B7A-43D3-8B79-37D633B846F1}">
                <asvg:svgBlip xmlns="" xmlns:asvg="http://schemas.microsoft.com/office/drawing/2016/SVG/main" r:embed="rId7"/>
              </a:ext>
            </a:extLst>
          </a:blip>
          <a:stretch>
            <a:fillRect/>
          </a:stretch>
        </p:blipFill>
        <p:spPr>
          <a:xfrm>
            <a:off x="236821" y="78428"/>
            <a:ext cx="1774528" cy="556420"/>
          </a:xfrm>
          <a:prstGeom prst="rect">
            <a:avLst/>
          </a:prstGeom>
        </p:spPr>
      </p:pic>
      <p:sp>
        <p:nvSpPr>
          <p:cNvPr id="11" name="Tytuł 1">
            <a:extLst>
              <a:ext uri="{FF2B5EF4-FFF2-40B4-BE49-F238E27FC236}">
                <a16:creationId xmlns="" xmlns:a16="http://schemas.microsoft.com/office/drawing/2014/main" id="{0B0D4A59-C539-421E-915B-057D91C863BF}"/>
              </a:ext>
            </a:extLst>
          </p:cNvPr>
          <p:cNvSpPr>
            <a:spLocks noGrp="1"/>
          </p:cNvSpPr>
          <p:nvPr>
            <p:ph type="title"/>
          </p:nvPr>
        </p:nvSpPr>
        <p:spPr>
          <a:xfrm>
            <a:off x="198262" y="472217"/>
            <a:ext cx="8240786" cy="994172"/>
          </a:xfrm>
        </p:spPr>
        <p:txBody>
          <a:bodyPr>
            <a:normAutofit/>
          </a:bodyPr>
          <a:lstStyle/>
          <a:p>
            <a:r>
              <a:rPr lang="pl-PL" sz="2000" dirty="0" smtClean="0"/>
              <a:t/>
            </a:r>
            <a:br>
              <a:rPr lang="pl-PL" sz="2000" dirty="0" smtClean="0"/>
            </a:br>
            <a:endParaRPr lang="pl-PL" sz="2000" b="1" dirty="0">
              <a:solidFill>
                <a:srgbClr val="00A4B7"/>
              </a:solidFill>
              <a:latin typeface="Times New Roman" pitchFamily="18" charset="0"/>
              <a:ea typeface="Roboto" pitchFamily="2" charset="0"/>
              <a:cs typeface="Times New Roman" pitchFamily="18" charset="0"/>
            </a:endParaRPr>
          </a:p>
        </p:txBody>
      </p:sp>
      <p:pic>
        <p:nvPicPr>
          <p:cNvPr id="18" name="Grafika 17">
            <a:extLst>
              <a:ext uri="{FF2B5EF4-FFF2-40B4-BE49-F238E27FC236}">
                <a16:creationId xmlns="" xmlns:a16="http://schemas.microsoft.com/office/drawing/2014/main" id="{8B59322A-6914-403F-BA97-87BBEF791EA5}"/>
              </a:ext>
            </a:extLst>
          </p:cNvPr>
          <p:cNvPicPr>
            <a:picLocks noChangeAspect="1"/>
          </p:cNvPicPr>
          <p:nvPr/>
        </p:nvPicPr>
        <p:blipFill>
          <a:blip r:embed="rId8" cstate="print">
            <a:extLst>
              <a:ext uri="{28A0092B-C50C-407E-A947-70E740481C1C}">
                <a14:useLocalDpi xmlns="" xmlns:a14="http://schemas.microsoft.com/office/drawing/2010/main" val="0"/>
              </a:ext>
              <a:ext uri="{96DAC541-7B7A-43D3-8B79-37D633B846F1}">
                <asvg:svgBlip xmlns="" xmlns:asvg="http://schemas.microsoft.com/office/drawing/2016/SVG/main" r:embed="rId9"/>
              </a:ext>
            </a:extLst>
          </a:blip>
          <a:stretch>
            <a:fillRect/>
          </a:stretch>
        </p:blipFill>
        <p:spPr>
          <a:xfrm>
            <a:off x="8556535" y="5752792"/>
            <a:ext cx="329206" cy="658411"/>
          </a:xfrm>
          <a:prstGeom prst="rect">
            <a:avLst/>
          </a:prstGeom>
        </p:spPr>
      </p:pic>
      <p:sp>
        <p:nvSpPr>
          <p:cNvPr id="18434" name="AutoShape 2" descr="Le Corbusier's roof gardens – Geoplas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l-PL"/>
          </a:p>
        </p:txBody>
      </p:sp>
      <p:sp>
        <p:nvSpPr>
          <p:cNvPr id="18436" name="AutoShape 4" descr="Le Corbusier's roof gardens – Geoplas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l-PL"/>
          </a:p>
        </p:txBody>
      </p:sp>
      <p:sp>
        <p:nvSpPr>
          <p:cNvPr id="16" name="Prostokąt 15"/>
          <p:cNvSpPr/>
          <p:nvPr/>
        </p:nvSpPr>
        <p:spPr>
          <a:xfrm>
            <a:off x="0" y="732360"/>
            <a:ext cx="4647747" cy="369332"/>
          </a:xfrm>
          <a:prstGeom prst="rect">
            <a:avLst/>
          </a:prstGeom>
        </p:spPr>
        <p:txBody>
          <a:bodyPr wrap="none">
            <a:spAutoFit/>
          </a:bodyPr>
          <a:lstStyle/>
          <a:p>
            <a:r>
              <a:rPr lang="pl-PL" b="1" dirty="0" smtClean="0">
                <a:latin typeface="Times New Roman" pitchFamily="18" charset="0"/>
                <a:cs typeface="Times New Roman" pitchFamily="18" charset="0"/>
              </a:rPr>
              <a:t>Green </a:t>
            </a:r>
            <a:r>
              <a:rPr lang="pl-PL" b="1" dirty="0" err="1" smtClean="0">
                <a:latin typeface="Times New Roman" pitchFamily="18" charset="0"/>
                <a:cs typeface="Times New Roman" pitchFamily="18" charset="0"/>
              </a:rPr>
              <a:t>roofs</a:t>
            </a:r>
            <a:r>
              <a:rPr lang="pl-PL" b="1" dirty="0" smtClean="0">
                <a:latin typeface="Times New Roman" pitchFamily="18" charset="0"/>
                <a:cs typeface="Times New Roman" pitchFamily="18" charset="0"/>
              </a:rPr>
              <a:t> </a:t>
            </a:r>
            <a:r>
              <a:rPr lang="pl-PL" b="1" dirty="0" err="1" smtClean="0">
                <a:latin typeface="Times New Roman" pitchFamily="18" charset="0"/>
                <a:cs typeface="Times New Roman" pitchFamily="18" charset="0"/>
              </a:rPr>
              <a:t>in</a:t>
            </a:r>
            <a:r>
              <a:rPr lang="pl-PL" b="1" dirty="0" smtClean="0">
                <a:latin typeface="Times New Roman" pitchFamily="18" charset="0"/>
                <a:cs typeface="Times New Roman" pitchFamily="18" charset="0"/>
              </a:rPr>
              <a:t> Poland – </a:t>
            </a:r>
            <a:r>
              <a:rPr lang="pl-PL" b="1" dirty="0" err="1" smtClean="0">
                <a:latin typeface="Times New Roman" pitchFamily="18" charset="0"/>
                <a:cs typeface="Times New Roman" pitchFamily="18" charset="0"/>
              </a:rPr>
              <a:t>examples</a:t>
            </a:r>
            <a:r>
              <a:rPr lang="pl-PL" b="1" dirty="0" smtClean="0">
                <a:latin typeface="Times New Roman" pitchFamily="18" charset="0"/>
                <a:cs typeface="Times New Roman" pitchFamily="18" charset="0"/>
              </a:rPr>
              <a:t> of </a:t>
            </a:r>
            <a:r>
              <a:rPr lang="pl-PL" b="1" dirty="0" err="1" smtClean="0">
                <a:latin typeface="Times New Roman" pitchFamily="18" charset="0"/>
                <a:cs typeface="Times New Roman" pitchFamily="18" charset="0"/>
              </a:rPr>
              <a:t>projects</a:t>
            </a:r>
            <a:r>
              <a:rPr lang="pl-PL" b="1" dirty="0" smtClean="0">
                <a:latin typeface="Times New Roman" pitchFamily="18" charset="0"/>
                <a:cs typeface="Times New Roman" pitchFamily="18" charset="0"/>
              </a:rPr>
              <a:t> </a:t>
            </a:r>
            <a:endParaRPr lang="pl-PL" dirty="0"/>
          </a:p>
        </p:txBody>
      </p:sp>
      <p:sp>
        <p:nvSpPr>
          <p:cNvPr id="34818" name="AutoShape 2" descr=" Galeria VIVO!: otwarcie tarasu widokowego po modernizacji (zdjęcie 1) - Autor: Maciej Kaczanowski"/>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l-PL"/>
          </a:p>
        </p:txBody>
      </p:sp>
      <p:sp>
        <p:nvSpPr>
          <p:cNvPr id="34820" name="AutoShape 4" descr=" Galeria VIVO!: otwarcie tarasu widokowego po modernizacji (zdjęcie 1) - Autor: Maciej Kaczanowski"/>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l-PL"/>
          </a:p>
        </p:txBody>
      </p:sp>
      <p:sp>
        <p:nvSpPr>
          <p:cNvPr id="34823" name="AutoShape 7" descr=" Galeria VIVO!: otwarcie tarasu widokowego po modernizacji (zdjęcie 1) - Autor: Maciej Kaczanowski"/>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l-PL"/>
          </a:p>
        </p:txBody>
      </p:sp>
      <p:sp>
        <p:nvSpPr>
          <p:cNvPr id="21" name="Prostokąt 20"/>
          <p:cNvSpPr/>
          <p:nvPr/>
        </p:nvSpPr>
        <p:spPr>
          <a:xfrm>
            <a:off x="5065206" y="715282"/>
            <a:ext cx="2536720" cy="400110"/>
          </a:xfrm>
          <a:prstGeom prst="rect">
            <a:avLst/>
          </a:prstGeom>
        </p:spPr>
        <p:txBody>
          <a:bodyPr wrap="none">
            <a:spAutoFit/>
          </a:bodyPr>
          <a:lstStyle/>
          <a:p>
            <a:r>
              <a:rPr lang="en-US" sz="2000" b="1" dirty="0">
                <a:latin typeface="Times New Roman" panose="02020603050405020304" pitchFamily="18" charset="0"/>
                <a:cs typeface="Times New Roman" panose="02020603050405020304" pitchFamily="18" charset="0"/>
              </a:rPr>
              <a:t>High School, Warsaw</a:t>
            </a:r>
            <a:endParaRPr lang="pl-PL" sz="2000" dirty="0">
              <a:latin typeface="Times New Roman" panose="02020603050405020304" pitchFamily="18" charset="0"/>
              <a:cs typeface="Times New Roman" panose="02020603050405020304" pitchFamily="18" charset="0"/>
            </a:endParaRPr>
          </a:p>
        </p:txBody>
      </p:sp>
      <p:pic>
        <p:nvPicPr>
          <p:cNvPr id="19" name="Picture 3"/>
          <p:cNvPicPr>
            <a:picLocks noChangeAspect="1" noChangeArrowheads="1"/>
          </p:cNvPicPr>
          <p:nvPr/>
        </p:nvPicPr>
        <p:blipFill>
          <a:blip r:embed="rId10" cstate="print"/>
          <a:srcRect/>
          <a:stretch>
            <a:fillRect/>
          </a:stretch>
        </p:blipFill>
        <p:spPr bwMode="auto">
          <a:xfrm>
            <a:off x="-1" y="1148958"/>
            <a:ext cx="6429376" cy="2794392"/>
          </a:xfrm>
          <a:prstGeom prst="rect">
            <a:avLst/>
          </a:prstGeom>
          <a:noFill/>
          <a:ln w="9525">
            <a:noFill/>
            <a:miter lim="800000"/>
            <a:headEnd/>
            <a:tailEnd/>
          </a:ln>
          <a:effectLst/>
        </p:spPr>
      </p:pic>
      <p:pic>
        <p:nvPicPr>
          <p:cNvPr id="20" name="Picture 8" descr="Akademeia High School by Medusa Group Architekci in Warsaw"/>
          <p:cNvPicPr>
            <a:picLocks noChangeAspect="1" noChangeArrowheads="1"/>
          </p:cNvPicPr>
          <p:nvPr/>
        </p:nvPicPr>
        <p:blipFill>
          <a:blip r:embed="rId11" cstate="print"/>
          <a:srcRect r="10485" b="1248"/>
          <a:stretch>
            <a:fillRect/>
          </a:stretch>
        </p:blipFill>
        <p:spPr bwMode="auto">
          <a:xfrm>
            <a:off x="0" y="3976688"/>
            <a:ext cx="3748685" cy="2528888"/>
          </a:xfrm>
          <a:prstGeom prst="rect">
            <a:avLst/>
          </a:prstGeom>
          <a:noFill/>
        </p:spPr>
      </p:pic>
      <p:pic>
        <p:nvPicPr>
          <p:cNvPr id="26" name="Picture 10" descr="http://www.nagroda-architektoniczna.pl/content-dir/uploads/2018/10/warszawa-akademeia-high-school-fot-piotr-krajewski-1-jpg-lq_01_3k2a1189.jpg"/>
          <p:cNvPicPr>
            <a:picLocks noChangeAspect="1" noChangeArrowheads="1"/>
          </p:cNvPicPr>
          <p:nvPr/>
        </p:nvPicPr>
        <p:blipFill>
          <a:blip r:embed="rId12" cstate="print"/>
          <a:srcRect/>
          <a:stretch>
            <a:fillRect/>
          </a:stretch>
        </p:blipFill>
        <p:spPr bwMode="auto">
          <a:xfrm>
            <a:off x="3821437" y="3957981"/>
            <a:ext cx="4351090" cy="2900019"/>
          </a:xfrm>
          <a:prstGeom prst="rect">
            <a:avLst/>
          </a:prstGeom>
          <a:noFill/>
        </p:spPr>
      </p:pic>
      <p:pic>
        <p:nvPicPr>
          <p:cNvPr id="27" name="Picture 12" descr="http://www.nagroda-architektoniczna.pl/content-dir/uploads/2018/10/warszawa-akademeia-high-school-fot-piotr-krajewski-1-jpg-lq_03_3k2a1275.jpg"/>
          <p:cNvPicPr>
            <a:picLocks noChangeAspect="1" noChangeArrowheads="1"/>
          </p:cNvPicPr>
          <p:nvPr/>
        </p:nvPicPr>
        <p:blipFill>
          <a:blip r:embed="rId13" cstate="print"/>
          <a:srcRect/>
          <a:stretch>
            <a:fillRect/>
          </a:stretch>
        </p:blipFill>
        <p:spPr bwMode="auto">
          <a:xfrm>
            <a:off x="6497622" y="1146847"/>
            <a:ext cx="2579703" cy="3870497"/>
          </a:xfrm>
          <a:prstGeom prst="rect">
            <a:avLst/>
          </a:prstGeom>
          <a:noFill/>
        </p:spPr>
      </p:pic>
    </p:spTree>
    <p:extLst>
      <p:ext uri="{BB962C8B-B14F-4D97-AF65-F5344CB8AC3E}">
        <p14:creationId xmlns="" xmlns:p14="http://schemas.microsoft.com/office/powerpoint/2010/main" val="334816262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rostokąt 3"/>
          <p:cNvSpPr/>
          <p:nvPr/>
        </p:nvSpPr>
        <p:spPr>
          <a:xfrm>
            <a:off x="0" y="0"/>
            <a:ext cx="9144000" cy="702944"/>
          </a:xfrm>
          <a:prstGeom prst="rect">
            <a:avLst/>
          </a:prstGeom>
          <a:solidFill>
            <a:srgbClr val="00A4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1013" dirty="0">
              <a:solidFill>
                <a:srgbClr val="0762C8"/>
              </a:solidFill>
            </a:endParaRPr>
          </a:p>
        </p:txBody>
      </p:sp>
      <p:pic>
        <p:nvPicPr>
          <p:cNvPr id="10" name="Grafika 9">
            <a:extLst>
              <a:ext uri="{FF2B5EF4-FFF2-40B4-BE49-F238E27FC236}">
                <a16:creationId xmlns="" xmlns:a16="http://schemas.microsoft.com/office/drawing/2014/main" id="{181B0981-D700-4ECE-BD7A-851542D57044}"/>
              </a:ext>
            </a:extLst>
          </p:cNvPr>
          <p:cNvPicPr>
            <a:picLocks noChangeAspect="1"/>
          </p:cNvPicPr>
          <p:nvPr/>
        </p:nvPicPr>
        <p:blipFill>
          <a:blip r:embed="rId2" cstate="print">
            <a:extLst>
              <a:ext uri="{28A0092B-C50C-407E-A947-70E740481C1C}">
                <a14:useLocalDpi xmlns="" xmlns:a14="http://schemas.microsoft.com/office/drawing/2010/main" val="0"/>
              </a:ext>
              <a:ext uri="{96DAC541-7B7A-43D3-8B79-37D633B846F1}">
                <asvg:svgBlip xmlns="" xmlns:asvg="http://schemas.microsoft.com/office/drawing/2016/SVG/main" r:embed="rId5"/>
              </a:ext>
            </a:extLst>
          </a:blip>
          <a:stretch>
            <a:fillRect/>
          </a:stretch>
        </p:blipFill>
        <p:spPr>
          <a:xfrm>
            <a:off x="2110740" y="14035"/>
            <a:ext cx="2266950" cy="725424"/>
          </a:xfrm>
          <a:prstGeom prst="rect">
            <a:avLst/>
          </a:prstGeom>
        </p:spPr>
      </p:pic>
      <p:pic>
        <p:nvPicPr>
          <p:cNvPr id="14" name="Grafika 13">
            <a:extLst>
              <a:ext uri="{FF2B5EF4-FFF2-40B4-BE49-F238E27FC236}">
                <a16:creationId xmlns="" xmlns:a16="http://schemas.microsoft.com/office/drawing/2014/main" id="{EE600642-6969-4817-87B5-CCA955AB6525}"/>
              </a:ext>
            </a:extLst>
          </p:cNvPr>
          <p:cNvPicPr>
            <a:picLocks noChangeAspect="1"/>
          </p:cNvPicPr>
          <p:nvPr/>
        </p:nvPicPr>
        <p:blipFill>
          <a:blip r:embed="rId6" cstate="print">
            <a:extLst>
              <a:ext uri="{28A0092B-C50C-407E-A947-70E740481C1C}">
                <a14:useLocalDpi xmlns="" xmlns:a14="http://schemas.microsoft.com/office/drawing/2010/main" val="0"/>
              </a:ext>
              <a:ext uri="{96DAC541-7B7A-43D3-8B79-37D633B846F1}">
                <asvg:svgBlip xmlns="" xmlns:asvg="http://schemas.microsoft.com/office/drawing/2016/SVG/main" r:embed="rId7"/>
              </a:ext>
            </a:extLst>
          </a:blip>
          <a:stretch>
            <a:fillRect/>
          </a:stretch>
        </p:blipFill>
        <p:spPr>
          <a:xfrm>
            <a:off x="236821" y="78428"/>
            <a:ext cx="1774528" cy="556420"/>
          </a:xfrm>
          <a:prstGeom prst="rect">
            <a:avLst/>
          </a:prstGeom>
        </p:spPr>
      </p:pic>
      <p:sp>
        <p:nvSpPr>
          <p:cNvPr id="11" name="Tytuł 1">
            <a:extLst>
              <a:ext uri="{FF2B5EF4-FFF2-40B4-BE49-F238E27FC236}">
                <a16:creationId xmlns="" xmlns:a16="http://schemas.microsoft.com/office/drawing/2014/main" id="{0B0D4A59-C539-421E-915B-057D91C863BF}"/>
              </a:ext>
            </a:extLst>
          </p:cNvPr>
          <p:cNvSpPr>
            <a:spLocks noGrp="1"/>
          </p:cNvSpPr>
          <p:nvPr>
            <p:ph type="title"/>
          </p:nvPr>
        </p:nvSpPr>
        <p:spPr>
          <a:xfrm>
            <a:off x="198262" y="472217"/>
            <a:ext cx="8240786" cy="994172"/>
          </a:xfrm>
        </p:spPr>
        <p:txBody>
          <a:bodyPr>
            <a:normAutofit/>
          </a:bodyPr>
          <a:lstStyle/>
          <a:p>
            <a:r>
              <a:rPr lang="pl-PL" sz="2000" dirty="0" smtClean="0"/>
              <a:t/>
            </a:r>
            <a:br>
              <a:rPr lang="pl-PL" sz="2000" dirty="0" smtClean="0"/>
            </a:br>
            <a:endParaRPr lang="pl-PL" sz="2000" b="1" dirty="0">
              <a:solidFill>
                <a:srgbClr val="00A4B7"/>
              </a:solidFill>
              <a:latin typeface="Times New Roman" pitchFamily="18" charset="0"/>
              <a:ea typeface="Roboto" pitchFamily="2" charset="0"/>
              <a:cs typeface="Times New Roman" pitchFamily="18" charset="0"/>
            </a:endParaRPr>
          </a:p>
        </p:txBody>
      </p:sp>
      <p:pic>
        <p:nvPicPr>
          <p:cNvPr id="18" name="Grafika 17">
            <a:extLst>
              <a:ext uri="{FF2B5EF4-FFF2-40B4-BE49-F238E27FC236}">
                <a16:creationId xmlns="" xmlns:a16="http://schemas.microsoft.com/office/drawing/2014/main" id="{8B59322A-6914-403F-BA97-87BBEF791EA5}"/>
              </a:ext>
            </a:extLst>
          </p:cNvPr>
          <p:cNvPicPr>
            <a:picLocks noChangeAspect="1"/>
          </p:cNvPicPr>
          <p:nvPr/>
        </p:nvPicPr>
        <p:blipFill>
          <a:blip r:embed="rId8" cstate="print">
            <a:extLst>
              <a:ext uri="{28A0092B-C50C-407E-A947-70E740481C1C}">
                <a14:useLocalDpi xmlns="" xmlns:a14="http://schemas.microsoft.com/office/drawing/2010/main" val="0"/>
              </a:ext>
              <a:ext uri="{96DAC541-7B7A-43D3-8B79-37D633B846F1}">
                <asvg:svgBlip xmlns="" xmlns:asvg="http://schemas.microsoft.com/office/drawing/2016/SVG/main" r:embed="rId9"/>
              </a:ext>
            </a:extLst>
          </a:blip>
          <a:stretch>
            <a:fillRect/>
          </a:stretch>
        </p:blipFill>
        <p:spPr>
          <a:xfrm>
            <a:off x="8556535" y="5752792"/>
            <a:ext cx="329206" cy="658411"/>
          </a:xfrm>
          <a:prstGeom prst="rect">
            <a:avLst/>
          </a:prstGeom>
        </p:spPr>
      </p:pic>
      <p:sp>
        <p:nvSpPr>
          <p:cNvPr id="18434" name="AutoShape 2" descr="Le Corbusier's roof gardens – Geoplas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l-PL"/>
          </a:p>
        </p:txBody>
      </p:sp>
      <p:sp>
        <p:nvSpPr>
          <p:cNvPr id="18436" name="AutoShape 4" descr="Le Corbusier's roof gardens – Geoplas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l-PL"/>
          </a:p>
        </p:txBody>
      </p:sp>
      <p:sp>
        <p:nvSpPr>
          <p:cNvPr id="16" name="Prostokąt 15"/>
          <p:cNvSpPr/>
          <p:nvPr/>
        </p:nvSpPr>
        <p:spPr>
          <a:xfrm>
            <a:off x="0" y="732360"/>
            <a:ext cx="4647747" cy="369332"/>
          </a:xfrm>
          <a:prstGeom prst="rect">
            <a:avLst/>
          </a:prstGeom>
        </p:spPr>
        <p:txBody>
          <a:bodyPr wrap="none">
            <a:spAutoFit/>
          </a:bodyPr>
          <a:lstStyle/>
          <a:p>
            <a:r>
              <a:rPr lang="pl-PL" b="1" dirty="0" smtClean="0">
                <a:latin typeface="Times New Roman" pitchFamily="18" charset="0"/>
                <a:cs typeface="Times New Roman" pitchFamily="18" charset="0"/>
              </a:rPr>
              <a:t>Green </a:t>
            </a:r>
            <a:r>
              <a:rPr lang="pl-PL" b="1" dirty="0" err="1" smtClean="0">
                <a:latin typeface="Times New Roman" pitchFamily="18" charset="0"/>
                <a:cs typeface="Times New Roman" pitchFamily="18" charset="0"/>
              </a:rPr>
              <a:t>roofs</a:t>
            </a:r>
            <a:r>
              <a:rPr lang="pl-PL" b="1" dirty="0" smtClean="0">
                <a:latin typeface="Times New Roman" pitchFamily="18" charset="0"/>
                <a:cs typeface="Times New Roman" pitchFamily="18" charset="0"/>
              </a:rPr>
              <a:t> </a:t>
            </a:r>
            <a:r>
              <a:rPr lang="pl-PL" b="1" dirty="0" err="1" smtClean="0">
                <a:latin typeface="Times New Roman" pitchFamily="18" charset="0"/>
                <a:cs typeface="Times New Roman" pitchFamily="18" charset="0"/>
              </a:rPr>
              <a:t>in</a:t>
            </a:r>
            <a:r>
              <a:rPr lang="pl-PL" b="1" dirty="0" smtClean="0">
                <a:latin typeface="Times New Roman" pitchFamily="18" charset="0"/>
                <a:cs typeface="Times New Roman" pitchFamily="18" charset="0"/>
              </a:rPr>
              <a:t> Poland – </a:t>
            </a:r>
            <a:r>
              <a:rPr lang="pl-PL" b="1" dirty="0" err="1" smtClean="0">
                <a:latin typeface="Times New Roman" pitchFamily="18" charset="0"/>
                <a:cs typeface="Times New Roman" pitchFamily="18" charset="0"/>
              </a:rPr>
              <a:t>examples</a:t>
            </a:r>
            <a:r>
              <a:rPr lang="pl-PL" b="1" dirty="0" smtClean="0">
                <a:latin typeface="Times New Roman" pitchFamily="18" charset="0"/>
                <a:cs typeface="Times New Roman" pitchFamily="18" charset="0"/>
              </a:rPr>
              <a:t> of </a:t>
            </a:r>
            <a:r>
              <a:rPr lang="pl-PL" b="1" dirty="0" err="1" smtClean="0">
                <a:latin typeface="Times New Roman" pitchFamily="18" charset="0"/>
                <a:cs typeface="Times New Roman" pitchFamily="18" charset="0"/>
              </a:rPr>
              <a:t>projects</a:t>
            </a:r>
            <a:r>
              <a:rPr lang="pl-PL" b="1" dirty="0" smtClean="0">
                <a:latin typeface="Times New Roman" pitchFamily="18" charset="0"/>
                <a:cs typeface="Times New Roman" pitchFamily="18" charset="0"/>
              </a:rPr>
              <a:t> </a:t>
            </a:r>
            <a:endParaRPr lang="pl-PL" dirty="0"/>
          </a:p>
        </p:txBody>
      </p:sp>
      <p:sp>
        <p:nvSpPr>
          <p:cNvPr id="34818" name="AutoShape 2" descr=" Galeria VIVO!: otwarcie tarasu widokowego po modernizacji (zdjęcie 1) - Autor: Maciej Kaczanowski"/>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l-PL"/>
          </a:p>
        </p:txBody>
      </p:sp>
      <p:sp>
        <p:nvSpPr>
          <p:cNvPr id="34820" name="AutoShape 4" descr=" Galeria VIVO!: otwarcie tarasu widokowego po modernizacji (zdjęcie 1) - Autor: Maciej Kaczanowski"/>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l-PL"/>
          </a:p>
        </p:txBody>
      </p:sp>
      <p:sp>
        <p:nvSpPr>
          <p:cNvPr id="34823" name="AutoShape 7" descr=" Galeria VIVO!: otwarcie tarasu widokowego po modernizacji (zdjęcie 1) - Autor: Maciej Kaczanowski"/>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l-PL"/>
          </a:p>
        </p:txBody>
      </p:sp>
      <p:sp>
        <p:nvSpPr>
          <p:cNvPr id="21" name="Prostokąt 20"/>
          <p:cNvSpPr/>
          <p:nvPr/>
        </p:nvSpPr>
        <p:spPr>
          <a:xfrm>
            <a:off x="5065206" y="715282"/>
            <a:ext cx="2536720" cy="400110"/>
          </a:xfrm>
          <a:prstGeom prst="rect">
            <a:avLst/>
          </a:prstGeom>
        </p:spPr>
        <p:txBody>
          <a:bodyPr wrap="none">
            <a:spAutoFit/>
          </a:bodyPr>
          <a:lstStyle/>
          <a:p>
            <a:r>
              <a:rPr lang="en-US" sz="2000" b="1" dirty="0">
                <a:latin typeface="Times New Roman" panose="02020603050405020304" pitchFamily="18" charset="0"/>
                <a:cs typeface="Times New Roman" panose="02020603050405020304" pitchFamily="18" charset="0"/>
              </a:rPr>
              <a:t>High School, Warsaw</a:t>
            </a:r>
            <a:endParaRPr lang="pl-PL" sz="2000" dirty="0">
              <a:latin typeface="Times New Roman" panose="02020603050405020304" pitchFamily="18" charset="0"/>
              <a:cs typeface="Times New Roman" panose="02020603050405020304" pitchFamily="18" charset="0"/>
            </a:endParaRPr>
          </a:p>
        </p:txBody>
      </p:sp>
      <p:pic>
        <p:nvPicPr>
          <p:cNvPr id="22" name="Picture 8" descr="Znalezione obrazy dla zapytania szkoła wilanów mies van der rohe award"/>
          <p:cNvPicPr>
            <a:picLocks noChangeAspect="1" noChangeArrowheads="1"/>
          </p:cNvPicPr>
          <p:nvPr/>
        </p:nvPicPr>
        <p:blipFill>
          <a:blip r:embed="rId10" cstate="print"/>
          <a:srcRect/>
          <a:stretch>
            <a:fillRect/>
          </a:stretch>
        </p:blipFill>
        <p:spPr bwMode="auto">
          <a:xfrm>
            <a:off x="-1" y="1224302"/>
            <a:ext cx="4414353" cy="2947648"/>
          </a:xfrm>
          <a:prstGeom prst="rect">
            <a:avLst/>
          </a:prstGeom>
          <a:noFill/>
        </p:spPr>
      </p:pic>
      <p:pic>
        <p:nvPicPr>
          <p:cNvPr id="23" name="Picture 6"/>
          <p:cNvPicPr>
            <a:picLocks noChangeAspect="1" noChangeArrowheads="1"/>
          </p:cNvPicPr>
          <p:nvPr/>
        </p:nvPicPr>
        <p:blipFill>
          <a:blip r:embed="rId11" cstate="print"/>
          <a:srcRect/>
          <a:stretch>
            <a:fillRect/>
          </a:stretch>
        </p:blipFill>
        <p:spPr bwMode="auto">
          <a:xfrm>
            <a:off x="0" y="4193929"/>
            <a:ext cx="4429125" cy="2664071"/>
          </a:xfrm>
          <a:prstGeom prst="rect">
            <a:avLst/>
          </a:prstGeom>
          <a:noFill/>
          <a:ln w="9525">
            <a:noFill/>
            <a:miter lim="800000"/>
            <a:headEnd/>
            <a:tailEnd/>
          </a:ln>
          <a:effectLst/>
        </p:spPr>
      </p:pic>
      <p:pic>
        <p:nvPicPr>
          <p:cNvPr id="24" name="Picture 2" descr="Znalezione obrazy dla zapytania szkoła wilanów mies van der rohe award"/>
          <p:cNvPicPr>
            <a:picLocks noChangeAspect="1" noChangeArrowheads="1"/>
          </p:cNvPicPr>
          <p:nvPr/>
        </p:nvPicPr>
        <p:blipFill>
          <a:blip r:embed="rId12" cstate="print"/>
          <a:srcRect/>
          <a:stretch>
            <a:fillRect/>
          </a:stretch>
        </p:blipFill>
        <p:spPr bwMode="auto">
          <a:xfrm>
            <a:off x="4467225" y="3735279"/>
            <a:ext cx="4676775" cy="3122722"/>
          </a:xfrm>
          <a:prstGeom prst="rect">
            <a:avLst/>
          </a:prstGeom>
          <a:noFill/>
        </p:spPr>
      </p:pic>
      <p:pic>
        <p:nvPicPr>
          <p:cNvPr id="25" name="Picture 6"/>
          <p:cNvPicPr>
            <a:picLocks noChangeAspect="1" noChangeArrowheads="1"/>
          </p:cNvPicPr>
          <p:nvPr/>
        </p:nvPicPr>
        <p:blipFill>
          <a:blip r:embed="rId13" cstate="print"/>
          <a:srcRect/>
          <a:stretch>
            <a:fillRect/>
          </a:stretch>
        </p:blipFill>
        <p:spPr bwMode="auto">
          <a:xfrm>
            <a:off x="4457700" y="1243296"/>
            <a:ext cx="4686300" cy="2466691"/>
          </a:xfrm>
          <a:prstGeom prst="rect">
            <a:avLst/>
          </a:prstGeom>
          <a:noFill/>
          <a:ln w="9525">
            <a:noFill/>
            <a:miter lim="800000"/>
            <a:headEnd/>
            <a:tailEnd/>
          </a:ln>
          <a:effectLst/>
        </p:spPr>
      </p:pic>
      <p:sp>
        <p:nvSpPr>
          <p:cNvPr id="28" name="Prostokąt 27"/>
          <p:cNvSpPr/>
          <p:nvPr/>
        </p:nvSpPr>
        <p:spPr>
          <a:xfrm>
            <a:off x="-1" y="1243296"/>
            <a:ext cx="4467226" cy="286232"/>
          </a:xfrm>
          <a:prstGeom prst="rect">
            <a:avLst/>
          </a:prstGeom>
        </p:spPr>
        <p:txBody>
          <a:bodyPr wrap="square">
            <a:spAutoFit/>
          </a:bodyPr>
          <a:lstStyle/>
          <a:p>
            <a:pPr defTabSz="914400">
              <a:lnSpc>
                <a:spcPct val="90000"/>
              </a:lnSpc>
              <a:spcBef>
                <a:spcPct val="0"/>
              </a:spcBef>
              <a:defRPr/>
            </a:pPr>
            <a:r>
              <a:rPr lang="en-US" sz="1400" b="1" dirty="0">
                <a:latin typeface="Times New Roman" panose="02020603050405020304" pitchFamily="18" charset="0"/>
                <a:cs typeface="Times New Roman" panose="02020603050405020304" pitchFamily="18" charset="0"/>
              </a:rPr>
              <a:t>Nomination for the </a:t>
            </a:r>
            <a:r>
              <a:rPr lang="en-US" sz="1400" b="1" dirty="0" err="1">
                <a:latin typeface="Times New Roman" panose="02020603050405020304" pitchFamily="18" charset="0"/>
                <a:cs typeface="Times New Roman" panose="02020603050405020304" pitchFamily="18" charset="0"/>
              </a:rPr>
              <a:t>Mies</a:t>
            </a:r>
            <a:r>
              <a:rPr lang="en-US" sz="1400" b="1" dirty="0">
                <a:latin typeface="Times New Roman" panose="02020603050405020304" pitchFamily="18" charset="0"/>
                <a:cs typeface="Times New Roman" panose="02020603050405020304" pitchFamily="18" charset="0"/>
              </a:rPr>
              <a:t> van der </a:t>
            </a:r>
            <a:r>
              <a:rPr lang="en-US" sz="1400" b="1" dirty="0" err="1">
                <a:latin typeface="Times New Roman" panose="02020603050405020304" pitchFamily="18" charset="0"/>
                <a:cs typeface="Times New Roman" panose="02020603050405020304" pitchFamily="18" charset="0"/>
              </a:rPr>
              <a:t>Rohe</a:t>
            </a:r>
            <a:r>
              <a:rPr lang="en-US" sz="1400" b="1" dirty="0">
                <a:latin typeface="Times New Roman" panose="02020603050405020304" pitchFamily="18" charset="0"/>
                <a:cs typeface="Times New Roman" panose="02020603050405020304" pitchFamily="18" charset="0"/>
              </a:rPr>
              <a:t> Award 2019</a:t>
            </a:r>
            <a:endParaRPr lang="pl-PL" sz="1400" b="1" dirty="0">
              <a:latin typeface="Times New Roman" panose="02020603050405020304" pitchFamily="18" charset="0"/>
              <a:cs typeface="Times New Roman" panose="02020603050405020304" pitchFamily="18" charset="0"/>
            </a:endParaRPr>
          </a:p>
        </p:txBody>
      </p:sp>
    </p:spTree>
    <p:extLst>
      <p:ext uri="{BB962C8B-B14F-4D97-AF65-F5344CB8AC3E}">
        <p14:creationId xmlns="" xmlns:p14="http://schemas.microsoft.com/office/powerpoint/2010/main" val="334816262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rostokąt 3"/>
          <p:cNvSpPr/>
          <p:nvPr/>
        </p:nvSpPr>
        <p:spPr>
          <a:xfrm>
            <a:off x="0" y="0"/>
            <a:ext cx="9144000" cy="702944"/>
          </a:xfrm>
          <a:prstGeom prst="rect">
            <a:avLst/>
          </a:prstGeom>
          <a:solidFill>
            <a:srgbClr val="00A4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1013" dirty="0">
              <a:solidFill>
                <a:srgbClr val="0762C8"/>
              </a:solidFill>
            </a:endParaRPr>
          </a:p>
        </p:txBody>
      </p:sp>
      <p:pic>
        <p:nvPicPr>
          <p:cNvPr id="10" name="Grafika 9">
            <a:extLst>
              <a:ext uri="{FF2B5EF4-FFF2-40B4-BE49-F238E27FC236}">
                <a16:creationId xmlns="" xmlns:a16="http://schemas.microsoft.com/office/drawing/2014/main" id="{181B0981-D700-4ECE-BD7A-851542D57044}"/>
              </a:ext>
            </a:extLst>
          </p:cNvPr>
          <p:cNvPicPr>
            <a:picLocks noChangeAspect="1"/>
          </p:cNvPicPr>
          <p:nvPr/>
        </p:nvPicPr>
        <p:blipFill>
          <a:blip r:embed="rId2" cstate="print">
            <a:extLst>
              <a:ext uri="{28A0092B-C50C-407E-A947-70E740481C1C}">
                <a14:useLocalDpi xmlns="" xmlns:a14="http://schemas.microsoft.com/office/drawing/2010/main" val="0"/>
              </a:ext>
              <a:ext uri="{96DAC541-7B7A-43D3-8B79-37D633B846F1}">
                <asvg:svgBlip xmlns="" xmlns:asvg="http://schemas.microsoft.com/office/drawing/2016/SVG/main" r:embed="rId5"/>
              </a:ext>
            </a:extLst>
          </a:blip>
          <a:stretch>
            <a:fillRect/>
          </a:stretch>
        </p:blipFill>
        <p:spPr>
          <a:xfrm>
            <a:off x="2110740" y="14035"/>
            <a:ext cx="2266950" cy="725424"/>
          </a:xfrm>
          <a:prstGeom prst="rect">
            <a:avLst/>
          </a:prstGeom>
        </p:spPr>
      </p:pic>
      <p:pic>
        <p:nvPicPr>
          <p:cNvPr id="14" name="Grafika 13">
            <a:extLst>
              <a:ext uri="{FF2B5EF4-FFF2-40B4-BE49-F238E27FC236}">
                <a16:creationId xmlns="" xmlns:a16="http://schemas.microsoft.com/office/drawing/2014/main" id="{EE600642-6969-4817-87B5-CCA955AB6525}"/>
              </a:ext>
            </a:extLst>
          </p:cNvPr>
          <p:cNvPicPr>
            <a:picLocks noChangeAspect="1"/>
          </p:cNvPicPr>
          <p:nvPr/>
        </p:nvPicPr>
        <p:blipFill>
          <a:blip r:embed="rId6" cstate="print">
            <a:extLst>
              <a:ext uri="{28A0092B-C50C-407E-A947-70E740481C1C}">
                <a14:useLocalDpi xmlns="" xmlns:a14="http://schemas.microsoft.com/office/drawing/2010/main" val="0"/>
              </a:ext>
              <a:ext uri="{96DAC541-7B7A-43D3-8B79-37D633B846F1}">
                <asvg:svgBlip xmlns="" xmlns:asvg="http://schemas.microsoft.com/office/drawing/2016/SVG/main" r:embed="rId7"/>
              </a:ext>
            </a:extLst>
          </a:blip>
          <a:stretch>
            <a:fillRect/>
          </a:stretch>
        </p:blipFill>
        <p:spPr>
          <a:xfrm>
            <a:off x="236821" y="78428"/>
            <a:ext cx="1774528" cy="556420"/>
          </a:xfrm>
          <a:prstGeom prst="rect">
            <a:avLst/>
          </a:prstGeom>
        </p:spPr>
      </p:pic>
      <p:sp>
        <p:nvSpPr>
          <p:cNvPr id="11" name="Tytuł 1">
            <a:extLst>
              <a:ext uri="{FF2B5EF4-FFF2-40B4-BE49-F238E27FC236}">
                <a16:creationId xmlns="" xmlns:a16="http://schemas.microsoft.com/office/drawing/2014/main" id="{0B0D4A59-C539-421E-915B-057D91C863BF}"/>
              </a:ext>
            </a:extLst>
          </p:cNvPr>
          <p:cNvSpPr>
            <a:spLocks noGrp="1"/>
          </p:cNvSpPr>
          <p:nvPr>
            <p:ph type="title"/>
          </p:nvPr>
        </p:nvSpPr>
        <p:spPr>
          <a:xfrm>
            <a:off x="198262" y="472217"/>
            <a:ext cx="8240786" cy="994172"/>
          </a:xfrm>
        </p:spPr>
        <p:txBody>
          <a:bodyPr>
            <a:normAutofit/>
          </a:bodyPr>
          <a:lstStyle/>
          <a:p>
            <a:r>
              <a:rPr lang="pl-PL" sz="2000" dirty="0" smtClean="0"/>
              <a:t/>
            </a:r>
            <a:br>
              <a:rPr lang="pl-PL" sz="2000" dirty="0" smtClean="0"/>
            </a:br>
            <a:endParaRPr lang="pl-PL" sz="2000" b="1" dirty="0">
              <a:solidFill>
                <a:srgbClr val="00A4B7"/>
              </a:solidFill>
              <a:latin typeface="Times New Roman" pitchFamily="18" charset="0"/>
              <a:ea typeface="Roboto" pitchFamily="2" charset="0"/>
              <a:cs typeface="Times New Roman" pitchFamily="18" charset="0"/>
            </a:endParaRPr>
          </a:p>
        </p:txBody>
      </p:sp>
      <p:pic>
        <p:nvPicPr>
          <p:cNvPr id="18" name="Grafika 17">
            <a:extLst>
              <a:ext uri="{FF2B5EF4-FFF2-40B4-BE49-F238E27FC236}">
                <a16:creationId xmlns="" xmlns:a16="http://schemas.microsoft.com/office/drawing/2014/main" id="{8B59322A-6914-403F-BA97-87BBEF791EA5}"/>
              </a:ext>
            </a:extLst>
          </p:cNvPr>
          <p:cNvPicPr>
            <a:picLocks noChangeAspect="1"/>
          </p:cNvPicPr>
          <p:nvPr/>
        </p:nvPicPr>
        <p:blipFill>
          <a:blip r:embed="rId8" cstate="print">
            <a:extLst>
              <a:ext uri="{28A0092B-C50C-407E-A947-70E740481C1C}">
                <a14:useLocalDpi xmlns="" xmlns:a14="http://schemas.microsoft.com/office/drawing/2010/main" val="0"/>
              </a:ext>
              <a:ext uri="{96DAC541-7B7A-43D3-8B79-37D633B846F1}">
                <asvg:svgBlip xmlns="" xmlns:asvg="http://schemas.microsoft.com/office/drawing/2016/SVG/main" r:embed="rId9"/>
              </a:ext>
            </a:extLst>
          </a:blip>
          <a:stretch>
            <a:fillRect/>
          </a:stretch>
        </p:blipFill>
        <p:spPr>
          <a:xfrm>
            <a:off x="8556535" y="5752792"/>
            <a:ext cx="329206" cy="658411"/>
          </a:xfrm>
          <a:prstGeom prst="rect">
            <a:avLst/>
          </a:prstGeom>
        </p:spPr>
      </p:pic>
      <p:sp>
        <p:nvSpPr>
          <p:cNvPr id="18434" name="AutoShape 2" descr="Le Corbusier's roof gardens – Geoplas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l-PL"/>
          </a:p>
        </p:txBody>
      </p:sp>
      <p:sp>
        <p:nvSpPr>
          <p:cNvPr id="18436" name="AutoShape 4" descr="Le Corbusier's roof gardens – Geoplas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l-PL"/>
          </a:p>
        </p:txBody>
      </p:sp>
      <p:sp>
        <p:nvSpPr>
          <p:cNvPr id="19" name="Prostokąt 18"/>
          <p:cNvSpPr/>
          <p:nvPr/>
        </p:nvSpPr>
        <p:spPr>
          <a:xfrm>
            <a:off x="183930" y="1451981"/>
            <a:ext cx="8770883" cy="923330"/>
          </a:xfrm>
          <a:prstGeom prst="rect">
            <a:avLst/>
          </a:prstGeom>
        </p:spPr>
        <p:txBody>
          <a:bodyPr wrap="square">
            <a:spAutoFit/>
          </a:bodyPr>
          <a:lstStyle/>
          <a:p>
            <a:pPr algn="just"/>
            <a:endParaRPr lang="pl-PL" dirty="0" smtClean="0"/>
          </a:p>
          <a:p>
            <a:pPr algn="just"/>
            <a:endParaRPr lang="pl-PL" dirty="0" smtClean="0">
              <a:latin typeface="Times New Roman" pitchFamily="18" charset="0"/>
              <a:cs typeface="Times New Roman" pitchFamily="18" charset="0"/>
            </a:endParaRPr>
          </a:p>
          <a:p>
            <a:endParaRPr lang="pl-PL" dirty="0">
              <a:latin typeface="Times New Roman" pitchFamily="18" charset="0"/>
              <a:cs typeface="Times New Roman" pitchFamily="18" charset="0"/>
            </a:endParaRPr>
          </a:p>
        </p:txBody>
      </p:sp>
      <p:sp>
        <p:nvSpPr>
          <p:cNvPr id="16" name="Prostokąt 15"/>
          <p:cNvSpPr/>
          <p:nvPr/>
        </p:nvSpPr>
        <p:spPr>
          <a:xfrm>
            <a:off x="0" y="687599"/>
            <a:ext cx="8807669" cy="2308324"/>
          </a:xfrm>
          <a:prstGeom prst="rect">
            <a:avLst/>
          </a:prstGeom>
        </p:spPr>
        <p:txBody>
          <a:bodyPr wrap="square">
            <a:spAutoFit/>
          </a:bodyPr>
          <a:lstStyle/>
          <a:p>
            <a:pPr algn="just"/>
            <a:r>
              <a:rPr lang="pl-PL" b="1" dirty="0" err="1" smtClean="0"/>
              <a:t>Applications</a:t>
            </a:r>
            <a:r>
              <a:rPr lang="pl-PL" b="1" dirty="0" smtClean="0"/>
              <a:t> </a:t>
            </a:r>
            <a:endParaRPr lang="pl-PL" dirty="0" smtClean="0"/>
          </a:p>
          <a:p>
            <a:pPr algn="just"/>
            <a:r>
              <a:rPr lang="en-US" dirty="0" smtClean="0">
                <a:latin typeface="Times New Roman" pitchFamily="18" charset="0"/>
                <a:cs typeface="Times New Roman" pitchFamily="18" charset="0"/>
              </a:rPr>
              <a:t>Green roofs primarily reduce the noise and hustle and bustle of the streets and are a great insulator on hot days. They retain rainwater, which allows for a greater moisture balance, and very importantly, green areas produce oxygen, purify the air, and contact with nature is calming. In the era of concrete urban structures and due to the limited possibilities of creating green areas on the ground, the roof is an ideal urban, but also ecological alternative. </a:t>
            </a:r>
            <a:endParaRPr lang="pl-PL" dirty="0" smtClean="0">
              <a:latin typeface="Times New Roman" pitchFamily="18" charset="0"/>
              <a:cs typeface="Times New Roman" pitchFamily="18" charset="0"/>
            </a:endParaRPr>
          </a:p>
          <a:p>
            <a:pPr algn="just"/>
            <a:r>
              <a:rPr lang="en-US" dirty="0" smtClean="0">
                <a:latin typeface="Times New Roman" pitchFamily="18" charset="0"/>
                <a:cs typeface="Times New Roman" pitchFamily="18" charset="0"/>
              </a:rPr>
              <a:t>Additionally, green areas blend in beautifully with the urban space. </a:t>
            </a:r>
            <a:endParaRPr lang="pl-PL" dirty="0" smtClean="0">
              <a:latin typeface="Times New Roman" pitchFamily="18" charset="0"/>
              <a:cs typeface="Times New Roman" pitchFamily="18" charset="0"/>
            </a:endParaRPr>
          </a:p>
          <a:p>
            <a:r>
              <a:rPr lang="pl-PL" b="1" dirty="0" smtClean="0">
                <a:latin typeface="Times New Roman" pitchFamily="18" charset="0"/>
                <a:cs typeface="Times New Roman" pitchFamily="18" charset="0"/>
              </a:rPr>
              <a:t> </a:t>
            </a:r>
            <a:endParaRPr lang="pl-PL" dirty="0"/>
          </a:p>
        </p:txBody>
      </p:sp>
      <p:sp>
        <p:nvSpPr>
          <p:cNvPr id="20481" name="Rectangle 1"/>
          <p:cNvSpPr>
            <a:spLocks noChangeArrowheads="1"/>
          </p:cNvSpPr>
          <p:nvPr/>
        </p:nvSpPr>
        <p:spPr bwMode="auto">
          <a:xfrm>
            <a:off x="0" y="2790064"/>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pl-PL" altLang="zh-CN" sz="1400" b="1" i="0" u="none" strike="noStrike" cap="none" normalizeH="0" baseline="0" dirty="0" smtClean="0">
                <a:ln>
                  <a:noFill/>
                </a:ln>
                <a:solidFill>
                  <a:schemeClr val="tx1"/>
                </a:solidFill>
                <a:effectLst/>
                <a:latin typeface="Times New Roman" pitchFamily="18" charset="0"/>
                <a:ea typeface="Noto Serif CJK SC"/>
                <a:cs typeface="Times New Roman" pitchFamily="18" charset="0"/>
              </a:rPr>
              <a:t>LITERATURE</a:t>
            </a:r>
            <a:endParaRPr kumimoji="0" lang="pl-PL" altLang="zh-CN" sz="7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pl-PL" altLang="zh-CN"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0" name="Prostokąt 19"/>
          <p:cNvSpPr/>
          <p:nvPr/>
        </p:nvSpPr>
        <p:spPr>
          <a:xfrm>
            <a:off x="0" y="2581982"/>
            <a:ext cx="9144000" cy="3877985"/>
          </a:xfrm>
          <a:prstGeom prst="rect">
            <a:avLst/>
          </a:prstGeom>
        </p:spPr>
        <p:txBody>
          <a:bodyPr wrap="square">
            <a:spAutoFit/>
          </a:bodyPr>
          <a:lstStyle/>
          <a:p>
            <a:endParaRPr lang="pl-PL" dirty="0" smtClean="0"/>
          </a:p>
          <a:p>
            <a:r>
              <a:rPr lang="pl-PL" sz="1200" dirty="0" smtClean="0"/>
              <a:t> </a:t>
            </a:r>
          </a:p>
          <a:p>
            <a:r>
              <a:rPr lang="pl-PL" sz="1200" dirty="0" smtClean="0">
                <a:latin typeface="Times New Roman" pitchFamily="18" charset="0"/>
                <a:cs typeface="Times New Roman" pitchFamily="18" charset="0"/>
              </a:rPr>
              <a:t>1. Tubielewicz-Michalczuk M., </a:t>
            </a:r>
            <a:r>
              <a:rPr lang="pl-PL" sz="1200" i="1" dirty="0" smtClean="0">
                <a:latin typeface="Times New Roman" pitchFamily="18" charset="0"/>
                <a:cs typeface="Times New Roman" pitchFamily="18" charset="0"/>
              </a:rPr>
              <a:t>Projektowanie i realizacja założeń architektonicznych w zrównoważonym kształtowaniu środowiska miejskiego, Wydawnictwo Politechniki Częstochowskiej, Częstochowa 2020, p.32. </a:t>
            </a:r>
          </a:p>
          <a:p>
            <a:r>
              <a:rPr lang="pl-PL" sz="1200" dirty="0" smtClean="0">
                <a:latin typeface="Times New Roman" pitchFamily="18" charset="0"/>
                <a:cs typeface="Times New Roman" pitchFamily="18" charset="0"/>
              </a:rPr>
              <a:t>2. Kożuchowski P., Piątek-Kożuchowska E., </a:t>
            </a:r>
            <a:r>
              <a:rPr lang="pl-PL" sz="1200" i="1" dirty="0" smtClean="0">
                <a:latin typeface="Times New Roman" pitchFamily="18" charset="0"/>
                <a:cs typeface="Times New Roman" pitchFamily="18" charset="0"/>
              </a:rPr>
              <a:t>Dachy zielone w Polsce. Problemy zagospodarowania wód opadowych. Wydawnictwo </a:t>
            </a:r>
            <a:r>
              <a:rPr lang="pl-PL" sz="1200" i="1" dirty="0" err="1" smtClean="0">
                <a:latin typeface="Times New Roman" pitchFamily="18" charset="0"/>
                <a:cs typeface="Times New Roman" pitchFamily="18" charset="0"/>
              </a:rPr>
              <a:t>Seidel-Przywecki</a:t>
            </a:r>
            <a:r>
              <a:rPr lang="pl-PL" sz="1200" i="1" dirty="0" smtClean="0">
                <a:latin typeface="Times New Roman" pitchFamily="18" charset="0"/>
                <a:cs typeface="Times New Roman" pitchFamily="18" charset="0"/>
              </a:rPr>
              <a:t>. Wrocław 2008, p. 34. </a:t>
            </a:r>
          </a:p>
          <a:p>
            <a:r>
              <a:rPr lang="pl-PL" sz="1200" dirty="0" smtClean="0">
                <a:latin typeface="Times New Roman" pitchFamily="18" charset="0"/>
                <a:cs typeface="Times New Roman" pitchFamily="18" charset="0"/>
              </a:rPr>
              <a:t>3. </a:t>
            </a:r>
            <a:r>
              <a:rPr lang="pl-PL" sz="1200" dirty="0" err="1" smtClean="0">
                <a:latin typeface="Times New Roman" pitchFamily="18" charset="0"/>
                <a:cs typeface="Times New Roman" pitchFamily="18" charset="0"/>
              </a:rPr>
              <a:t>Majdecki</a:t>
            </a:r>
            <a:r>
              <a:rPr lang="pl-PL" sz="1200" dirty="0" smtClean="0">
                <a:latin typeface="Times New Roman" pitchFamily="18" charset="0"/>
                <a:cs typeface="Times New Roman" pitchFamily="18" charset="0"/>
              </a:rPr>
              <a:t> L., Historia ogrodów. Tom 1. </a:t>
            </a:r>
            <a:r>
              <a:rPr lang="pl-PL" sz="1200" i="1" dirty="0" smtClean="0">
                <a:latin typeface="Times New Roman" pitchFamily="18" charset="0"/>
                <a:cs typeface="Times New Roman" pitchFamily="18" charset="0"/>
              </a:rPr>
              <a:t>Od starożytności po barok, Wydawnictwo Naukowe PWN, Warsaw 2010, p. 23. </a:t>
            </a:r>
          </a:p>
          <a:p>
            <a:r>
              <a:rPr lang="pl-PL" sz="1200" dirty="0" smtClean="0">
                <a:latin typeface="Times New Roman" pitchFamily="18" charset="0"/>
                <a:cs typeface="Times New Roman" pitchFamily="18" charset="0"/>
              </a:rPr>
              <a:t>4. </a:t>
            </a:r>
            <a:r>
              <a:rPr lang="pl-PL" sz="1200" dirty="0" err="1" smtClean="0">
                <a:latin typeface="Times New Roman" pitchFamily="18" charset="0"/>
                <a:cs typeface="Times New Roman" pitchFamily="18" charset="0"/>
              </a:rPr>
              <a:t>Siewniak</a:t>
            </a:r>
            <a:r>
              <a:rPr lang="pl-PL" sz="1200" dirty="0" smtClean="0">
                <a:latin typeface="Times New Roman" pitchFamily="18" charset="0"/>
                <a:cs typeface="Times New Roman" pitchFamily="18" charset="0"/>
              </a:rPr>
              <a:t> M., </a:t>
            </a:r>
            <a:r>
              <a:rPr lang="pl-PL" sz="1200" dirty="0" err="1" smtClean="0">
                <a:latin typeface="Times New Roman" pitchFamily="18" charset="0"/>
                <a:cs typeface="Times New Roman" pitchFamily="18" charset="0"/>
              </a:rPr>
              <a:t>Mitkowska</a:t>
            </a:r>
            <a:r>
              <a:rPr lang="pl-PL" sz="1200" dirty="0" smtClean="0">
                <a:latin typeface="Times New Roman" pitchFamily="18" charset="0"/>
                <a:cs typeface="Times New Roman" pitchFamily="18" charset="0"/>
              </a:rPr>
              <a:t> A., </a:t>
            </a:r>
            <a:r>
              <a:rPr lang="pl-PL" sz="1200" i="1" dirty="0" smtClean="0">
                <a:latin typeface="Times New Roman" pitchFamily="18" charset="0"/>
                <a:cs typeface="Times New Roman" pitchFamily="18" charset="0"/>
              </a:rPr>
              <a:t>Tezaurus sztuki ogrodowej, Oficyna Wydawnicza Rytm, Warsaw 1998, p. 278. </a:t>
            </a:r>
          </a:p>
          <a:p>
            <a:r>
              <a:rPr lang="en-US" sz="1200" dirty="0" smtClean="0">
                <a:latin typeface="Times New Roman" pitchFamily="18" charset="0"/>
                <a:cs typeface="Times New Roman" pitchFamily="18" charset="0"/>
              </a:rPr>
              <a:t>5. </a:t>
            </a:r>
            <a:r>
              <a:rPr lang="en-US" sz="1200" i="1" dirty="0" smtClean="0">
                <a:latin typeface="Times New Roman" pitchFamily="18" charset="0"/>
                <a:cs typeface="Times New Roman" pitchFamily="18" charset="0"/>
              </a:rPr>
              <a:t>Rooftop Garden, Hong Kong Architecture Science Press, Gingko Press, Berkeley 2013, p. 2. </a:t>
            </a:r>
          </a:p>
          <a:p>
            <a:r>
              <a:rPr lang="pl-PL" sz="1200" dirty="0" smtClean="0">
                <a:latin typeface="Times New Roman" pitchFamily="18" charset="0"/>
                <a:cs typeface="Times New Roman" pitchFamily="18" charset="0"/>
              </a:rPr>
              <a:t>6. Broniewski T., </a:t>
            </a:r>
            <a:r>
              <a:rPr lang="pl-PL" sz="1200" i="1" dirty="0" smtClean="0">
                <a:latin typeface="Times New Roman" pitchFamily="18" charset="0"/>
                <a:cs typeface="Times New Roman" pitchFamily="18" charset="0"/>
              </a:rPr>
              <a:t>Historia architektury dla wszystkich, Wydawnictwo Ossolineum, Wrocław 1990, p.522 </a:t>
            </a:r>
          </a:p>
          <a:p>
            <a:r>
              <a:rPr lang="pl-PL" sz="1200" dirty="0" smtClean="0">
                <a:latin typeface="Times New Roman" pitchFamily="18" charset="0"/>
                <a:cs typeface="Times New Roman" pitchFamily="18" charset="0"/>
              </a:rPr>
              <a:t>7. </a:t>
            </a:r>
            <a:r>
              <a:rPr lang="pl-PL" sz="1200" dirty="0" err="1" smtClean="0">
                <a:latin typeface="Times New Roman" pitchFamily="18" charset="0"/>
                <a:cs typeface="Times New Roman" pitchFamily="18" charset="0"/>
              </a:rPr>
              <a:t>Szajda-Birnfeld</a:t>
            </a:r>
            <a:r>
              <a:rPr lang="pl-PL" sz="1200" dirty="0" smtClean="0">
                <a:latin typeface="Times New Roman" pitchFamily="18" charset="0"/>
                <a:cs typeface="Times New Roman" pitchFamily="18" charset="0"/>
              </a:rPr>
              <a:t> E., Pływaczyk A., Skarżyński D., </a:t>
            </a:r>
            <a:r>
              <a:rPr lang="pl-PL" sz="1200" i="1" dirty="0" smtClean="0">
                <a:latin typeface="Times New Roman" pitchFamily="18" charset="0"/>
                <a:cs typeface="Times New Roman" pitchFamily="18" charset="0"/>
              </a:rPr>
              <a:t>Zielone dachy: zrównoważona gospodarka wodna na terenach zurbanizowanych, Wydawnictwo Uniwersytetu Przyrodniczego, Wrocław 2012, p.45. </a:t>
            </a:r>
          </a:p>
          <a:p>
            <a:r>
              <a:rPr lang="pl-PL" sz="1200" dirty="0" smtClean="0">
                <a:latin typeface="Times New Roman" pitchFamily="18" charset="0"/>
                <a:cs typeface="Times New Roman" pitchFamily="18" charset="0"/>
              </a:rPr>
              <a:t>8. Kowalczyk A., </a:t>
            </a:r>
            <a:r>
              <a:rPr lang="pl-PL" sz="1200" i="1" dirty="0" smtClean="0">
                <a:latin typeface="Times New Roman" pitchFamily="18" charset="0"/>
                <a:cs typeface="Times New Roman" pitchFamily="18" charset="0"/>
              </a:rPr>
              <a:t>Zielone dachy szansą na zrównoważony rozwój terenów zurbanizowanych, „Zrównoważony Rozwój – Zastosowania, nr 2, Wydawnictwo Fundacja Sendzimira, </a:t>
            </a:r>
            <a:r>
              <a:rPr lang="pl-PL" sz="1200" i="1" dirty="0" err="1" smtClean="0">
                <a:latin typeface="Times New Roman" pitchFamily="18" charset="0"/>
                <a:cs typeface="Times New Roman" pitchFamily="18" charset="0"/>
              </a:rPr>
              <a:t>Cracow</a:t>
            </a:r>
            <a:r>
              <a:rPr lang="pl-PL" sz="1200" i="1" dirty="0" smtClean="0">
                <a:latin typeface="Times New Roman" pitchFamily="18" charset="0"/>
                <a:cs typeface="Times New Roman" pitchFamily="18" charset="0"/>
              </a:rPr>
              <a:t> 2011, pp.66-81. </a:t>
            </a:r>
          </a:p>
          <a:p>
            <a:r>
              <a:rPr lang="pl-PL" sz="1200" dirty="0" smtClean="0">
                <a:latin typeface="Times New Roman" pitchFamily="18" charset="0"/>
                <a:cs typeface="Times New Roman" pitchFamily="18" charset="0"/>
              </a:rPr>
              <a:t>9. Zachariasz A., </a:t>
            </a:r>
            <a:r>
              <a:rPr lang="pl-PL" sz="1200" i="1" dirty="0" smtClean="0">
                <a:latin typeface="Times New Roman" pitchFamily="18" charset="0"/>
                <a:cs typeface="Times New Roman" pitchFamily="18" charset="0"/>
              </a:rPr>
              <a:t>Ogród publiczny w centrum miasta – przemiany funkcji i formy, Czasopismo Techniczne – Architektura 2008 z.4-A, p. 299. </a:t>
            </a:r>
          </a:p>
          <a:p>
            <a:r>
              <a:rPr lang="en-US" sz="1200" dirty="0" smtClean="0">
                <a:latin typeface="Times New Roman" pitchFamily="18" charset="0"/>
                <a:cs typeface="Times New Roman" pitchFamily="18" charset="0"/>
              </a:rPr>
              <a:t>10. JEMS </a:t>
            </a:r>
            <a:r>
              <a:rPr lang="en-US" sz="1200" dirty="0" err="1" smtClean="0">
                <a:latin typeface="Times New Roman" pitchFamily="18" charset="0"/>
                <a:cs typeface="Times New Roman" pitchFamily="18" charset="0"/>
              </a:rPr>
              <a:t>Architekci</a:t>
            </a:r>
            <a:r>
              <a:rPr lang="en-US" sz="1200" dirty="0" smtClean="0">
                <a:latin typeface="Times New Roman" pitchFamily="18" charset="0"/>
                <a:cs typeface="Times New Roman" pitchFamily="18" charset="0"/>
              </a:rPr>
              <a:t>: https://jems.pl/ (</a:t>
            </a:r>
            <a:r>
              <a:rPr lang="en-US" sz="1200" dirty="0" err="1" smtClean="0">
                <a:latin typeface="Times New Roman" pitchFamily="18" charset="0"/>
                <a:cs typeface="Times New Roman" pitchFamily="18" charset="0"/>
              </a:rPr>
              <a:t>accesed</a:t>
            </a:r>
            <a:r>
              <a:rPr lang="en-US" sz="1200" dirty="0" smtClean="0">
                <a:latin typeface="Times New Roman" pitchFamily="18" charset="0"/>
                <a:cs typeface="Times New Roman" pitchFamily="18" charset="0"/>
              </a:rPr>
              <a:t> on 10 March 2023). </a:t>
            </a:r>
          </a:p>
          <a:p>
            <a:r>
              <a:rPr lang="en-US" sz="1200" dirty="0" smtClean="0">
                <a:latin typeface="Times New Roman" pitchFamily="18" charset="0"/>
                <a:cs typeface="Times New Roman" pitchFamily="18" charset="0"/>
              </a:rPr>
              <a:t>11. </a:t>
            </a:r>
            <a:r>
              <a:rPr lang="en-US" sz="1200" dirty="0" err="1" smtClean="0">
                <a:latin typeface="Times New Roman" pitchFamily="18" charset="0"/>
                <a:cs typeface="Times New Roman" pitchFamily="18" charset="0"/>
              </a:rPr>
              <a:t>Bolesław</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Stelmach</a:t>
            </a:r>
            <a:r>
              <a:rPr lang="en-US" sz="1200" dirty="0" smtClean="0">
                <a:latin typeface="Times New Roman" pitchFamily="18" charset="0"/>
                <a:cs typeface="Times New Roman" pitchFamily="18" charset="0"/>
              </a:rPr>
              <a:t> – the winner of the honorary award of the Association of Polish Architects, author of the Chopin Centre in </a:t>
            </a:r>
            <a:endParaRPr lang="pl-PL" sz="1200" dirty="0" smtClean="0">
              <a:latin typeface="Times New Roman" pitchFamily="18" charset="0"/>
              <a:cs typeface="Times New Roman" pitchFamily="18" charset="0"/>
            </a:endParaRPr>
          </a:p>
          <a:p>
            <a:r>
              <a:rPr lang="en-US" sz="1200" dirty="0" smtClean="0">
                <a:latin typeface="Times New Roman" pitchFamily="18" charset="0"/>
                <a:cs typeface="Times New Roman" pitchFamily="18" charset="0"/>
              </a:rPr>
              <a:t>Warsaw (2009) and the Centre for the Meeting of Cultures in Lublin (2015). </a:t>
            </a:r>
          </a:p>
          <a:p>
            <a:r>
              <a:rPr lang="en-US" sz="1200" dirty="0" smtClean="0">
                <a:latin typeface="Times New Roman" pitchFamily="18" charset="0"/>
                <a:cs typeface="Times New Roman" pitchFamily="18" charset="0"/>
              </a:rPr>
              <a:t>12. SARP – Association of Polish Architects. </a:t>
            </a:r>
          </a:p>
          <a:p>
            <a:r>
              <a:rPr lang="en-US" sz="1200" dirty="0" smtClean="0">
                <a:latin typeface="Times New Roman" pitchFamily="18" charset="0"/>
                <a:cs typeface="Times New Roman" pitchFamily="18" charset="0"/>
              </a:rPr>
              <a:t>13. Medusa Group: https://www.medusagroup.pl (</a:t>
            </a:r>
            <a:r>
              <a:rPr lang="en-US" sz="1200" dirty="0" err="1" smtClean="0">
                <a:latin typeface="Times New Roman" pitchFamily="18" charset="0"/>
                <a:cs typeface="Times New Roman" pitchFamily="18" charset="0"/>
              </a:rPr>
              <a:t>accesed</a:t>
            </a:r>
            <a:r>
              <a:rPr lang="en-US" sz="1200" dirty="0" smtClean="0">
                <a:latin typeface="Times New Roman" pitchFamily="18" charset="0"/>
                <a:cs typeface="Times New Roman" pitchFamily="18" charset="0"/>
              </a:rPr>
              <a:t> on 20 March 2023). </a:t>
            </a:r>
          </a:p>
        </p:txBody>
      </p:sp>
    </p:spTree>
    <p:extLst>
      <p:ext uri="{BB962C8B-B14F-4D97-AF65-F5344CB8AC3E}">
        <p14:creationId xmlns="" xmlns:p14="http://schemas.microsoft.com/office/powerpoint/2010/main" val="334816262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Obraz 8" descr="Obraz zawierający niebo, zewnętrzne, trawa, budynek&#10;&#10;Opis wygenerowany automatycznie">
            <a:extLst>
              <a:ext uri="{FF2B5EF4-FFF2-40B4-BE49-F238E27FC236}">
                <a16:creationId xmlns="" xmlns:a16="http://schemas.microsoft.com/office/drawing/2014/main" id="{4E01EF2F-704F-470A-9E95-780B0136C9AE}"/>
              </a:ext>
            </a:extLst>
          </p:cNvPr>
          <p:cNvPicPr>
            <a:picLocks noChangeAspect="1"/>
          </p:cNvPicPr>
          <p:nvPr/>
        </p:nvPicPr>
        <p:blipFill rotWithShape="1">
          <a:blip r:embed="rId2" cstate="print">
            <a:extLst>
              <a:ext uri="{28A0092B-C50C-407E-A947-70E740481C1C}">
                <a14:useLocalDpi xmlns="" xmlns:a14="http://schemas.microsoft.com/office/drawing/2010/main" val="0"/>
              </a:ext>
            </a:extLst>
          </a:blip>
          <a:srcRect t="10801" b="8209"/>
          <a:stretch/>
        </p:blipFill>
        <p:spPr>
          <a:xfrm>
            <a:off x="1358126" y="1266786"/>
            <a:ext cx="6427747" cy="3904304"/>
          </a:xfrm>
          <a:prstGeom prst="rect">
            <a:avLst/>
          </a:prstGeom>
        </p:spPr>
      </p:pic>
      <p:sp>
        <p:nvSpPr>
          <p:cNvPr id="4" name="Prostokąt 3"/>
          <p:cNvSpPr/>
          <p:nvPr/>
        </p:nvSpPr>
        <p:spPr>
          <a:xfrm>
            <a:off x="398868" y="515589"/>
            <a:ext cx="4797446" cy="1502397"/>
          </a:xfrm>
          <a:prstGeom prst="rect">
            <a:avLst/>
          </a:prstGeom>
          <a:solidFill>
            <a:srgbClr val="00A4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1013" dirty="0">
              <a:solidFill>
                <a:srgbClr val="0762C8"/>
              </a:solidFill>
            </a:endParaRPr>
          </a:p>
        </p:txBody>
      </p:sp>
      <p:pic>
        <p:nvPicPr>
          <p:cNvPr id="7" name="Grafika 6">
            <a:extLst>
              <a:ext uri="{FF2B5EF4-FFF2-40B4-BE49-F238E27FC236}">
                <a16:creationId xmlns="" xmlns:a16="http://schemas.microsoft.com/office/drawing/2014/main" id="{B99C21DF-31FC-46D5-8F01-CF7B18CC5446}"/>
              </a:ext>
            </a:extLst>
          </p:cNvPr>
          <p:cNvPicPr>
            <a:picLocks noChangeAspect="1"/>
          </p:cNvPicPr>
          <p:nvPr/>
        </p:nvPicPr>
        <p:blipFill>
          <a:blip r:embed="rId3" cstate="print">
            <a:extLst>
              <a:ext uri="{28A0092B-C50C-407E-A947-70E740481C1C}">
                <a14:useLocalDpi xmlns="" xmlns:a14="http://schemas.microsoft.com/office/drawing/2010/main" val="0"/>
              </a:ext>
              <a:ext uri="{96DAC541-7B7A-43D3-8B79-37D633B846F1}">
                <asvg:svgBlip xmlns="" xmlns:asvg="http://schemas.microsoft.com/office/drawing/2016/SVG/main" r:embed="rId4"/>
              </a:ext>
            </a:extLst>
          </a:blip>
          <a:stretch>
            <a:fillRect/>
          </a:stretch>
        </p:blipFill>
        <p:spPr>
          <a:xfrm>
            <a:off x="8556535" y="5752792"/>
            <a:ext cx="329206" cy="658411"/>
          </a:xfrm>
          <a:prstGeom prst="rect">
            <a:avLst/>
          </a:prstGeom>
        </p:spPr>
      </p:pic>
      <p:pic>
        <p:nvPicPr>
          <p:cNvPr id="8" name="Grafika 7">
            <a:extLst>
              <a:ext uri="{FF2B5EF4-FFF2-40B4-BE49-F238E27FC236}">
                <a16:creationId xmlns="" xmlns:a16="http://schemas.microsoft.com/office/drawing/2014/main" id="{17DCEA87-B33F-4AFB-92F2-8B0AF6589266}"/>
              </a:ext>
            </a:extLst>
          </p:cNvPr>
          <p:cNvPicPr>
            <a:picLocks noChangeAspect="1"/>
          </p:cNvPicPr>
          <p:nvPr/>
        </p:nvPicPr>
        <p:blipFill>
          <a:blip r:embed="rId5" cstate="print">
            <a:extLst>
              <a:ext uri="{28A0092B-C50C-407E-A947-70E740481C1C}">
                <a14:useLocalDpi xmlns="" xmlns:a14="http://schemas.microsoft.com/office/drawing/2010/main" val="0"/>
              </a:ext>
              <a:ext uri="{96DAC541-7B7A-43D3-8B79-37D633B846F1}">
                <asvg:svgBlip xmlns="" xmlns:asvg="http://schemas.microsoft.com/office/drawing/2016/SVG/main" r:embed="rId6"/>
              </a:ext>
            </a:extLst>
          </a:blip>
          <a:stretch>
            <a:fillRect/>
          </a:stretch>
        </p:blipFill>
        <p:spPr>
          <a:xfrm>
            <a:off x="587012" y="559401"/>
            <a:ext cx="4421158" cy="1414770"/>
          </a:xfrm>
          <a:prstGeom prst="rect">
            <a:avLst/>
          </a:prstGeom>
        </p:spPr>
      </p:pic>
    </p:spTree>
    <p:extLst>
      <p:ext uri="{BB962C8B-B14F-4D97-AF65-F5344CB8AC3E}">
        <p14:creationId xmlns="" xmlns:p14="http://schemas.microsoft.com/office/powerpoint/2010/main" val="193425425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Prostokąt 15"/>
          <p:cNvSpPr/>
          <p:nvPr/>
        </p:nvSpPr>
        <p:spPr>
          <a:xfrm>
            <a:off x="0" y="0"/>
            <a:ext cx="9144000" cy="6858000"/>
          </a:xfrm>
          <a:prstGeom prst="rect">
            <a:avLst/>
          </a:prstGeom>
          <a:solidFill>
            <a:srgbClr val="00A4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1013" dirty="0">
              <a:solidFill>
                <a:srgbClr val="0762C8"/>
              </a:solidFill>
            </a:endParaRPr>
          </a:p>
        </p:txBody>
      </p:sp>
      <p:pic>
        <p:nvPicPr>
          <p:cNvPr id="5" name="Grafika 4">
            <a:extLst>
              <a:ext uri="{FF2B5EF4-FFF2-40B4-BE49-F238E27FC236}">
                <a16:creationId xmlns="" xmlns:a16="http://schemas.microsoft.com/office/drawing/2014/main" id="{C6FEE8AF-CB86-4A90-94F5-31C31EC64EB1}"/>
              </a:ext>
            </a:extLst>
          </p:cNvPr>
          <p:cNvPicPr>
            <a:picLocks noChangeAspect="1"/>
          </p:cNvPicPr>
          <p:nvPr/>
        </p:nvPicPr>
        <p:blipFill>
          <a:blip r:embed="rId2" cstate="print">
            <a:extLst>
              <a:ext uri="{28A0092B-C50C-407E-A947-70E740481C1C}">
                <a14:useLocalDpi xmlns="" xmlns:a14="http://schemas.microsoft.com/office/drawing/2010/main" val="0"/>
              </a:ext>
              <a:ext uri="{96DAC541-7B7A-43D3-8B79-37D633B846F1}">
                <asvg:svgBlip xmlns="" xmlns:asvg="http://schemas.microsoft.com/office/drawing/2016/SVG/main" r:embed="rId3"/>
              </a:ext>
            </a:extLst>
          </a:blip>
          <a:stretch>
            <a:fillRect/>
          </a:stretch>
        </p:blipFill>
        <p:spPr>
          <a:xfrm>
            <a:off x="1010251" y="2906659"/>
            <a:ext cx="3331691" cy="1044683"/>
          </a:xfrm>
          <a:prstGeom prst="rect">
            <a:avLst/>
          </a:prstGeom>
        </p:spPr>
      </p:pic>
      <p:pic>
        <p:nvPicPr>
          <p:cNvPr id="4" name="Grafika 3">
            <a:extLst>
              <a:ext uri="{FF2B5EF4-FFF2-40B4-BE49-F238E27FC236}">
                <a16:creationId xmlns="" xmlns:a16="http://schemas.microsoft.com/office/drawing/2014/main" id="{BF7EA6B8-B5CC-4B2D-8E37-CAE9C7797029}"/>
              </a:ext>
            </a:extLst>
          </p:cNvPr>
          <p:cNvPicPr>
            <a:picLocks noChangeAspect="1"/>
          </p:cNvPicPr>
          <p:nvPr/>
        </p:nvPicPr>
        <p:blipFill>
          <a:blip r:embed="rId4" cstate="print">
            <a:extLst>
              <a:ext uri="{28A0092B-C50C-407E-A947-70E740481C1C}">
                <a14:useLocalDpi xmlns="" xmlns:a14="http://schemas.microsoft.com/office/drawing/2010/main" val="0"/>
              </a:ext>
              <a:ext uri="{96DAC541-7B7A-43D3-8B79-37D633B846F1}">
                <asvg:svgBlip xmlns="" xmlns:asvg="http://schemas.microsoft.com/office/drawing/2016/SVG/main" r:embed="rId5"/>
              </a:ext>
            </a:extLst>
          </a:blip>
          <a:stretch>
            <a:fillRect/>
          </a:stretch>
        </p:blipFill>
        <p:spPr>
          <a:xfrm>
            <a:off x="4572000" y="2735918"/>
            <a:ext cx="4091000" cy="1309120"/>
          </a:xfrm>
          <a:prstGeom prst="rect">
            <a:avLst/>
          </a:prstGeom>
        </p:spPr>
      </p:pic>
    </p:spTree>
    <p:extLst>
      <p:ext uri="{BB962C8B-B14F-4D97-AF65-F5344CB8AC3E}">
        <p14:creationId xmlns="" xmlns:p14="http://schemas.microsoft.com/office/powerpoint/2010/main" val="4070590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rostokąt 3"/>
          <p:cNvSpPr/>
          <p:nvPr/>
        </p:nvSpPr>
        <p:spPr>
          <a:xfrm>
            <a:off x="0" y="0"/>
            <a:ext cx="9144000" cy="702944"/>
          </a:xfrm>
          <a:prstGeom prst="rect">
            <a:avLst/>
          </a:prstGeom>
          <a:solidFill>
            <a:srgbClr val="00A4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1013" dirty="0">
              <a:solidFill>
                <a:srgbClr val="0762C8"/>
              </a:solidFill>
            </a:endParaRPr>
          </a:p>
        </p:txBody>
      </p:sp>
      <p:pic>
        <p:nvPicPr>
          <p:cNvPr id="12" name="Grafika 11">
            <a:extLst>
              <a:ext uri="{FF2B5EF4-FFF2-40B4-BE49-F238E27FC236}">
                <a16:creationId xmlns="" xmlns:a16="http://schemas.microsoft.com/office/drawing/2014/main" id="{17FCFF87-B868-4E49-A221-CE7D6DDD586C}"/>
              </a:ext>
            </a:extLst>
          </p:cNvPr>
          <p:cNvPicPr>
            <a:picLocks noChangeAspect="1"/>
          </p:cNvPicPr>
          <p:nvPr/>
        </p:nvPicPr>
        <p:blipFill>
          <a:blip r:embed="rId2" cstate="print">
            <a:extLst>
              <a:ext uri="{28A0092B-C50C-407E-A947-70E740481C1C}">
                <a14:useLocalDpi xmlns="" xmlns:a14="http://schemas.microsoft.com/office/drawing/2010/main" val="0"/>
              </a:ext>
              <a:ext uri="{96DAC541-7B7A-43D3-8B79-37D633B846F1}">
                <asvg:svgBlip xmlns="" xmlns:asvg="http://schemas.microsoft.com/office/drawing/2016/SVG/main" r:embed="rId3"/>
              </a:ext>
            </a:extLst>
          </a:blip>
          <a:stretch>
            <a:fillRect/>
          </a:stretch>
        </p:blipFill>
        <p:spPr>
          <a:xfrm>
            <a:off x="7975283" y="3643704"/>
            <a:ext cx="948299" cy="1896596"/>
          </a:xfrm>
          <a:prstGeom prst="rect">
            <a:avLst/>
          </a:prstGeom>
        </p:spPr>
      </p:pic>
      <p:pic>
        <p:nvPicPr>
          <p:cNvPr id="10" name="Grafika 9">
            <a:extLst>
              <a:ext uri="{FF2B5EF4-FFF2-40B4-BE49-F238E27FC236}">
                <a16:creationId xmlns="" xmlns:a16="http://schemas.microsoft.com/office/drawing/2014/main" id="{181B0981-D700-4ECE-BD7A-851542D57044}"/>
              </a:ext>
            </a:extLst>
          </p:cNvPr>
          <p:cNvPicPr>
            <a:picLocks noChangeAspect="1"/>
          </p:cNvPicPr>
          <p:nvPr/>
        </p:nvPicPr>
        <p:blipFill>
          <a:blip r:embed="rId4" cstate="print">
            <a:extLst>
              <a:ext uri="{28A0092B-C50C-407E-A947-70E740481C1C}">
                <a14:useLocalDpi xmlns="" xmlns:a14="http://schemas.microsoft.com/office/drawing/2010/main" val="0"/>
              </a:ext>
              <a:ext uri="{96DAC541-7B7A-43D3-8B79-37D633B846F1}">
                <asvg:svgBlip xmlns="" xmlns:asvg="http://schemas.microsoft.com/office/drawing/2016/SVG/main" r:embed="rId5"/>
              </a:ext>
            </a:extLst>
          </a:blip>
          <a:stretch>
            <a:fillRect/>
          </a:stretch>
        </p:blipFill>
        <p:spPr>
          <a:xfrm>
            <a:off x="2110740" y="14035"/>
            <a:ext cx="2266950" cy="725424"/>
          </a:xfrm>
          <a:prstGeom prst="rect">
            <a:avLst/>
          </a:prstGeom>
        </p:spPr>
      </p:pic>
      <p:pic>
        <p:nvPicPr>
          <p:cNvPr id="14" name="Grafika 13">
            <a:extLst>
              <a:ext uri="{FF2B5EF4-FFF2-40B4-BE49-F238E27FC236}">
                <a16:creationId xmlns="" xmlns:a16="http://schemas.microsoft.com/office/drawing/2014/main" id="{EE600642-6969-4817-87B5-CCA955AB6525}"/>
              </a:ext>
            </a:extLst>
          </p:cNvPr>
          <p:cNvPicPr>
            <a:picLocks noChangeAspect="1"/>
          </p:cNvPicPr>
          <p:nvPr/>
        </p:nvPicPr>
        <p:blipFill>
          <a:blip r:embed="rId6" cstate="print">
            <a:extLst>
              <a:ext uri="{28A0092B-C50C-407E-A947-70E740481C1C}">
                <a14:useLocalDpi xmlns="" xmlns:a14="http://schemas.microsoft.com/office/drawing/2010/main" val="0"/>
              </a:ext>
              <a:ext uri="{96DAC541-7B7A-43D3-8B79-37D633B846F1}">
                <asvg:svgBlip xmlns="" xmlns:asvg="http://schemas.microsoft.com/office/drawing/2016/SVG/main" r:embed="rId7"/>
              </a:ext>
            </a:extLst>
          </a:blip>
          <a:stretch>
            <a:fillRect/>
          </a:stretch>
        </p:blipFill>
        <p:spPr>
          <a:xfrm>
            <a:off x="236821" y="78428"/>
            <a:ext cx="1774528" cy="556420"/>
          </a:xfrm>
          <a:prstGeom prst="rect">
            <a:avLst/>
          </a:prstGeom>
        </p:spPr>
      </p:pic>
      <p:sp>
        <p:nvSpPr>
          <p:cNvPr id="11" name="Tytuł 1">
            <a:extLst>
              <a:ext uri="{FF2B5EF4-FFF2-40B4-BE49-F238E27FC236}">
                <a16:creationId xmlns="" xmlns:a16="http://schemas.microsoft.com/office/drawing/2014/main" id="{0B0D4A59-C539-421E-915B-057D91C863BF}"/>
              </a:ext>
            </a:extLst>
          </p:cNvPr>
          <p:cNvSpPr>
            <a:spLocks noGrp="1"/>
          </p:cNvSpPr>
          <p:nvPr>
            <p:ph type="title"/>
          </p:nvPr>
        </p:nvSpPr>
        <p:spPr>
          <a:xfrm>
            <a:off x="145710" y="671913"/>
            <a:ext cx="8240786" cy="994172"/>
          </a:xfrm>
        </p:spPr>
        <p:txBody>
          <a:bodyPr>
            <a:normAutofit/>
          </a:bodyPr>
          <a:lstStyle/>
          <a:p>
            <a:r>
              <a:rPr lang="pl-PL" sz="2000" b="1" dirty="0" err="1" smtClean="0">
                <a:latin typeface="Times New Roman" pitchFamily="18" charset="0"/>
                <a:cs typeface="Times New Roman" pitchFamily="18" charset="0"/>
              </a:rPr>
              <a:t>Roof</a:t>
            </a:r>
            <a:r>
              <a:rPr lang="pl-PL" sz="2000" b="1" dirty="0" smtClean="0">
                <a:latin typeface="Times New Roman" pitchFamily="18" charset="0"/>
                <a:cs typeface="Times New Roman" pitchFamily="18" charset="0"/>
              </a:rPr>
              <a:t> </a:t>
            </a:r>
            <a:r>
              <a:rPr lang="pl-PL" sz="2000" b="1" dirty="0" err="1" smtClean="0">
                <a:latin typeface="Times New Roman" pitchFamily="18" charset="0"/>
                <a:cs typeface="Times New Roman" pitchFamily="18" charset="0"/>
              </a:rPr>
              <a:t>gardens</a:t>
            </a:r>
            <a:r>
              <a:rPr lang="pl-PL" sz="2000" b="1" dirty="0" smtClean="0">
                <a:latin typeface="Times New Roman" pitchFamily="18" charset="0"/>
                <a:cs typeface="Times New Roman" pitchFamily="18" charset="0"/>
              </a:rPr>
              <a:t> of </a:t>
            </a:r>
            <a:r>
              <a:rPr lang="pl-PL" sz="2000" b="1" dirty="0" err="1" smtClean="0">
                <a:latin typeface="Times New Roman" pitchFamily="18" charset="0"/>
                <a:cs typeface="Times New Roman" pitchFamily="18" charset="0"/>
              </a:rPr>
              <a:t>different</a:t>
            </a:r>
            <a:r>
              <a:rPr lang="pl-PL" sz="2000" b="1" dirty="0" smtClean="0">
                <a:latin typeface="Times New Roman" pitchFamily="18" charset="0"/>
                <a:cs typeface="Times New Roman" pitchFamily="18" charset="0"/>
              </a:rPr>
              <a:t> </a:t>
            </a:r>
            <a:r>
              <a:rPr lang="pl-PL" sz="2000" b="1" dirty="0" err="1" smtClean="0">
                <a:latin typeface="Times New Roman" pitchFamily="18" charset="0"/>
                <a:cs typeface="Times New Roman" pitchFamily="18" charset="0"/>
              </a:rPr>
              <a:t>historical</a:t>
            </a:r>
            <a:r>
              <a:rPr lang="pl-PL" sz="2000" b="1" dirty="0" smtClean="0">
                <a:latin typeface="Times New Roman" pitchFamily="18" charset="0"/>
                <a:cs typeface="Times New Roman" pitchFamily="18" charset="0"/>
              </a:rPr>
              <a:t> </a:t>
            </a:r>
            <a:r>
              <a:rPr lang="pl-PL" sz="2000" b="1" dirty="0" err="1" smtClean="0">
                <a:latin typeface="Times New Roman" pitchFamily="18" charset="0"/>
                <a:cs typeface="Times New Roman" pitchFamily="18" charset="0"/>
              </a:rPr>
              <a:t>eras</a:t>
            </a:r>
            <a:endParaRPr lang="pl-PL" sz="2000" b="1" dirty="0">
              <a:solidFill>
                <a:srgbClr val="00A4B7"/>
              </a:solidFill>
              <a:latin typeface="Times New Roman" pitchFamily="18" charset="0"/>
              <a:ea typeface="Roboto" pitchFamily="2" charset="0"/>
              <a:cs typeface="Times New Roman" pitchFamily="18" charset="0"/>
            </a:endParaRPr>
          </a:p>
        </p:txBody>
      </p:sp>
      <p:pic>
        <p:nvPicPr>
          <p:cNvPr id="18" name="Grafika 17">
            <a:extLst>
              <a:ext uri="{FF2B5EF4-FFF2-40B4-BE49-F238E27FC236}">
                <a16:creationId xmlns="" xmlns:a16="http://schemas.microsoft.com/office/drawing/2014/main" id="{8B59322A-6914-403F-BA97-87BBEF791EA5}"/>
              </a:ext>
            </a:extLst>
          </p:cNvPr>
          <p:cNvPicPr>
            <a:picLocks noChangeAspect="1"/>
          </p:cNvPicPr>
          <p:nvPr/>
        </p:nvPicPr>
        <p:blipFill>
          <a:blip r:embed="rId8" cstate="print">
            <a:extLst>
              <a:ext uri="{28A0092B-C50C-407E-A947-70E740481C1C}">
                <a14:useLocalDpi xmlns="" xmlns:a14="http://schemas.microsoft.com/office/drawing/2010/main" val="0"/>
              </a:ext>
              <a:ext uri="{96DAC541-7B7A-43D3-8B79-37D633B846F1}">
                <asvg:svgBlip xmlns="" xmlns:asvg="http://schemas.microsoft.com/office/drawing/2016/SVG/main" r:embed="rId9"/>
              </a:ext>
            </a:extLst>
          </a:blip>
          <a:stretch>
            <a:fillRect/>
          </a:stretch>
        </p:blipFill>
        <p:spPr>
          <a:xfrm>
            <a:off x="8556535" y="5752792"/>
            <a:ext cx="329206" cy="658411"/>
          </a:xfrm>
          <a:prstGeom prst="rect">
            <a:avLst/>
          </a:prstGeom>
        </p:spPr>
      </p:pic>
      <p:sp>
        <p:nvSpPr>
          <p:cNvPr id="9" name="Prostokąt 8"/>
          <p:cNvSpPr/>
          <p:nvPr/>
        </p:nvSpPr>
        <p:spPr>
          <a:xfrm>
            <a:off x="168166" y="1484697"/>
            <a:ext cx="8755117" cy="1200329"/>
          </a:xfrm>
          <a:prstGeom prst="rect">
            <a:avLst/>
          </a:prstGeom>
        </p:spPr>
        <p:txBody>
          <a:bodyPr wrap="square">
            <a:spAutoFit/>
          </a:bodyPr>
          <a:lstStyle/>
          <a:p>
            <a:pPr algn="just"/>
            <a:r>
              <a:rPr lang="en-US" dirty="0" smtClean="0">
                <a:latin typeface="Times New Roman" pitchFamily="18" charset="0"/>
                <a:cs typeface="Times New Roman" pitchFamily="18" charset="0"/>
              </a:rPr>
              <a:t>The prototype of the green roofs was probably the hanging gardens of Babylon, which is now one of the seven wonders of the world. Roof gardens appeared in ancient Egypt. They decorated the mortuary temple for Hatshepsut (</a:t>
            </a:r>
            <a:r>
              <a:rPr lang="en-US" dirty="0" err="1" smtClean="0">
                <a:latin typeface="Times New Roman" pitchFamily="18" charset="0"/>
                <a:cs typeface="Times New Roman" pitchFamily="18" charset="0"/>
              </a:rPr>
              <a:t>Deir</a:t>
            </a:r>
            <a:r>
              <a:rPr lang="en-US" dirty="0" smtClean="0">
                <a:latin typeface="Times New Roman" pitchFamily="18" charset="0"/>
                <a:cs typeface="Times New Roman" pitchFamily="18" charset="0"/>
              </a:rPr>
              <a:t> el </a:t>
            </a:r>
            <a:r>
              <a:rPr lang="en-US" dirty="0" err="1" smtClean="0">
                <a:latin typeface="Times New Roman" pitchFamily="18" charset="0"/>
                <a:cs typeface="Times New Roman" pitchFamily="18" charset="0"/>
              </a:rPr>
              <a:t>Bahari</a:t>
            </a:r>
            <a:r>
              <a:rPr lang="en-US" dirty="0" smtClean="0">
                <a:latin typeface="Times New Roman" pitchFamily="18" charset="0"/>
                <a:cs typeface="Times New Roman" pitchFamily="18" charset="0"/>
              </a:rPr>
              <a:t>), which was carved in the rock. The vegetation was displayed on terraces on special ramps connected by fountains and pools.  </a:t>
            </a:r>
            <a:endParaRPr lang="pl-PL" dirty="0">
              <a:latin typeface="Times New Roman" pitchFamily="18" charset="0"/>
              <a:cs typeface="Times New Roman" pitchFamily="18" charset="0"/>
            </a:endParaRPr>
          </a:p>
        </p:txBody>
      </p:sp>
      <p:pic>
        <p:nvPicPr>
          <p:cNvPr id="15" name="Obraz 14"/>
          <p:cNvPicPr>
            <a:picLocks noChangeAspect="1"/>
          </p:cNvPicPr>
          <p:nvPr/>
        </p:nvPicPr>
        <p:blipFill>
          <a:blip r:embed="rId10" cstate="print">
            <a:extLst>
              <a:ext uri="{28A0092B-C50C-407E-A947-70E740481C1C}"/>
            </a:extLst>
          </a:blip>
          <a:stretch>
            <a:fillRect/>
          </a:stretch>
        </p:blipFill>
        <p:spPr>
          <a:xfrm>
            <a:off x="960517" y="2670283"/>
            <a:ext cx="3509906" cy="2421835"/>
          </a:xfrm>
          <a:prstGeom prst="rect">
            <a:avLst/>
          </a:prstGeom>
          <a:effectLst>
            <a:innerShdw blurRad="63500" dist="50800" dir="2700000">
              <a:prstClr val="black">
                <a:alpha val="50000"/>
              </a:prstClr>
            </a:innerShdw>
            <a:softEdge rad="127000"/>
          </a:effectLst>
        </p:spPr>
      </p:pic>
      <p:pic>
        <p:nvPicPr>
          <p:cNvPr id="16" name="Obraz 15"/>
          <p:cNvPicPr>
            <a:picLocks noChangeAspect="1"/>
          </p:cNvPicPr>
          <p:nvPr/>
        </p:nvPicPr>
        <p:blipFill>
          <a:blip r:embed="rId11" cstate="print">
            <a:extLst>
              <a:ext uri="{28A0092B-C50C-407E-A947-70E740481C1C}"/>
            </a:extLst>
          </a:blip>
          <a:stretch>
            <a:fillRect/>
          </a:stretch>
        </p:blipFill>
        <p:spPr>
          <a:xfrm>
            <a:off x="4521744" y="2731373"/>
            <a:ext cx="3229113" cy="2421835"/>
          </a:xfrm>
          <a:prstGeom prst="rect">
            <a:avLst/>
          </a:prstGeom>
          <a:effectLst>
            <a:innerShdw blurRad="63500" dist="50800" dir="2700000">
              <a:prstClr val="black">
                <a:alpha val="50000"/>
              </a:prstClr>
            </a:innerShdw>
            <a:softEdge rad="127000"/>
          </a:effectLst>
        </p:spPr>
      </p:pic>
      <p:pic>
        <p:nvPicPr>
          <p:cNvPr id="17" name="Obraz 16"/>
          <p:cNvPicPr>
            <a:picLocks noChangeAspect="1"/>
          </p:cNvPicPr>
          <p:nvPr/>
        </p:nvPicPr>
        <p:blipFill>
          <a:blip r:embed="rId12" cstate="print">
            <a:extLst>
              <a:ext uri="{28A0092B-C50C-407E-A947-70E740481C1C}"/>
            </a:extLst>
          </a:blip>
          <a:stretch>
            <a:fillRect/>
          </a:stretch>
        </p:blipFill>
        <p:spPr>
          <a:xfrm>
            <a:off x="975328" y="5047370"/>
            <a:ext cx="3500462" cy="1663485"/>
          </a:xfrm>
          <a:prstGeom prst="rect">
            <a:avLst/>
          </a:prstGeom>
          <a:effectLst>
            <a:innerShdw blurRad="63500" dist="50800" dir="2700000">
              <a:prstClr val="black">
                <a:alpha val="50000"/>
              </a:prstClr>
            </a:innerShdw>
            <a:softEdge rad="127000"/>
          </a:effectLst>
        </p:spPr>
      </p:pic>
      <p:sp>
        <p:nvSpPr>
          <p:cNvPr id="18434" name="AutoShape 2" descr="Le Corbusier's roof gardens – Geoplas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l-PL"/>
          </a:p>
        </p:txBody>
      </p:sp>
      <p:sp>
        <p:nvSpPr>
          <p:cNvPr id="18436" name="AutoShape 4" descr="Le Corbusier's roof gardens – Geoplas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l-PL"/>
          </a:p>
        </p:txBody>
      </p:sp>
      <p:pic>
        <p:nvPicPr>
          <p:cNvPr id="18437" name="Picture 5" descr="C:\Users\samsung\Desktop\e172add3cd6f9107d7c616a6b64a6825--villa-savoye-roof-terraces.jpg"/>
          <p:cNvPicPr>
            <a:picLocks noChangeAspect="1" noChangeArrowheads="1"/>
          </p:cNvPicPr>
          <p:nvPr/>
        </p:nvPicPr>
        <p:blipFill>
          <a:blip r:embed="rId13" cstate="print"/>
          <a:srcRect/>
          <a:stretch>
            <a:fillRect/>
          </a:stretch>
        </p:blipFill>
        <p:spPr bwMode="auto">
          <a:xfrm>
            <a:off x="4639660" y="5069764"/>
            <a:ext cx="2496863" cy="1662911"/>
          </a:xfrm>
          <a:prstGeom prst="rect">
            <a:avLst/>
          </a:prstGeom>
          <a:noFill/>
        </p:spPr>
      </p:pic>
    </p:spTree>
    <p:extLst>
      <p:ext uri="{BB962C8B-B14F-4D97-AF65-F5344CB8AC3E}">
        <p14:creationId xmlns="" xmlns:p14="http://schemas.microsoft.com/office/powerpoint/2010/main" val="334816262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rostokąt 3"/>
          <p:cNvSpPr/>
          <p:nvPr/>
        </p:nvSpPr>
        <p:spPr>
          <a:xfrm>
            <a:off x="0" y="0"/>
            <a:ext cx="9144000" cy="702944"/>
          </a:xfrm>
          <a:prstGeom prst="rect">
            <a:avLst/>
          </a:prstGeom>
          <a:solidFill>
            <a:srgbClr val="00A4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1013" dirty="0">
              <a:solidFill>
                <a:srgbClr val="0762C8"/>
              </a:solidFill>
            </a:endParaRPr>
          </a:p>
        </p:txBody>
      </p:sp>
      <p:pic>
        <p:nvPicPr>
          <p:cNvPr id="12" name="Grafika 11">
            <a:extLst>
              <a:ext uri="{FF2B5EF4-FFF2-40B4-BE49-F238E27FC236}">
                <a16:creationId xmlns="" xmlns:a16="http://schemas.microsoft.com/office/drawing/2014/main" id="{17FCFF87-B868-4E49-A221-CE7D6DDD586C}"/>
              </a:ext>
            </a:extLst>
          </p:cNvPr>
          <p:cNvPicPr>
            <a:picLocks noChangeAspect="1"/>
          </p:cNvPicPr>
          <p:nvPr/>
        </p:nvPicPr>
        <p:blipFill>
          <a:blip r:embed="rId2" cstate="print">
            <a:extLst>
              <a:ext uri="{28A0092B-C50C-407E-A947-70E740481C1C}">
                <a14:useLocalDpi xmlns="" xmlns:a14="http://schemas.microsoft.com/office/drawing/2010/main" val="0"/>
              </a:ext>
              <a:ext uri="{96DAC541-7B7A-43D3-8B79-37D633B846F1}">
                <asvg:svgBlip xmlns="" xmlns:asvg="http://schemas.microsoft.com/office/drawing/2016/SVG/main" r:embed="rId3"/>
              </a:ext>
            </a:extLst>
          </a:blip>
          <a:stretch>
            <a:fillRect/>
          </a:stretch>
        </p:blipFill>
        <p:spPr>
          <a:xfrm>
            <a:off x="7975283" y="3643704"/>
            <a:ext cx="948299" cy="1896596"/>
          </a:xfrm>
          <a:prstGeom prst="rect">
            <a:avLst/>
          </a:prstGeom>
        </p:spPr>
      </p:pic>
      <p:pic>
        <p:nvPicPr>
          <p:cNvPr id="10" name="Grafika 9">
            <a:extLst>
              <a:ext uri="{FF2B5EF4-FFF2-40B4-BE49-F238E27FC236}">
                <a16:creationId xmlns="" xmlns:a16="http://schemas.microsoft.com/office/drawing/2014/main" id="{181B0981-D700-4ECE-BD7A-851542D57044}"/>
              </a:ext>
            </a:extLst>
          </p:cNvPr>
          <p:cNvPicPr>
            <a:picLocks noChangeAspect="1"/>
          </p:cNvPicPr>
          <p:nvPr/>
        </p:nvPicPr>
        <p:blipFill>
          <a:blip r:embed="rId4" cstate="print">
            <a:extLst>
              <a:ext uri="{28A0092B-C50C-407E-A947-70E740481C1C}">
                <a14:useLocalDpi xmlns="" xmlns:a14="http://schemas.microsoft.com/office/drawing/2010/main" val="0"/>
              </a:ext>
              <a:ext uri="{96DAC541-7B7A-43D3-8B79-37D633B846F1}">
                <asvg:svgBlip xmlns="" xmlns:asvg="http://schemas.microsoft.com/office/drawing/2016/SVG/main" r:embed="rId5"/>
              </a:ext>
            </a:extLst>
          </a:blip>
          <a:stretch>
            <a:fillRect/>
          </a:stretch>
        </p:blipFill>
        <p:spPr>
          <a:xfrm>
            <a:off x="2110740" y="14035"/>
            <a:ext cx="2266950" cy="725424"/>
          </a:xfrm>
          <a:prstGeom prst="rect">
            <a:avLst/>
          </a:prstGeom>
        </p:spPr>
      </p:pic>
      <p:pic>
        <p:nvPicPr>
          <p:cNvPr id="14" name="Grafika 13">
            <a:extLst>
              <a:ext uri="{FF2B5EF4-FFF2-40B4-BE49-F238E27FC236}">
                <a16:creationId xmlns="" xmlns:a16="http://schemas.microsoft.com/office/drawing/2014/main" id="{EE600642-6969-4817-87B5-CCA955AB6525}"/>
              </a:ext>
            </a:extLst>
          </p:cNvPr>
          <p:cNvPicPr>
            <a:picLocks noChangeAspect="1"/>
          </p:cNvPicPr>
          <p:nvPr/>
        </p:nvPicPr>
        <p:blipFill>
          <a:blip r:embed="rId6" cstate="print">
            <a:extLst>
              <a:ext uri="{28A0092B-C50C-407E-A947-70E740481C1C}">
                <a14:useLocalDpi xmlns="" xmlns:a14="http://schemas.microsoft.com/office/drawing/2010/main" val="0"/>
              </a:ext>
              <a:ext uri="{96DAC541-7B7A-43D3-8B79-37D633B846F1}">
                <asvg:svgBlip xmlns="" xmlns:asvg="http://schemas.microsoft.com/office/drawing/2016/SVG/main" r:embed="rId7"/>
              </a:ext>
            </a:extLst>
          </a:blip>
          <a:stretch>
            <a:fillRect/>
          </a:stretch>
        </p:blipFill>
        <p:spPr>
          <a:xfrm>
            <a:off x="236821" y="78428"/>
            <a:ext cx="1774528" cy="556420"/>
          </a:xfrm>
          <a:prstGeom prst="rect">
            <a:avLst/>
          </a:prstGeom>
        </p:spPr>
      </p:pic>
      <p:sp>
        <p:nvSpPr>
          <p:cNvPr id="11" name="Tytuł 1">
            <a:extLst>
              <a:ext uri="{FF2B5EF4-FFF2-40B4-BE49-F238E27FC236}">
                <a16:creationId xmlns="" xmlns:a16="http://schemas.microsoft.com/office/drawing/2014/main" id="{0B0D4A59-C539-421E-915B-057D91C863BF}"/>
              </a:ext>
            </a:extLst>
          </p:cNvPr>
          <p:cNvSpPr>
            <a:spLocks noGrp="1"/>
          </p:cNvSpPr>
          <p:nvPr>
            <p:ph type="title"/>
          </p:nvPr>
        </p:nvSpPr>
        <p:spPr>
          <a:xfrm>
            <a:off x="145710" y="671913"/>
            <a:ext cx="8240786" cy="994172"/>
          </a:xfrm>
        </p:spPr>
        <p:txBody>
          <a:bodyPr>
            <a:normAutofit/>
          </a:bodyPr>
          <a:lstStyle/>
          <a:p>
            <a:r>
              <a:rPr lang="pl-PL" sz="2000" b="1" dirty="0" err="1" smtClean="0">
                <a:latin typeface="Times New Roman" pitchFamily="18" charset="0"/>
                <a:cs typeface="Times New Roman" pitchFamily="18" charset="0"/>
              </a:rPr>
              <a:t>Roof</a:t>
            </a:r>
            <a:r>
              <a:rPr lang="pl-PL" sz="2000" b="1" dirty="0" smtClean="0">
                <a:latin typeface="Times New Roman" pitchFamily="18" charset="0"/>
                <a:cs typeface="Times New Roman" pitchFamily="18" charset="0"/>
              </a:rPr>
              <a:t> </a:t>
            </a:r>
            <a:r>
              <a:rPr lang="pl-PL" sz="2000" b="1" dirty="0" err="1" smtClean="0">
                <a:latin typeface="Times New Roman" pitchFamily="18" charset="0"/>
                <a:cs typeface="Times New Roman" pitchFamily="18" charset="0"/>
              </a:rPr>
              <a:t>gardens</a:t>
            </a:r>
            <a:r>
              <a:rPr lang="pl-PL" sz="2000" b="1" dirty="0" smtClean="0">
                <a:latin typeface="Times New Roman" pitchFamily="18" charset="0"/>
                <a:cs typeface="Times New Roman" pitchFamily="18" charset="0"/>
              </a:rPr>
              <a:t> of </a:t>
            </a:r>
            <a:r>
              <a:rPr lang="pl-PL" sz="2000" b="1" dirty="0" err="1" smtClean="0">
                <a:latin typeface="Times New Roman" pitchFamily="18" charset="0"/>
                <a:cs typeface="Times New Roman" pitchFamily="18" charset="0"/>
              </a:rPr>
              <a:t>different</a:t>
            </a:r>
            <a:r>
              <a:rPr lang="pl-PL" sz="2000" b="1" dirty="0" smtClean="0">
                <a:latin typeface="Times New Roman" pitchFamily="18" charset="0"/>
                <a:cs typeface="Times New Roman" pitchFamily="18" charset="0"/>
              </a:rPr>
              <a:t> </a:t>
            </a:r>
            <a:r>
              <a:rPr lang="pl-PL" sz="2000" b="1" dirty="0" err="1" smtClean="0">
                <a:latin typeface="Times New Roman" pitchFamily="18" charset="0"/>
                <a:cs typeface="Times New Roman" pitchFamily="18" charset="0"/>
              </a:rPr>
              <a:t>historical</a:t>
            </a:r>
            <a:r>
              <a:rPr lang="pl-PL" sz="2000" b="1" dirty="0" smtClean="0">
                <a:latin typeface="Times New Roman" pitchFamily="18" charset="0"/>
                <a:cs typeface="Times New Roman" pitchFamily="18" charset="0"/>
              </a:rPr>
              <a:t> </a:t>
            </a:r>
            <a:r>
              <a:rPr lang="pl-PL" sz="2000" b="1" dirty="0" err="1" smtClean="0">
                <a:latin typeface="Times New Roman" pitchFamily="18" charset="0"/>
                <a:cs typeface="Times New Roman" pitchFamily="18" charset="0"/>
              </a:rPr>
              <a:t>eras</a:t>
            </a:r>
            <a:endParaRPr lang="pl-PL" sz="2000" b="1" dirty="0">
              <a:solidFill>
                <a:srgbClr val="00A4B7"/>
              </a:solidFill>
              <a:latin typeface="Times New Roman" pitchFamily="18" charset="0"/>
              <a:ea typeface="Roboto" pitchFamily="2" charset="0"/>
              <a:cs typeface="Times New Roman" pitchFamily="18" charset="0"/>
            </a:endParaRPr>
          </a:p>
        </p:txBody>
      </p:sp>
      <p:pic>
        <p:nvPicPr>
          <p:cNvPr id="18" name="Grafika 17">
            <a:extLst>
              <a:ext uri="{FF2B5EF4-FFF2-40B4-BE49-F238E27FC236}">
                <a16:creationId xmlns="" xmlns:a16="http://schemas.microsoft.com/office/drawing/2014/main" id="{8B59322A-6914-403F-BA97-87BBEF791EA5}"/>
              </a:ext>
            </a:extLst>
          </p:cNvPr>
          <p:cNvPicPr>
            <a:picLocks noChangeAspect="1"/>
          </p:cNvPicPr>
          <p:nvPr/>
        </p:nvPicPr>
        <p:blipFill>
          <a:blip r:embed="rId8" cstate="print">
            <a:extLst>
              <a:ext uri="{28A0092B-C50C-407E-A947-70E740481C1C}">
                <a14:useLocalDpi xmlns="" xmlns:a14="http://schemas.microsoft.com/office/drawing/2010/main" val="0"/>
              </a:ext>
              <a:ext uri="{96DAC541-7B7A-43D3-8B79-37D633B846F1}">
                <asvg:svgBlip xmlns="" xmlns:asvg="http://schemas.microsoft.com/office/drawing/2016/SVG/main" r:embed="rId9"/>
              </a:ext>
            </a:extLst>
          </a:blip>
          <a:stretch>
            <a:fillRect/>
          </a:stretch>
        </p:blipFill>
        <p:spPr>
          <a:xfrm>
            <a:off x="8556535" y="5752792"/>
            <a:ext cx="329206" cy="658411"/>
          </a:xfrm>
          <a:prstGeom prst="rect">
            <a:avLst/>
          </a:prstGeom>
        </p:spPr>
      </p:pic>
      <p:sp>
        <p:nvSpPr>
          <p:cNvPr id="9" name="Prostokąt 8"/>
          <p:cNvSpPr/>
          <p:nvPr/>
        </p:nvSpPr>
        <p:spPr>
          <a:xfrm>
            <a:off x="168166" y="1484697"/>
            <a:ext cx="8755117" cy="1200329"/>
          </a:xfrm>
          <a:prstGeom prst="rect">
            <a:avLst/>
          </a:prstGeom>
        </p:spPr>
        <p:txBody>
          <a:bodyPr wrap="square">
            <a:spAutoFit/>
          </a:bodyPr>
          <a:lstStyle/>
          <a:p>
            <a:pPr algn="just"/>
            <a:r>
              <a:rPr lang="en-US" dirty="0" smtClean="0">
                <a:latin typeface="Times New Roman" pitchFamily="18" charset="0"/>
                <a:cs typeface="Times New Roman" pitchFamily="18" charset="0"/>
              </a:rPr>
              <a:t>In ancient times, green roofs were also popular in northern Europe. However, they were treated as good insulators against cold wind, snow and rain. They were made of turf, perennials and shrubs. </a:t>
            </a:r>
            <a:endParaRPr lang="pl-PL" dirty="0" smtClean="0">
              <a:latin typeface="Times New Roman" pitchFamily="18" charset="0"/>
              <a:cs typeface="Times New Roman" pitchFamily="18" charset="0"/>
            </a:endParaRPr>
          </a:p>
          <a:p>
            <a:pPr algn="just"/>
            <a:endParaRPr lang="pl-PL" dirty="0">
              <a:latin typeface="Times New Roman" pitchFamily="18" charset="0"/>
              <a:cs typeface="Times New Roman" pitchFamily="18" charset="0"/>
            </a:endParaRPr>
          </a:p>
        </p:txBody>
      </p:sp>
      <p:sp>
        <p:nvSpPr>
          <p:cNvPr id="18434" name="AutoShape 2" descr="Le Corbusier's roof gardens – Geoplas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l-PL"/>
          </a:p>
        </p:txBody>
      </p:sp>
      <p:sp>
        <p:nvSpPr>
          <p:cNvPr id="18436" name="AutoShape 4" descr="Le Corbusier's roof gardens – Geoplas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l-PL"/>
          </a:p>
        </p:txBody>
      </p:sp>
      <p:pic>
        <p:nvPicPr>
          <p:cNvPr id="19" name="Obraz 18"/>
          <p:cNvPicPr>
            <a:picLocks noChangeAspect="1"/>
          </p:cNvPicPr>
          <p:nvPr/>
        </p:nvPicPr>
        <p:blipFill>
          <a:blip r:embed="rId10" cstate="print">
            <a:extLst>
              <a:ext uri="{28A0092B-C50C-407E-A947-70E740481C1C}"/>
            </a:extLst>
          </a:blip>
          <a:stretch>
            <a:fillRect/>
          </a:stretch>
        </p:blipFill>
        <p:spPr>
          <a:xfrm>
            <a:off x="214282" y="2857496"/>
            <a:ext cx="4353253" cy="2786082"/>
          </a:xfrm>
          <a:prstGeom prst="rect">
            <a:avLst/>
          </a:prstGeom>
          <a:effectLst>
            <a:innerShdw blurRad="63500" dist="50800" dir="2700000">
              <a:prstClr val="black">
                <a:alpha val="50000"/>
              </a:prstClr>
            </a:innerShdw>
            <a:softEdge rad="127000"/>
          </a:effectLst>
        </p:spPr>
      </p:pic>
      <p:pic>
        <p:nvPicPr>
          <p:cNvPr id="20" name="Obraz 19"/>
          <p:cNvPicPr>
            <a:picLocks noChangeAspect="1"/>
          </p:cNvPicPr>
          <p:nvPr/>
        </p:nvPicPr>
        <p:blipFill>
          <a:blip r:embed="rId11" cstate="print">
            <a:extLst>
              <a:ext uri="{28A0092B-C50C-407E-A947-70E740481C1C}"/>
            </a:extLst>
          </a:blip>
          <a:stretch>
            <a:fillRect/>
          </a:stretch>
        </p:blipFill>
        <p:spPr>
          <a:xfrm>
            <a:off x="4643438" y="2928934"/>
            <a:ext cx="4356851" cy="1792533"/>
          </a:xfrm>
          <a:prstGeom prst="rect">
            <a:avLst/>
          </a:prstGeom>
          <a:effectLst>
            <a:innerShdw blurRad="63500" dist="50800" dir="2700000">
              <a:prstClr val="black">
                <a:alpha val="50000"/>
              </a:prstClr>
            </a:innerShdw>
            <a:softEdge rad="127000"/>
          </a:effectLst>
        </p:spPr>
      </p:pic>
    </p:spTree>
    <p:extLst>
      <p:ext uri="{BB962C8B-B14F-4D97-AF65-F5344CB8AC3E}">
        <p14:creationId xmlns="" xmlns:p14="http://schemas.microsoft.com/office/powerpoint/2010/main" val="334816262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rostokąt 3"/>
          <p:cNvSpPr/>
          <p:nvPr/>
        </p:nvSpPr>
        <p:spPr>
          <a:xfrm>
            <a:off x="0" y="0"/>
            <a:ext cx="9144000" cy="702944"/>
          </a:xfrm>
          <a:prstGeom prst="rect">
            <a:avLst/>
          </a:prstGeom>
          <a:solidFill>
            <a:srgbClr val="00A4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1013" dirty="0">
              <a:solidFill>
                <a:srgbClr val="0762C8"/>
              </a:solidFill>
            </a:endParaRPr>
          </a:p>
        </p:txBody>
      </p:sp>
      <p:pic>
        <p:nvPicPr>
          <p:cNvPr id="12" name="Grafika 11">
            <a:extLst>
              <a:ext uri="{FF2B5EF4-FFF2-40B4-BE49-F238E27FC236}">
                <a16:creationId xmlns="" xmlns:a16="http://schemas.microsoft.com/office/drawing/2014/main" id="{17FCFF87-B868-4E49-A221-CE7D6DDD586C}"/>
              </a:ext>
            </a:extLst>
          </p:cNvPr>
          <p:cNvPicPr>
            <a:picLocks noChangeAspect="1"/>
          </p:cNvPicPr>
          <p:nvPr/>
        </p:nvPicPr>
        <p:blipFill>
          <a:blip r:embed="rId2" cstate="print">
            <a:extLst>
              <a:ext uri="{28A0092B-C50C-407E-A947-70E740481C1C}">
                <a14:useLocalDpi xmlns="" xmlns:a14="http://schemas.microsoft.com/office/drawing/2010/main" val="0"/>
              </a:ext>
              <a:ext uri="{96DAC541-7B7A-43D3-8B79-37D633B846F1}">
                <asvg:svgBlip xmlns="" xmlns:asvg="http://schemas.microsoft.com/office/drawing/2016/SVG/main" r:embed="rId3"/>
              </a:ext>
            </a:extLst>
          </a:blip>
          <a:stretch>
            <a:fillRect/>
          </a:stretch>
        </p:blipFill>
        <p:spPr>
          <a:xfrm>
            <a:off x="7975283" y="3643704"/>
            <a:ext cx="948299" cy="1896596"/>
          </a:xfrm>
          <a:prstGeom prst="rect">
            <a:avLst/>
          </a:prstGeom>
        </p:spPr>
      </p:pic>
      <p:pic>
        <p:nvPicPr>
          <p:cNvPr id="10" name="Grafika 9">
            <a:extLst>
              <a:ext uri="{FF2B5EF4-FFF2-40B4-BE49-F238E27FC236}">
                <a16:creationId xmlns="" xmlns:a16="http://schemas.microsoft.com/office/drawing/2014/main" id="{181B0981-D700-4ECE-BD7A-851542D57044}"/>
              </a:ext>
            </a:extLst>
          </p:cNvPr>
          <p:cNvPicPr>
            <a:picLocks noChangeAspect="1"/>
          </p:cNvPicPr>
          <p:nvPr/>
        </p:nvPicPr>
        <p:blipFill>
          <a:blip r:embed="rId4" cstate="print">
            <a:extLst>
              <a:ext uri="{28A0092B-C50C-407E-A947-70E740481C1C}">
                <a14:useLocalDpi xmlns="" xmlns:a14="http://schemas.microsoft.com/office/drawing/2010/main" val="0"/>
              </a:ext>
              <a:ext uri="{96DAC541-7B7A-43D3-8B79-37D633B846F1}">
                <asvg:svgBlip xmlns="" xmlns:asvg="http://schemas.microsoft.com/office/drawing/2016/SVG/main" r:embed="rId5"/>
              </a:ext>
            </a:extLst>
          </a:blip>
          <a:stretch>
            <a:fillRect/>
          </a:stretch>
        </p:blipFill>
        <p:spPr>
          <a:xfrm>
            <a:off x="2110740" y="14035"/>
            <a:ext cx="2266950" cy="725424"/>
          </a:xfrm>
          <a:prstGeom prst="rect">
            <a:avLst/>
          </a:prstGeom>
        </p:spPr>
      </p:pic>
      <p:pic>
        <p:nvPicPr>
          <p:cNvPr id="14" name="Grafika 13">
            <a:extLst>
              <a:ext uri="{FF2B5EF4-FFF2-40B4-BE49-F238E27FC236}">
                <a16:creationId xmlns="" xmlns:a16="http://schemas.microsoft.com/office/drawing/2014/main" id="{EE600642-6969-4817-87B5-CCA955AB6525}"/>
              </a:ext>
            </a:extLst>
          </p:cNvPr>
          <p:cNvPicPr>
            <a:picLocks noChangeAspect="1"/>
          </p:cNvPicPr>
          <p:nvPr/>
        </p:nvPicPr>
        <p:blipFill>
          <a:blip r:embed="rId6" cstate="print">
            <a:extLst>
              <a:ext uri="{28A0092B-C50C-407E-A947-70E740481C1C}">
                <a14:useLocalDpi xmlns="" xmlns:a14="http://schemas.microsoft.com/office/drawing/2010/main" val="0"/>
              </a:ext>
              <a:ext uri="{96DAC541-7B7A-43D3-8B79-37D633B846F1}">
                <asvg:svgBlip xmlns="" xmlns:asvg="http://schemas.microsoft.com/office/drawing/2016/SVG/main" r:embed="rId7"/>
              </a:ext>
            </a:extLst>
          </a:blip>
          <a:stretch>
            <a:fillRect/>
          </a:stretch>
        </p:blipFill>
        <p:spPr>
          <a:xfrm>
            <a:off x="236821" y="78428"/>
            <a:ext cx="1774528" cy="556420"/>
          </a:xfrm>
          <a:prstGeom prst="rect">
            <a:avLst/>
          </a:prstGeom>
        </p:spPr>
      </p:pic>
      <p:sp>
        <p:nvSpPr>
          <p:cNvPr id="11" name="Tytuł 1">
            <a:extLst>
              <a:ext uri="{FF2B5EF4-FFF2-40B4-BE49-F238E27FC236}">
                <a16:creationId xmlns="" xmlns:a16="http://schemas.microsoft.com/office/drawing/2014/main" id="{0B0D4A59-C539-421E-915B-057D91C863BF}"/>
              </a:ext>
            </a:extLst>
          </p:cNvPr>
          <p:cNvSpPr>
            <a:spLocks noGrp="1"/>
          </p:cNvSpPr>
          <p:nvPr>
            <p:ph type="title"/>
          </p:nvPr>
        </p:nvSpPr>
        <p:spPr>
          <a:xfrm>
            <a:off x="0" y="1418148"/>
            <a:ext cx="8944303" cy="994172"/>
          </a:xfrm>
        </p:spPr>
        <p:txBody>
          <a:bodyPr>
            <a:normAutofit fontScale="90000"/>
          </a:bodyPr>
          <a:lstStyle/>
          <a:p>
            <a:pPr algn="just"/>
            <a:r>
              <a:rPr lang="en-US" sz="2000" dirty="0" smtClean="0">
                <a:latin typeface="Times New Roman" pitchFamily="18" charset="0"/>
                <a:cs typeface="Times New Roman" pitchFamily="18" charset="0"/>
              </a:rPr>
              <a:t>Roof gardens were more or less appreciated throughout the sixteenth and nineteenth centuries. Various compositions were created with the participation of fountains, sculptures and various plant species. During wars and battles, they masked fortifications, weapons and barracks.</a:t>
            </a:r>
            <a:r>
              <a:rPr lang="pl-PL" sz="2000" dirty="0" smtClean="0"/>
              <a:t/>
            </a:r>
            <a:br>
              <a:rPr lang="pl-PL" sz="2000" dirty="0" smtClean="0"/>
            </a:br>
            <a:endParaRPr lang="pl-PL" sz="2000" b="1" dirty="0">
              <a:solidFill>
                <a:srgbClr val="00A4B7"/>
              </a:solidFill>
              <a:latin typeface="Times New Roman" pitchFamily="18" charset="0"/>
              <a:ea typeface="Roboto" pitchFamily="2" charset="0"/>
              <a:cs typeface="Times New Roman" pitchFamily="18" charset="0"/>
            </a:endParaRPr>
          </a:p>
        </p:txBody>
      </p:sp>
      <p:pic>
        <p:nvPicPr>
          <p:cNvPr id="18" name="Grafika 17">
            <a:extLst>
              <a:ext uri="{FF2B5EF4-FFF2-40B4-BE49-F238E27FC236}">
                <a16:creationId xmlns="" xmlns:a16="http://schemas.microsoft.com/office/drawing/2014/main" id="{8B59322A-6914-403F-BA97-87BBEF791EA5}"/>
              </a:ext>
            </a:extLst>
          </p:cNvPr>
          <p:cNvPicPr>
            <a:picLocks noChangeAspect="1"/>
          </p:cNvPicPr>
          <p:nvPr/>
        </p:nvPicPr>
        <p:blipFill>
          <a:blip r:embed="rId8" cstate="print">
            <a:extLst>
              <a:ext uri="{28A0092B-C50C-407E-A947-70E740481C1C}">
                <a14:useLocalDpi xmlns="" xmlns:a14="http://schemas.microsoft.com/office/drawing/2010/main" val="0"/>
              </a:ext>
              <a:ext uri="{96DAC541-7B7A-43D3-8B79-37D633B846F1}">
                <asvg:svgBlip xmlns="" xmlns:asvg="http://schemas.microsoft.com/office/drawing/2016/SVG/main" r:embed="rId9"/>
              </a:ext>
            </a:extLst>
          </a:blip>
          <a:stretch>
            <a:fillRect/>
          </a:stretch>
        </p:blipFill>
        <p:spPr>
          <a:xfrm>
            <a:off x="8556535" y="5752792"/>
            <a:ext cx="329206" cy="658411"/>
          </a:xfrm>
          <a:prstGeom prst="rect">
            <a:avLst/>
          </a:prstGeom>
        </p:spPr>
      </p:pic>
      <p:sp>
        <p:nvSpPr>
          <p:cNvPr id="18434" name="AutoShape 2" descr="Le Corbusier's roof gardens – Geoplas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l-PL"/>
          </a:p>
        </p:txBody>
      </p:sp>
      <p:sp>
        <p:nvSpPr>
          <p:cNvPr id="18436" name="AutoShape 4" descr="Le Corbusier's roof gardens – Geoplas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l-PL"/>
          </a:p>
        </p:txBody>
      </p:sp>
      <p:sp>
        <p:nvSpPr>
          <p:cNvPr id="13" name="Prostokąt 12"/>
          <p:cNvSpPr/>
          <p:nvPr/>
        </p:nvSpPr>
        <p:spPr>
          <a:xfrm>
            <a:off x="193683" y="837464"/>
            <a:ext cx="4111062" cy="369332"/>
          </a:xfrm>
          <a:prstGeom prst="rect">
            <a:avLst/>
          </a:prstGeom>
        </p:spPr>
        <p:txBody>
          <a:bodyPr wrap="none">
            <a:spAutoFit/>
          </a:bodyPr>
          <a:lstStyle/>
          <a:p>
            <a:r>
              <a:rPr lang="pl-PL" b="1" dirty="0" err="1" smtClean="0">
                <a:latin typeface="Times New Roman" pitchFamily="18" charset="0"/>
                <a:cs typeface="Times New Roman" pitchFamily="18" charset="0"/>
              </a:rPr>
              <a:t>Roof</a:t>
            </a:r>
            <a:r>
              <a:rPr lang="pl-PL" b="1" dirty="0" smtClean="0">
                <a:latin typeface="Times New Roman" pitchFamily="18" charset="0"/>
                <a:cs typeface="Times New Roman" pitchFamily="18" charset="0"/>
              </a:rPr>
              <a:t> </a:t>
            </a:r>
            <a:r>
              <a:rPr lang="pl-PL" b="1" dirty="0" err="1" smtClean="0">
                <a:latin typeface="Times New Roman" pitchFamily="18" charset="0"/>
                <a:cs typeface="Times New Roman" pitchFamily="18" charset="0"/>
              </a:rPr>
              <a:t>gardens</a:t>
            </a:r>
            <a:r>
              <a:rPr lang="pl-PL" b="1" dirty="0" smtClean="0">
                <a:latin typeface="Times New Roman" pitchFamily="18" charset="0"/>
                <a:cs typeface="Times New Roman" pitchFamily="18" charset="0"/>
              </a:rPr>
              <a:t> of </a:t>
            </a:r>
            <a:r>
              <a:rPr lang="pl-PL" b="1" dirty="0" err="1" smtClean="0">
                <a:latin typeface="Times New Roman" pitchFamily="18" charset="0"/>
                <a:cs typeface="Times New Roman" pitchFamily="18" charset="0"/>
              </a:rPr>
              <a:t>different</a:t>
            </a:r>
            <a:r>
              <a:rPr lang="pl-PL" b="1" dirty="0" smtClean="0">
                <a:latin typeface="Times New Roman" pitchFamily="18" charset="0"/>
                <a:cs typeface="Times New Roman" pitchFamily="18" charset="0"/>
              </a:rPr>
              <a:t> </a:t>
            </a:r>
            <a:r>
              <a:rPr lang="pl-PL" b="1" dirty="0" err="1" smtClean="0">
                <a:latin typeface="Times New Roman" pitchFamily="18" charset="0"/>
                <a:cs typeface="Times New Roman" pitchFamily="18" charset="0"/>
              </a:rPr>
              <a:t>historical</a:t>
            </a:r>
            <a:r>
              <a:rPr lang="pl-PL" b="1" dirty="0" smtClean="0">
                <a:latin typeface="Times New Roman" pitchFamily="18" charset="0"/>
                <a:cs typeface="Times New Roman" pitchFamily="18" charset="0"/>
              </a:rPr>
              <a:t> </a:t>
            </a:r>
            <a:r>
              <a:rPr lang="pl-PL" b="1" dirty="0" err="1" smtClean="0">
                <a:latin typeface="Times New Roman" pitchFamily="18" charset="0"/>
                <a:cs typeface="Times New Roman" pitchFamily="18" charset="0"/>
              </a:rPr>
              <a:t>eras</a:t>
            </a:r>
            <a:endParaRPr lang="pl-PL" dirty="0"/>
          </a:p>
        </p:txBody>
      </p:sp>
      <p:pic>
        <p:nvPicPr>
          <p:cNvPr id="15" name="Obraz 14"/>
          <p:cNvPicPr>
            <a:picLocks noChangeAspect="1"/>
          </p:cNvPicPr>
          <p:nvPr/>
        </p:nvPicPr>
        <p:blipFill>
          <a:blip r:embed="rId10" cstate="print">
            <a:extLst>
              <a:ext uri="{28A0092B-C50C-407E-A947-70E740481C1C}"/>
            </a:extLst>
          </a:blip>
          <a:stretch>
            <a:fillRect/>
          </a:stretch>
        </p:blipFill>
        <p:spPr>
          <a:xfrm>
            <a:off x="182752" y="2544260"/>
            <a:ext cx="2729804" cy="2047354"/>
          </a:xfrm>
          <a:prstGeom prst="rect">
            <a:avLst/>
          </a:prstGeom>
          <a:effectLst>
            <a:innerShdw blurRad="63500" dist="50800" dir="2700000">
              <a:prstClr val="black">
                <a:alpha val="50000"/>
              </a:prstClr>
            </a:innerShdw>
            <a:softEdge rad="127000"/>
          </a:effectLst>
        </p:spPr>
      </p:pic>
      <p:pic>
        <p:nvPicPr>
          <p:cNvPr id="16" name="Obraz 15"/>
          <p:cNvPicPr>
            <a:picLocks noChangeAspect="1"/>
          </p:cNvPicPr>
          <p:nvPr/>
        </p:nvPicPr>
        <p:blipFill>
          <a:blip r:embed="rId11" cstate="print">
            <a:extLst>
              <a:ext uri="{28A0092B-C50C-407E-A947-70E740481C1C}"/>
            </a:extLst>
          </a:blip>
          <a:stretch>
            <a:fillRect/>
          </a:stretch>
        </p:blipFill>
        <p:spPr>
          <a:xfrm>
            <a:off x="3149482" y="2539889"/>
            <a:ext cx="2786082" cy="2086872"/>
          </a:xfrm>
          <a:prstGeom prst="rect">
            <a:avLst/>
          </a:prstGeom>
          <a:effectLst>
            <a:innerShdw blurRad="63500" dist="50800" dir="2700000">
              <a:prstClr val="black">
                <a:alpha val="50000"/>
              </a:prstClr>
            </a:innerShdw>
            <a:softEdge rad="127000"/>
          </a:effectLst>
        </p:spPr>
      </p:pic>
      <p:pic>
        <p:nvPicPr>
          <p:cNvPr id="17" name="Obraz 16"/>
          <p:cNvPicPr>
            <a:picLocks noChangeAspect="1"/>
          </p:cNvPicPr>
          <p:nvPr/>
        </p:nvPicPr>
        <p:blipFill>
          <a:blip r:embed="rId12" cstate="print">
            <a:extLst>
              <a:ext uri="{28A0092B-C50C-407E-A947-70E740481C1C}"/>
            </a:extLst>
          </a:blip>
          <a:stretch>
            <a:fillRect/>
          </a:stretch>
        </p:blipFill>
        <p:spPr>
          <a:xfrm>
            <a:off x="6141502" y="2543835"/>
            <a:ext cx="2714644" cy="2038698"/>
          </a:xfrm>
          <a:prstGeom prst="rect">
            <a:avLst/>
          </a:prstGeom>
          <a:effectLst>
            <a:innerShdw blurRad="63500" dist="50800" dir="2700000">
              <a:prstClr val="black">
                <a:alpha val="50000"/>
              </a:prstClr>
            </a:innerShdw>
            <a:softEdge rad="127000"/>
          </a:effectLst>
        </p:spPr>
      </p:pic>
    </p:spTree>
    <p:extLst>
      <p:ext uri="{BB962C8B-B14F-4D97-AF65-F5344CB8AC3E}">
        <p14:creationId xmlns="" xmlns:p14="http://schemas.microsoft.com/office/powerpoint/2010/main" val="334816262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rostokąt 3"/>
          <p:cNvSpPr/>
          <p:nvPr/>
        </p:nvSpPr>
        <p:spPr>
          <a:xfrm>
            <a:off x="0" y="0"/>
            <a:ext cx="9144000" cy="702944"/>
          </a:xfrm>
          <a:prstGeom prst="rect">
            <a:avLst/>
          </a:prstGeom>
          <a:solidFill>
            <a:srgbClr val="00A4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1013" dirty="0">
              <a:solidFill>
                <a:srgbClr val="0762C8"/>
              </a:solidFill>
            </a:endParaRPr>
          </a:p>
        </p:txBody>
      </p:sp>
      <p:pic>
        <p:nvPicPr>
          <p:cNvPr id="12" name="Grafika 11">
            <a:extLst>
              <a:ext uri="{FF2B5EF4-FFF2-40B4-BE49-F238E27FC236}">
                <a16:creationId xmlns="" xmlns:a16="http://schemas.microsoft.com/office/drawing/2014/main" id="{17FCFF87-B868-4E49-A221-CE7D6DDD586C}"/>
              </a:ext>
            </a:extLst>
          </p:cNvPr>
          <p:cNvPicPr>
            <a:picLocks noChangeAspect="1"/>
          </p:cNvPicPr>
          <p:nvPr/>
        </p:nvPicPr>
        <p:blipFill>
          <a:blip r:embed="rId2" cstate="print">
            <a:extLst>
              <a:ext uri="{28A0092B-C50C-407E-A947-70E740481C1C}">
                <a14:useLocalDpi xmlns="" xmlns:a14="http://schemas.microsoft.com/office/drawing/2010/main" val="0"/>
              </a:ext>
              <a:ext uri="{96DAC541-7B7A-43D3-8B79-37D633B846F1}">
                <asvg:svgBlip xmlns="" xmlns:asvg="http://schemas.microsoft.com/office/drawing/2016/SVG/main" r:embed="rId3"/>
              </a:ext>
            </a:extLst>
          </a:blip>
          <a:stretch>
            <a:fillRect/>
          </a:stretch>
        </p:blipFill>
        <p:spPr>
          <a:xfrm>
            <a:off x="7975283" y="3643704"/>
            <a:ext cx="948299" cy="1896596"/>
          </a:xfrm>
          <a:prstGeom prst="rect">
            <a:avLst/>
          </a:prstGeom>
        </p:spPr>
      </p:pic>
      <p:pic>
        <p:nvPicPr>
          <p:cNvPr id="10" name="Grafika 9">
            <a:extLst>
              <a:ext uri="{FF2B5EF4-FFF2-40B4-BE49-F238E27FC236}">
                <a16:creationId xmlns="" xmlns:a16="http://schemas.microsoft.com/office/drawing/2014/main" id="{181B0981-D700-4ECE-BD7A-851542D57044}"/>
              </a:ext>
            </a:extLst>
          </p:cNvPr>
          <p:cNvPicPr>
            <a:picLocks noChangeAspect="1"/>
          </p:cNvPicPr>
          <p:nvPr/>
        </p:nvPicPr>
        <p:blipFill>
          <a:blip r:embed="rId4" cstate="print">
            <a:extLst>
              <a:ext uri="{28A0092B-C50C-407E-A947-70E740481C1C}">
                <a14:useLocalDpi xmlns="" xmlns:a14="http://schemas.microsoft.com/office/drawing/2010/main" val="0"/>
              </a:ext>
              <a:ext uri="{96DAC541-7B7A-43D3-8B79-37D633B846F1}">
                <asvg:svgBlip xmlns="" xmlns:asvg="http://schemas.microsoft.com/office/drawing/2016/SVG/main" r:embed="rId5"/>
              </a:ext>
            </a:extLst>
          </a:blip>
          <a:stretch>
            <a:fillRect/>
          </a:stretch>
        </p:blipFill>
        <p:spPr>
          <a:xfrm>
            <a:off x="2110740" y="14035"/>
            <a:ext cx="2266950" cy="725424"/>
          </a:xfrm>
          <a:prstGeom prst="rect">
            <a:avLst/>
          </a:prstGeom>
        </p:spPr>
      </p:pic>
      <p:pic>
        <p:nvPicPr>
          <p:cNvPr id="14" name="Grafika 13">
            <a:extLst>
              <a:ext uri="{FF2B5EF4-FFF2-40B4-BE49-F238E27FC236}">
                <a16:creationId xmlns="" xmlns:a16="http://schemas.microsoft.com/office/drawing/2014/main" id="{EE600642-6969-4817-87B5-CCA955AB6525}"/>
              </a:ext>
            </a:extLst>
          </p:cNvPr>
          <p:cNvPicPr>
            <a:picLocks noChangeAspect="1"/>
          </p:cNvPicPr>
          <p:nvPr/>
        </p:nvPicPr>
        <p:blipFill>
          <a:blip r:embed="rId6" cstate="print">
            <a:extLst>
              <a:ext uri="{28A0092B-C50C-407E-A947-70E740481C1C}">
                <a14:useLocalDpi xmlns="" xmlns:a14="http://schemas.microsoft.com/office/drawing/2010/main" val="0"/>
              </a:ext>
              <a:ext uri="{96DAC541-7B7A-43D3-8B79-37D633B846F1}">
                <asvg:svgBlip xmlns="" xmlns:asvg="http://schemas.microsoft.com/office/drawing/2016/SVG/main" r:embed="rId7"/>
              </a:ext>
            </a:extLst>
          </a:blip>
          <a:stretch>
            <a:fillRect/>
          </a:stretch>
        </p:blipFill>
        <p:spPr>
          <a:xfrm>
            <a:off x="236821" y="78428"/>
            <a:ext cx="1774528" cy="556420"/>
          </a:xfrm>
          <a:prstGeom prst="rect">
            <a:avLst/>
          </a:prstGeom>
        </p:spPr>
      </p:pic>
      <p:sp>
        <p:nvSpPr>
          <p:cNvPr id="11" name="Tytuł 1">
            <a:extLst>
              <a:ext uri="{FF2B5EF4-FFF2-40B4-BE49-F238E27FC236}">
                <a16:creationId xmlns="" xmlns:a16="http://schemas.microsoft.com/office/drawing/2014/main" id="{0B0D4A59-C539-421E-915B-057D91C863BF}"/>
              </a:ext>
            </a:extLst>
          </p:cNvPr>
          <p:cNvSpPr>
            <a:spLocks noGrp="1"/>
          </p:cNvSpPr>
          <p:nvPr>
            <p:ph type="title"/>
          </p:nvPr>
        </p:nvSpPr>
        <p:spPr>
          <a:xfrm>
            <a:off x="0" y="1617845"/>
            <a:ext cx="8944303" cy="994172"/>
          </a:xfrm>
        </p:spPr>
        <p:txBody>
          <a:bodyPr>
            <a:normAutofit fontScale="90000"/>
          </a:bodyPr>
          <a:lstStyle/>
          <a:p>
            <a:pPr algn="just"/>
            <a:r>
              <a:rPr lang="en-US" sz="2000" dirty="0" smtClean="0">
                <a:latin typeface="Times New Roman" pitchFamily="18" charset="0"/>
                <a:cs typeface="Times New Roman" pitchFamily="18" charset="0"/>
              </a:rPr>
              <a:t>With the Renaissance, the roof gardens were restored, referring to antiquity, emphasizing the importance of vegetation, the splendor of colors, the richness of nature and symmetry. The southern ground floor of the garden is highlighted on the roof of the Orangery in Versailles, France. Plants adorned the reinforced terrace walls of the gardens at Villa </a:t>
            </a:r>
            <a:r>
              <a:rPr lang="en-US" sz="2000" dirty="0" err="1" smtClean="0">
                <a:latin typeface="Times New Roman" pitchFamily="18" charset="0"/>
                <a:cs typeface="Times New Roman" pitchFamily="18" charset="0"/>
              </a:rPr>
              <a:t>d`Este</a:t>
            </a:r>
            <a:r>
              <a:rPr lang="en-US" sz="2000" dirty="0" smtClean="0">
                <a:latin typeface="Times New Roman" pitchFamily="18" charset="0"/>
                <a:cs typeface="Times New Roman" pitchFamily="18" charset="0"/>
              </a:rPr>
              <a:t> </a:t>
            </a:r>
            <a:r>
              <a:rPr lang="pl-PL" sz="2000" dirty="0" smtClean="0">
                <a:latin typeface="Times New Roman" pitchFamily="18" charset="0"/>
                <a:cs typeface="Times New Roman" pitchFamily="18" charset="0"/>
              </a:rPr>
              <a:t>                                     </a:t>
            </a:r>
            <a:r>
              <a:rPr lang="en-US" sz="2000" dirty="0" smtClean="0">
                <a:latin typeface="Times New Roman" pitchFamily="18" charset="0"/>
                <a:cs typeface="Times New Roman" pitchFamily="18" charset="0"/>
              </a:rPr>
              <a:t>in Italy,</a:t>
            </a:r>
            <a:r>
              <a:rPr lang="pl-PL" sz="2000" dirty="0" smtClean="0">
                <a:latin typeface="Times New Roman" pitchFamily="18" charset="0"/>
                <a:cs typeface="Times New Roman" pitchFamily="18" charset="0"/>
              </a:rPr>
              <a:t> </a:t>
            </a:r>
            <a:r>
              <a:rPr lang="en-US" sz="2000" dirty="0" smtClean="0">
                <a:latin typeface="Times New Roman" pitchFamily="18" charset="0"/>
                <a:cs typeface="Times New Roman" pitchFamily="18" charset="0"/>
              </a:rPr>
              <a:t>or at the Villa Decius in </a:t>
            </a:r>
            <a:r>
              <a:rPr lang="en-US" sz="2000" dirty="0" err="1" smtClean="0">
                <a:latin typeface="Times New Roman" pitchFamily="18" charset="0"/>
                <a:cs typeface="Times New Roman" pitchFamily="18" charset="0"/>
              </a:rPr>
              <a:t>Wola</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Justowska</a:t>
            </a:r>
            <a:r>
              <a:rPr lang="en-US" sz="2000" dirty="0" smtClean="0">
                <a:latin typeface="Times New Roman" pitchFamily="18" charset="0"/>
                <a:cs typeface="Times New Roman" pitchFamily="18" charset="0"/>
              </a:rPr>
              <a:t> in </a:t>
            </a:r>
            <a:r>
              <a:rPr lang="pl-PL" sz="2000" dirty="0" smtClean="0">
                <a:latin typeface="Times New Roman" pitchFamily="18" charset="0"/>
                <a:cs typeface="Times New Roman" pitchFamily="18" charset="0"/>
              </a:rPr>
              <a:t>C</a:t>
            </a:r>
            <a:r>
              <a:rPr lang="en-US" sz="2000" dirty="0" err="1" smtClean="0">
                <a:latin typeface="Times New Roman" pitchFamily="18" charset="0"/>
                <a:cs typeface="Times New Roman" pitchFamily="18" charset="0"/>
              </a:rPr>
              <a:t>rakow</a:t>
            </a:r>
            <a:r>
              <a:rPr lang="pl-PL" sz="2000" dirty="0" smtClean="0">
                <a:latin typeface="Times New Roman" pitchFamily="18" charset="0"/>
                <a:cs typeface="Times New Roman" pitchFamily="18" charset="0"/>
              </a:rPr>
              <a:t>.</a:t>
            </a:r>
            <a:r>
              <a:rPr lang="en-US" sz="2000" dirty="0" smtClean="0">
                <a:latin typeface="Times New Roman" pitchFamily="18" charset="0"/>
                <a:cs typeface="Times New Roman" pitchFamily="18" charset="0"/>
              </a:rPr>
              <a:t> </a:t>
            </a:r>
            <a:r>
              <a:rPr lang="pl-PL" sz="2000" dirty="0" smtClean="0"/>
              <a:t/>
            </a:r>
            <a:br>
              <a:rPr lang="pl-PL" sz="2000" dirty="0" smtClean="0"/>
            </a:br>
            <a:endParaRPr lang="pl-PL" sz="2000" b="1" dirty="0">
              <a:solidFill>
                <a:srgbClr val="00A4B7"/>
              </a:solidFill>
              <a:latin typeface="Times New Roman" pitchFamily="18" charset="0"/>
              <a:ea typeface="Roboto" pitchFamily="2" charset="0"/>
              <a:cs typeface="Times New Roman" pitchFamily="18" charset="0"/>
            </a:endParaRPr>
          </a:p>
        </p:txBody>
      </p:sp>
      <p:pic>
        <p:nvPicPr>
          <p:cNvPr id="18" name="Grafika 17">
            <a:extLst>
              <a:ext uri="{FF2B5EF4-FFF2-40B4-BE49-F238E27FC236}">
                <a16:creationId xmlns="" xmlns:a16="http://schemas.microsoft.com/office/drawing/2014/main" id="{8B59322A-6914-403F-BA97-87BBEF791EA5}"/>
              </a:ext>
            </a:extLst>
          </p:cNvPr>
          <p:cNvPicPr>
            <a:picLocks noChangeAspect="1"/>
          </p:cNvPicPr>
          <p:nvPr/>
        </p:nvPicPr>
        <p:blipFill>
          <a:blip r:embed="rId8" cstate="print">
            <a:extLst>
              <a:ext uri="{28A0092B-C50C-407E-A947-70E740481C1C}">
                <a14:useLocalDpi xmlns="" xmlns:a14="http://schemas.microsoft.com/office/drawing/2010/main" val="0"/>
              </a:ext>
              <a:ext uri="{96DAC541-7B7A-43D3-8B79-37D633B846F1}">
                <asvg:svgBlip xmlns="" xmlns:asvg="http://schemas.microsoft.com/office/drawing/2016/SVG/main" r:embed="rId9"/>
              </a:ext>
            </a:extLst>
          </a:blip>
          <a:stretch>
            <a:fillRect/>
          </a:stretch>
        </p:blipFill>
        <p:spPr>
          <a:xfrm>
            <a:off x="8556535" y="5752792"/>
            <a:ext cx="329206" cy="658411"/>
          </a:xfrm>
          <a:prstGeom prst="rect">
            <a:avLst/>
          </a:prstGeom>
        </p:spPr>
      </p:pic>
      <p:sp>
        <p:nvSpPr>
          <p:cNvPr id="18434" name="AutoShape 2" descr="Le Corbusier's roof gardens – Geoplas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l-PL"/>
          </a:p>
        </p:txBody>
      </p:sp>
      <p:sp>
        <p:nvSpPr>
          <p:cNvPr id="18436" name="AutoShape 4" descr="Le Corbusier's roof gardens – Geoplas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l-PL"/>
          </a:p>
        </p:txBody>
      </p:sp>
      <p:sp>
        <p:nvSpPr>
          <p:cNvPr id="13" name="Prostokąt 12"/>
          <p:cNvSpPr/>
          <p:nvPr/>
        </p:nvSpPr>
        <p:spPr>
          <a:xfrm>
            <a:off x="193683" y="837464"/>
            <a:ext cx="4111062" cy="369332"/>
          </a:xfrm>
          <a:prstGeom prst="rect">
            <a:avLst/>
          </a:prstGeom>
        </p:spPr>
        <p:txBody>
          <a:bodyPr wrap="none">
            <a:spAutoFit/>
          </a:bodyPr>
          <a:lstStyle/>
          <a:p>
            <a:r>
              <a:rPr lang="pl-PL" b="1" dirty="0" err="1" smtClean="0">
                <a:latin typeface="Times New Roman" pitchFamily="18" charset="0"/>
                <a:cs typeface="Times New Roman" pitchFamily="18" charset="0"/>
              </a:rPr>
              <a:t>Roof</a:t>
            </a:r>
            <a:r>
              <a:rPr lang="pl-PL" b="1" dirty="0" smtClean="0">
                <a:latin typeface="Times New Roman" pitchFamily="18" charset="0"/>
                <a:cs typeface="Times New Roman" pitchFamily="18" charset="0"/>
              </a:rPr>
              <a:t> </a:t>
            </a:r>
            <a:r>
              <a:rPr lang="pl-PL" b="1" dirty="0" err="1" smtClean="0">
                <a:latin typeface="Times New Roman" pitchFamily="18" charset="0"/>
                <a:cs typeface="Times New Roman" pitchFamily="18" charset="0"/>
              </a:rPr>
              <a:t>gardens</a:t>
            </a:r>
            <a:r>
              <a:rPr lang="pl-PL" b="1" dirty="0" smtClean="0">
                <a:latin typeface="Times New Roman" pitchFamily="18" charset="0"/>
                <a:cs typeface="Times New Roman" pitchFamily="18" charset="0"/>
              </a:rPr>
              <a:t> of </a:t>
            </a:r>
            <a:r>
              <a:rPr lang="pl-PL" b="1" dirty="0" err="1" smtClean="0">
                <a:latin typeface="Times New Roman" pitchFamily="18" charset="0"/>
                <a:cs typeface="Times New Roman" pitchFamily="18" charset="0"/>
              </a:rPr>
              <a:t>different</a:t>
            </a:r>
            <a:r>
              <a:rPr lang="pl-PL" b="1" dirty="0" smtClean="0">
                <a:latin typeface="Times New Roman" pitchFamily="18" charset="0"/>
                <a:cs typeface="Times New Roman" pitchFamily="18" charset="0"/>
              </a:rPr>
              <a:t> </a:t>
            </a:r>
            <a:r>
              <a:rPr lang="pl-PL" b="1" dirty="0" err="1" smtClean="0">
                <a:latin typeface="Times New Roman" pitchFamily="18" charset="0"/>
                <a:cs typeface="Times New Roman" pitchFamily="18" charset="0"/>
              </a:rPr>
              <a:t>historical</a:t>
            </a:r>
            <a:r>
              <a:rPr lang="pl-PL" b="1" dirty="0" smtClean="0">
                <a:latin typeface="Times New Roman" pitchFamily="18" charset="0"/>
                <a:cs typeface="Times New Roman" pitchFamily="18" charset="0"/>
              </a:rPr>
              <a:t> </a:t>
            </a:r>
            <a:r>
              <a:rPr lang="pl-PL" b="1" dirty="0" err="1" smtClean="0">
                <a:latin typeface="Times New Roman" pitchFamily="18" charset="0"/>
                <a:cs typeface="Times New Roman" pitchFamily="18" charset="0"/>
              </a:rPr>
              <a:t>eras</a:t>
            </a:r>
            <a:endParaRPr lang="pl-PL" dirty="0"/>
          </a:p>
        </p:txBody>
      </p:sp>
      <p:pic>
        <p:nvPicPr>
          <p:cNvPr id="19" name="Obraz 18"/>
          <p:cNvPicPr>
            <a:picLocks noChangeAspect="1"/>
          </p:cNvPicPr>
          <p:nvPr/>
        </p:nvPicPr>
        <p:blipFill>
          <a:blip r:embed="rId10" cstate="print">
            <a:extLst>
              <a:ext uri="{28A0092B-C50C-407E-A947-70E740481C1C}"/>
            </a:extLst>
          </a:blip>
          <a:stretch>
            <a:fillRect/>
          </a:stretch>
        </p:blipFill>
        <p:spPr>
          <a:xfrm>
            <a:off x="550613" y="2825642"/>
            <a:ext cx="4174434" cy="2735396"/>
          </a:xfrm>
          <a:prstGeom prst="rect">
            <a:avLst/>
          </a:prstGeom>
          <a:effectLst>
            <a:softEdge rad="127000"/>
          </a:effectLst>
        </p:spPr>
      </p:pic>
      <p:pic>
        <p:nvPicPr>
          <p:cNvPr id="20" name="Obraz 19"/>
          <p:cNvPicPr>
            <a:picLocks noChangeAspect="1"/>
          </p:cNvPicPr>
          <p:nvPr/>
        </p:nvPicPr>
        <p:blipFill>
          <a:blip r:embed="rId11" cstate="print">
            <a:extLst>
              <a:ext uri="{28A0092B-C50C-407E-A947-70E740481C1C}"/>
            </a:extLst>
          </a:blip>
          <a:stretch>
            <a:fillRect/>
          </a:stretch>
        </p:blipFill>
        <p:spPr>
          <a:xfrm>
            <a:off x="4784341" y="2823507"/>
            <a:ext cx="3401894" cy="2694300"/>
          </a:xfrm>
          <a:prstGeom prst="rect">
            <a:avLst/>
          </a:prstGeom>
          <a:effectLst>
            <a:innerShdw blurRad="63500" dist="50800" dir="2700000">
              <a:prstClr val="black">
                <a:alpha val="50000"/>
              </a:prstClr>
            </a:innerShdw>
            <a:softEdge rad="127000"/>
          </a:effectLst>
        </p:spPr>
      </p:pic>
    </p:spTree>
    <p:extLst>
      <p:ext uri="{BB962C8B-B14F-4D97-AF65-F5344CB8AC3E}">
        <p14:creationId xmlns="" xmlns:p14="http://schemas.microsoft.com/office/powerpoint/2010/main" val="334816262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rostokąt 3"/>
          <p:cNvSpPr/>
          <p:nvPr/>
        </p:nvSpPr>
        <p:spPr>
          <a:xfrm>
            <a:off x="0" y="0"/>
            <a:ext cx="9144000" cy="702944"/>
          </a:xfrm>
          <a:prstGeom prst="rect">
            <a:avLst/>
          </a:prstGeom>
          <a:solidFill>
            <a:srgbClr val="00A4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1013" dirty="0">
              <a:solidFill>
                <a:srgbClr val="0762C8"/>
              </a:solidFill>
            </a:endParaRPr>
          </a:p>
        </p:txBody>
      </p:sp>
      <p:pic>
        <p:nvPicPr>
          <p:cNvPr id="12" name="Grafika 11">
            <a:extLst>
              <a:ext uri="{FF2B5EF4-FFF2-40B4-BE49-F238E27FC236}">
                <a16:creationId xmlns="" xmlns:a16="http://schemas.microsoft.com/office/drawing/2014/main" id="{17FCFF87-B868-4E49-A221-CE7D6DDD586C}"/>
              </a:ext>
            </a:extLst>
          </p:cNvPr>
          <p:cNvPicPr>
            <a:picLocks noChangeAspect="1"/>
          </p:cNvPicPr>
          <p:nvPr/>
        </p:nvPicPr>
        <p:blipFill>
          <a:blip r:embed="rId2" cstate="print">
            <a:extLst>
              <a:ext uri="{28A0092B-C50C-407E-A947-70E740481C1C}">
                <a14:useLocalDpi xmlns="" xmlns:a14="http://schemas.microsoft.com/office/drawing/2010/main" val="0"/>
              </a:ext>
              <a:ext uri="{96DAC541-7B7A-43D3-8B79-37D633B846F1}">
                <asvg:svgBlip xmlns="" xmlns:asvg="http://schemas.microsoft.com/office/drawing/2016/SVG/main" r:embed="rId3"/>
              </a:ext>
            </a:extLst>
          </a:blip>
          <a:stretch>
            <a:fillRect/>
          </a:stretch>
        </p:blipFill>
        <p:spPr>
          <a:xfrm>
            <a:off x="7975283" y="3643704"/>
            <a:ext cx="948299" cy="1896596"/>
          </a:xfrm>
          <a:prstGeom prst="rect">
            <a:avLst/>
          </a:prstGeom>
        </p:spPr>
      </p:pic>
      <p:pic>
        <p:nvPicPr>
          <p:cNvPr id="10" name="Grafika 9">
            <a:extLst>
              <a:ext uri="{FF2B5EF4-FFF2-40B4-BE49-F238E27FC236}">
                <a16:creationId xmlns="" xmlns:a16="http://schemas.microsoft.com/office/drawing/2014/main" id="{181B0981-D700-4ECE-BD7A-851542D57044}"/>
              </a:ext>
            </a:extLst>
          </p:cNvPr>
          <p:cNvPicPr>
            <a:picLocks noChangeAspect="1"/>
          </p:cNvPicPr>
          <p:nvPr/>
        </p:nvPicPr>
        <p:blipFill>
          <a:blip r:embed="rId4" cstate="print">
            <a:extLst>
              <a:ext uri="{28A0092B-C50C-407E-A947-70E740481C1C}">
                <a14:useLocalDpi xmlns="" xmlns:a14="http://schemas.microsoft.com/office/drawing/2010/main" val="0"/>
              </a:ext>
              <a:ext uri="{96DAC541-7B7A-43D3-8B79-37D633B846F1}">
                <asvg:svgBlip xmlns="" xmlns:asvg="http://schemas.microsoft.com/office/drawing/2016/SVG/main" r:embed="rId5"/>
              </a:ext>
            </a:extLst>
          </a:blip>
          <a:stretch>
            <a:fillRect/>
          </a:stretch>
        </p:blipFill>
        <p:spPr>
          <a:xfrm>
            <a:off x="2110740" y="14035"/>
            <a:ext cx="2266950" cy="725424"/>
          </a:xfrm>
          <a:prstGeom prst="rect">
            <a:avLst/>
          </a:prstGeom>
        </p:spPr>
      </p:pic>
      <p:pic>
        <p:nvPicPr>
          <p:cNvPr id="14" name="Grafika 13">
            <a:extLst>
              <a:ext uri="{FF2B5EF4-FFF2-40B4-BE49-F238E27FC236}">
                <a16:creationId xmlns="" xmlns:a16="http://schemas.microsoft.com/office/drawing/2014/main" id="{EE600642-6969-4817-87B5-CCA955AB6525}"/>
              </a:ext>
            </a:extLst>
          </p:cNvPr>
          <p:cNvPicPr>
            <a:picLocks noChangeAspect="1"/>
          </p:cNvPicPr>
          <p:nvPr/>
        </p:nvPicPr>
        <p:blipFill>
          <a:blip r:embed="rId6" cstate="print">
            <a:extLst>
              <a:ext uri="{28A0092B-C50C-407E-A947-70E740481C1C}">
                <a14:useLocalDpi xmlns="" xmlns:a14="http://schemas.microsoft.com/office/drawing/2010/main" val="0"/>
              </a:ext>
              <a:ext uri="{96DAC541-7B7A-43D3-8B79-37D633B846F1}">
                <asvg:svgBlip xmlns="" xmlns:asvg="http://schemas.microsoft.com/office/drawing/2016/SVG/main" r:embed="rId7"/>
              </a:ext>
            </a:extLst>
          </a:blip>
          <a:stretch>
            <a:fillRect/>
          </a:stretch>
        </p:blipFill>
        <p:spPr>
          <a:xfrm>
            <a:off x="236821" y="78428"/>
            <a:ext cx="1774528" cy="556420"/>
          </a:xfrm>
          <a:prstGeom prst="rect">
            <a:avLst/>
          </a:prstGeom>
        </p:spPr>
      </p:pic>
      <p:sp>
        <p:nvSpPr>
          <p:cNvPr id="11" name="Tytuł 1">
            <a:extLst>
              <a:ext uri="{FF2B5EF4-FFF2-40B4-BE49-F238E27FC236}">
                <a16:creationId xmlns="" xmlns:a16="http://schemas.microsoft.com/office/drawing/2014/main" id="{0B0D4A59-C539-421E-915B-057D91C863BF}"/>
              </a:ext>
            </a:extLst>
          </p:cNvPr>
          <p:cNvSpPr>
            <a:spLocks noGrp="1"/>
          </p:cNvSpPr>
          <p:nvPr>
            <p:ph type="title"/>
          </p:nvPr>
        </p:nvSpPr>
        <p:spPr>
          <a:xfrm>
            <a:off x="145710" y="671913"/>
            <a:ext cx="8240786" cy="994172"/>
          </a:xfrm>
        </p:spPr>
        <p:txBody>
          <a:bodyPr>
            <a:normAutofit/>
          </a:bodyPr>
          <a:lstStyle/>
          <a:p>
            <a:r>
              <a:rPr lang="pl-PL" sz="2000" b="1" dirty="0" err="1" smtClean="0">
                <a:latin typeface="Times New Roman" pitchFamily="18" charset="0"/>
                <a:cs typeface="Times New Roman" pitchFamily="18" charset="0"/>
              </a:rPr>
              <a:t>Types</a:t>
            </a:r>
            <a:r>
              <a:rPr lang="pl-PL" sz="2000" b="1" dirty="0" smtClean="0">
                <a:latin typeface="Times New Roman" pitchFamily="18" charset="0"/>
                <a:cs typeface="Times New Roman" pitchFamily="18" charset="0"/>
              </a:rPr>
              <a:t> of </a:t>
            </a:r>
            <a:r>
              <a:rPr lang="pl-PL" sz="2000" b="1" dirty="0" err="1" smtClean="0">
                <a:latin typeface="Times New Roman" pitchFamily="18" charset="0"/>
                <a:cs typeface="Times New Roman" pitchFamily="18" charset="0"/>
              </a:rPr>
              <a:t>green</a:t>
            </a:r>
            <a:r>
              <a:rPr lang="pl-PL" sz="2000" b="1" dirty="0" smtClean="0">
                <a:latin typeface="Times New Roman" pitchFamily="18" charset="0"/>
                <a:cs typeface="Times New Roman" pitchFamily="18" charset="0"/>
              </a:rPr>
              <a:t> </a:t>
            </a:r>
            <a:r>
              <a:rPr lang="pl-PL" sz="2000" b="1" dirty="0" err="1" smtClean="0">
                <a:latin typeface="Times New Roman" pitchFamily="18" charset="0"/>
                <a:cs typeface="Times New Roman" pitchFamily="18" charset="0"/>
              </a:rPr>
              <a:t>roofs</a:t>
            </a:r>
            <a:endParaRPr lang="pl-PL" sz="2000" b="1" dirty="0">
              <a:solidFill>
                <a:srgbClr val="00A4B7"/>
              </a:solidFill>
              <a:latin typeface="Times New Roman" pitchFamily="18" charset="0"/>
              <a:ea typeface="Roboto" pitchFamily="2" charset="0"/>
              <a:cs typeface="Times New Roman" pitchFamily="18" charset="0"/>
            </a:endParaRPr>
          </a:p>
        </p:txBody>
      </p:sp>
      <p:pic>
        <p:nvPicPr>
          <p:cNvPr id="18" name="Grafika 17">
            <a:extLst>
              <a:ext uri="{FF2B5EF4-FFF2-40B4-BE49-F238E27FC236}">
                <a16:creationId xmlns="" xmlns:a16="http://schemas.microsoft.com/office/drawing/2014/main" id="{8B59322A-6914-403F-BA97-87BBEF791EA5}"/>
              </a:ext>
            </a:extLst>
          </p:cNvPr>
          <p:cNvPicPr>
            <a:picLocks noChangeAspect="1"/>
          </p:cNvPicPr>
          <p:nvPr/>
        </p:nvPicPr>
        <p:blipFill>
          <a:blip r:embed="rId8" cstate="print">
            <a:extLst>
              <a:ext uri="{28A0092B-C50C-407E-A947-70E740481C1C}">
                <a14:useLocalDpi xmlns="" xmlns:a14="http://schemas.microsoft.com/office/drawing/2010/main" val="0"/>
              </a:ext>
              <a:ext uri="{96DAC541-7B7A-43D3-8B79-37D633B846F1}">
                <asvg:svgBlip xmlns="" xmlns:asvg="http://schemas.microsoft.com/office/drawing/2016/SVG/main" r:embed="rId9"/>
              </a:ext>
            </a:extLst>
          </a:blip>
          <a:stretch>
            <a:fillRect/>
          </a:stretch>
        </p:blipFill>
        <p:spPr>
          <a:xfrm>
            <a:off x="8556535" y="5752792"/>
            <a:ext cx="329206" cy="658411"/>
          </a:xfrm>
          <a:prstGeom prst="rect">
            <a:avLst/>
          </a:prstGeom>
        </p:spPr>
      </p:pic>
      <p:sp>
        <p:nvSpPr>
          <p:cNvPr id="18434" name="AutoShape 2" descr="Le Corbusier's roof gardens – Geoplas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l-PL"/>
          </a:p>
        </p:txBody>
      </p:sp>
      <p:sp>
        <p:nvSpPr>
          <p:cNvPr id="18436" name="AutoShape 4" descr="Le Corbusier's roof gardens – Geoplas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l-PL"/>
          </a:p>
        </p:txBody>
      </p:sp>
      <p:sp>
        <p:nvSpPr>
          <p:cNvPr id="19" name="Prostokąt 18"/>
          <p:cNvSpPr/>
          <p:nvPr/>
        </p:nvSpPr>
        <p:spPr>
          <a:xfrm>
            <a:off x="183930" y="1451981"/>
            <a:ext cx="8770883" cy="646331"/>
          </a:xfrm>
          <a:prstGeom prst="rect">
            <a:avLst/>
          </a:prstGeom>
        </p:spPr>
        <p:txBody>
          <a:bodyPr wrap="square">
            <a:spAutoFit/>
          </a:bodyPr>
          <a:lstStyle/>
          <a:p>
            <a:r>
              <a:rPr lang="en-US" dirty="0" smtClean="0">
                <a:latin typeface="Times New Roman" pitchFamily="18" charset="0"/>
                <a:cs typeface="Times New Roman" pitchFamily="18" charset="0"/>
              </a:rPr>
              <a:t>Intensive - is a usable roof, which is created due to the need to recreate a biologically active surface, usually on garage ceiling slabs or terraces. </a:t>
            </a:r>
            <a:endParaRPr lang="pl-PL" dirty="0">
              <a:latin typeface="Times New Roman" pitchFamily="18" charset="0"/>
              <a:cs typeface="Times New Roman" pitchFamily="18" charset="0"/>
            </a:endParaRPr>
          </a:p>
        </p:txBody>
      </p:sp>
      <p:pic>
        <p:nvPicPr>
          <p:cNvPr id="20" name="Obraz 19"/>
          <p:cNvPicPr>
            <a:picLocks noChangeAspect="1"/>
          </p:cNvPicPr>
          <p:nvPr/>
        </p:nvPicPr>
        <p:blipFill>
          <a:blip r:embed="rId10" cstate="print">
            <a:extLst>
              <a:ext uri="{28A0092B-C50C-407E-A947-70E740481C1C}"/>
            </a:extLst>
          </a:blip>
          <a:stretch>
            <a:fillRect/>
          </a:stretch>
        </p:blipFill>
        <p:spPr>
          <a:xfrm>
            <a:off x="1777769" y="2160134"/>
            <a:ext cx="5033069" cy="2832279"/>
          </a:xfrm>
          <a:prstGeom prst="rect">
            <a:avLst/>
          </a:prstGeom>
          <a:effectLst>
            <a:innerShdw blurRad="63500" dist="50800" dir="2700000">
              <a:prstClr val="black">
                <a:alpha val="50000"/>
              </a:prstClr>
            </a:innerShdw>
            <a:softEdge rad="127000"/>
          </a:effectLst>
        </p:spPr>
      </p:pic>
    </p:spTree>
    <p:extLst>
      <p:ext uri="{BB962C8B-B14F-4D97-AF65-F5344CB8AC3E}">
        <p14:creationId xmlns="" xmlns:p14="http://schemas.microsoft.com/office/powerpoint/2010/main" val="334816262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rostokąt 3"/>
          <p:cNvSpPr/>
          <p:nvPr/>
        </p:nvSpPr>
        <p:spPr>
          <a:xfrm>
            <a:off x="0" y="0"/>
            <a:ext cx="9144000" cy="702944"/>
          </a:xfrm>
          <a:prstGeom prst="rect">
            <a:avLst/>
          </a:prstGeom>
          <a:solidFill>
            <a:srgbClr val="00A4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1013" dirty="0">
              <a:solidFill>
                <a:srgbClr val="0762C8"/>
              </a:solidFill>
            </a:endParaRPr>
          </a:p>
        </p:txBody>
      </p:sp>
      <p:pic>
        <p:nvPicPr>
          <p:cNvPr id="12" name="Grafika 11">
            <a:extLst>
              <a:ext uri="{FF2B5EF4-FFF2-40B4-BE49-F238E27FC236}">
                <a16:creationId xmlns="" xmlns:a16="http://schemas.microsoft.com/office/drawing/2014/main" id="{17FCFF87-B868-4E49-A221-CE7D6DDD586C}"/>
              </a:ext>
            </a:extLst>
          </p:cNvPr>
          <p:cNvPicPr>
            <a:picLocks noChangeAspect="1"/>
          </p:cNvPicPr>
          <p:nvPr/>
        </p:nvPicPr>
        <p:blipFill>
          <a:blip r:embed="rId2" cstate="print">
            <a:extLst>
              <a:ext uri="{28A0092B-C50C-407E-A947-70E740481C1C}">
                <a14:useLocalDpi xmlns="" xmlns:a14="http://schemas.microsoft.com/office/drawing/2010/main" val="0"/>
              </a:ext>
              <a:ext uri="{96DAC541-7B7A-43D3-8B79-37D633B846F1}">
                <asvg:svgBlip xmlns="" xmlns:asvg="http://schemas.microsoft.com/office/drawing/2016/SVG/main" r:embed="rId3"/>
              </a:ext>
            </a:extLst>
          </a:blip>
          <a:stretch>
            <a:fillRect/>
          </a:stretch>
        </p:blipFill>
        <p:spPr>
          <a:xfrm>
            <a:off x="7975283" y="3643704"/>
            <a:ext cx="948299" cy="1896596"/>
          </a:xfrm>
          <a:prstGeom prst="rect">
            <a:avLst/>
          </a:prstGeom>
        </p:spPr>
      </p:pic>
      <p:pic>
        <p:nvPicPr>
          <p:cNvPr id="10" name="Grafika 9">
            <a:extLst>
              <a:ext uri="{FF2B5EF4-FFF2-40B4-BE49-F238E27FC236}">
                <a16:creationId xmlns="" xmlns:a16="http://schemas.microsoft.com/office/drawing/2014/main" id="{181B0981-D700-4ECE-BD7A-851542D57044}"/>
              </a:ext>
            </a:extLst>
          </p:cNvPr>
          <p:cNvPicPr>
            <a:picLocks noChangeAspect="1"/>
          </p:cNvPicPr>
          <p:nvPr/>
        </p:nvPicPr>
        <p:blipFill>
          <a:blip r:embed="rId4" cstate="print">
            <a:extLst>
              <a:ext uri="{28A0092B-C50C-407E-A947-70E740481C1C}">
                <a14:useLocalDpi xmlns="" xmlns:a14="http://schemas.microsoft.com/office/drawing/2010/main" val="0"/>
              </a:ext>
              <a:ext uri="{96DAC541-7B7A-43D3-8B79-37D633B846F1}">
                <asvg:svgBlip xmlns="" xmlns:asvg="http://schemas.microsoft.com/office/drawing/2016/SVG/main" r:embed="rId5"/>
              </a:ext>
            </a:extLst>
          </a:blip>
          <a:stretch>
            <a:fillRect/>
          </a:stretch>
        </p:blipFill>
        <p:spPr>
          <a:xfrm>
            <a:off x="2110740" y="14035"/>
            <a:ext cx="2266950" cy="725424"/>
          </a:xfrm>
          <a:prstGeom prst="rect">
            <a:avLst/>
          </a:prstGeom>
        </p:spPr>
      </p:pic>
      <p:pic>
        <p:nvPicPr>
          <p:cNvPr id="14" name="Grafika 13">
            <a:extLst>
              <a:ext uri="{FF2B5EF4-FFF2-40B4-BE49-F238E27FC236}">
                <a16:creationId xmlns="" xmlns:a16="http://schemas.microsoft.com/office/drawing/2014/main" id="{EE600642-6969-4817-87B5-CCA955AB6525}"/>
              </a:ext>
            </a:extLst>
          </p:cNvPr>
          <p:cNvPicPr>
            <a:picLocks noChangeAspect="1"/>
          </p:cNvPicPr>
          <p:nvPr/>
        </p:nvPicPr>
        <p:blipFill>
          <a:blip r:embed="rId6" cstate="print">
            <a:extLst>
              <a:ext uri="{28A0092B-C50C-407E-A947-70E740481C1C}">
                <a14:useLocalDpi xmlns="" xmlns:a14="http://schemas.microsoft.com/office/drawing/2010/main" val="0"/>
              </a:ext>
              <a:ext uri="{96DAC541-7B7A-43D3-8B79-37D633B846F1}">
                <asvg:svgBlip xmlns="" xmlns:asvg="http://schemas.microsoft.com/office/drawing/2016/SVG/main" r:embed="rId7"/>
              </a:ext>
            </a:extLst>
          </a:blip>
          <a:stretch>
            <a:fillRect/>
          </a:stretch>
        </p:blipFill>
        <p:spPr>
          <a:xfrm>
            <a:off x="236821" y="78428"/>
            <a:ext cx="1774528" cy="556420"/>
          </a:xfrm>
          <a:prstGeom prst="rect">
            <a:avLst/>
          </a:prstGeom>
        </p:spPr>
      </p:pic>
      <p:sp>
        <p:nvSpPr>
          <p:cNvPr id="11" name="Tytuł 1">
            <a:extLst>
              <a:ext uri="{FF2B5EF4-FFF2-40B4-BE49-F238E27FC236}">
                <a16:creationId xmlns="" xmlns:a16="http://schemas.microsoft.com/office/drawing/2014/main" id="{0B0D4A59-C539-421E-915B-057D91C863BF}"/>
              </a:ext>
            </a:extLst>
          </p:cNvPr>
          <p:cNvSpPr>
            <a:spLocks noGrp="1"/>
          </p:cNvSpPr>
          <p:nvPr>
            <p:ph type="title"/>
          </p:nvPr>
        </p:nvSpPr>
        <p:spPr>
          <a:xfrm>
            <a:off x="145710" y="671913"/>
            <a:ext cx="8240786" cy="994172"/>
          </a:xfrm>
        </p:spPr>
        <p:txBody>
          <a:bodyPr>
            <a:normAutofit/>
          </a:bodyPr>
          <a:lstStyle/>
          <a:p>
            <a:r>
              <a:rPr lang="pl-PL" sz="2000" b="1" dirty="0" err="1" smtClean="0">
                <a:latin typeface="Times New Roman" pitchFamily="18" charset="0"/>
                <a:cs typeface="Times New Roman" pitchFamily="18" charset="0"/>
              </a:rPr>
              <a:t>Types</a:t>
            </a:r>
            <a:r>
              <a:rPr lang="pl-PL" sz="2000" b="1" dirty="0" smtClean="0">
                <a:latin typeface="Times New Roman" pitchFamily="18" charset="0"/>
                <a:cs typeface="Times New Roman" pitchFamily="18" charset="0"/>
              </a:rPr>
              <a:t> of </a:t>
            </a:r>
            <a:r>
              <a:rPr lang="pl-PL" sz="2000" b="1" dirty="0" err="1" smtClean="0">
                <a:latin typeface="Times New Roman" pitchFamily="18" charset="0"/>
                <a:cs typeface="Times New Roman" pitchFamily="18" charset="0"/>
              </a:rPr>
              <a:t>green</a:t>
            </a:r>
            <a:r>
              <a:rPr lang="pl-PL" sz="2000" b="1" dirty="0" smtClean="0">
                <a:latin typeface="Times New Roman" pitchFamily="18" charset="0"/>
                <a:cs typeface="Times New Roman" pitchFamily="18" charset="0"/>
              </a:rPr>
              <a:t> </a:t>
            </a:r>
            <a:r>
              <a:rPr lang="pl-PL" sz="2000" b="1" dirty="0" err="1" smtClean="0">
                <a:latin typeface="Times New Roman" pitchFamily="18" charset="0"/>
                <a:cs typeface="Times New Roman" pitchFamily="18" charset="0"/>
              </a:rPr>
              <a:t>roofs</a:t>
            </a:r>
            <a:endParaRPr lang="pl-PL" sz="2000" b="1" dirty="0">
              <a:solidFill>
                <a:srgbClr val="00A4B7"/>
              </a:solidFill>
              <a:latin typeface="Times New Roman" pitchFamily="18" charset="0"/>
              <a:ea typeface="Roboto" pitchFamily="2" charset="0"/>
              <a:cs typeface="Times New Roman" pitchFamily="18" charset="0"/>
            </a:endParaRPr>
          </a:p>
        </p:txBody>
      </p:sp>
      <p:pic>
        <p:nvPicPr>
          <p:cNvPr id="18" name="Grafika 17">
            <a:extLst>
              <a:ext uri="{FF2B5EF4-FFF2-40B4-BE49-F238E27FC236}">
                <a16:creationId xmlns="" xmlns:a16="http://schemas.microsoft.com/office/drawing/2014/main" id="{8B59322A-6914-403F-BA97-87BBEF791EA5}"/>
              </a:ext>
            </a:extLst>
          </p:cNvPr>
          <p:cNvPicPr>
            <a:picLocks noChangeAspect="1"/>
          </p:cNvPicPr>
          <p:nvPr/>
        </p:nvPicPr>
        <p:blipFill>
          <a:blip r:embed="rId8" cstate="print">
            <a:extLst>
              <a:ext uri="{28A0092B-C50C-407E-A947-70E740481C1C}">
                <a14:useLocalDpi xmlns="" xmlns:a14="http://schemas.microsoft.com/office/drawing/2010/main" val="0"/>
              </a:ext>
              <a:ext uri="{96DAC541-7B7A-43D3-8B79-37D633B846F1}">
                <asvg:svgBlip xmlns="" xmlns:asvg="http://schemas.microsoft.com/office/drawing/2016/SVG/main" r:embed="rId9"/>
              </a:ext>
            </a:extLst>
          </a:blip>
          <a:stretch>
            <a:fillRect/>
          </a:stretch>
        </p:blipFill>
        <p:spPr>
          <a:xfrm>
            <a:off x="8556535" y="5752792"/>
            <a:ext cx="329206" cy="658411"/>
          </a:xfrm>
          <a:prstGeom prst="rect">
            <a:avLst/>
          </a:prstGeom>
        </p:spPr>
      </p:pic>
      <p:sp>
        <p:nvSpPr>
          <p:cNvPr id="18434" name="AutoShape 2" descr="Le Corbusier's roof gardens – Geoplas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l-PL"/>
          </a:p>
        </p:txBody>
      </p:sp>
      <p:sp>
        <p:nvSpPr>
          <p:cNvPr id="18436" name="AutoShape 4" descr="Le Corbusier's roof gardens – Geoplas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l-PL"/>
          </a:p>
        </p:txBody>
      </p:sp>
      <p:sp>
        <p:nvSpPr>
          <p:cNvPr id="19" name="Prostokąt 18"/>
          <p:cNvSpPr/>
          <p:nvPr/>
        </p:nvSpPr>
        <p:spPr>
          <a:xfrm>
            <a:off x="183930" y="1451981"/>
            <a:ext cx="8770883" cy="1754326"/>
          </a:xfrm>
          <a:prstGeom prst="rect">
            <a:avLst/>
          </a:prstGeom>
        </p:spPr>
        <p:txBody>
          <a:bodyPr wrap="square">
            <a:spAutoFit/>
          </a:bodyPr>
          <a:lstStyle/>
          <a:p>
            <a:pPr algn="just"/>
            <a:r>
              <a:rPr lang="en-US" dirty="0" smtClean="0">
                <a:latin typeface="Times New Roman" pitchFamily="18" charset="0"/>
                <a:cs typeface="Times New Roman" pitchFamily="18" charset="0"/>
              </a:rPr>
              <a:t>Extensive - this is a type of green roof, which is most often due to the smaller thickness of the structure and the load capacity. A green cover forms on its surface, which does not require increased care and which develops by itself. </a:t>
            </a:r>
            <a:endParaRPr lang="pl-PL" dirty="0" smtClean="0">
              <a:latin typeface="Times New Roman" pitchFamily="18" charset="0"/>
              <a:cs typeface="Times New Roman" pitchFamily="18" charset="0"/>
            </a:endParaRPr>
          </a:p>
          <a:p>
            <a:pPr algn="just"/>
            <a:endParaRPr lang="pl-PL" dirty="0" smtClean="0"/>
          </a:p>
          <a:p>
            <a:pPr algn="just"/>
            <a:endParaRPr lang="pl-PL" dirty="0" smtClean="0">
              <a:latin typeface="Times New Roman" pitchFamily="18" charset="0"/>
              <a:cs typeface="Times New Roman" pitchFamily="18" charset="0"/>
            </a:endParaRPr>
          </a:p>
          <a:p>
            <a:endParaRPr lang="pl-PL" dirty="0">
              <a:latin typeface="Times New Roman" pitchFamily="18" charset="0"/>
              <a:cs typeface="Times New Roman" pitchFamily="18" charset="0"/>
            </a:endParaRPr>
          </a:p>
        </p:txBody>
      </p:sp>
      <p:pic>
        <p:nvPicPr>
          <p:cNvPr id="13" name="Obraz 12"/>
          <p:cNvPicPr>
            <a:picLocks noChangeAspect="1"/>
          </p:cNvPicPr>
          <p:nvPr/>
        </p:nvPicPr>
        <p:blipFill>
          <a:blip r:embed="rId10" cstate="print">
            <a:extLst>
              <a:ext uri="{28A0092B-C50C-407E-A947-70E740481C1C}"/>
            </a:extLst>
          </a:blip>
          <a:stretch>
            <a:fillRect/>
          </a:stretch>
        </p:blipFill>
        <p:spPr>
          <a:xfrm>
            <a:off x="2227190" y="2462372"/>
            <a:ext cx="4857291" cy="3251575"/>
          </a:xfrm>
          <a:prstGeom prst="rect">
            <a:avLst/>
          </a:prstGeom>
          <a:effectLst>
            <a:innerShdw blurRad="63500" dist="50800" dir="2700000">
              <a:prstClr val="black">
                <a:alpha val="50000"/>
              </a:prstClr>
            </a:innerShdw>
            <a:softEdge rad="317500"/>
          </a:effectLst>
        </p:spPr>
      </p:pic>
    </p:spTree>
    <p:extLst>
      <p:ext uri="{BB962C8B-B14F-4D97-AF65-F5344CB8AC3E}">
        <p14:creationId xmlns="" xmlns:p14="http://schemas.microsoft.com/office/powerpoint/2010/main" val="334816262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rostokąt 3"/>
          <p:cNvSpPr/>
          <p:nvPr/>
        </p:nvSpPr>
        <p:spPr>
          <a:xfrm>
            <a:off x="0" y="0"/>
            <a:ext cx="9144000" cy="702944"/>
          </a:xfrm>
          <a:prstGeom prst="rect">
            <a:avLst/>
          </a:prstGeom>
          <a:solidFill>
            <a:srgbClr val="00A4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1013" dirty="0">
              <a:solidFill>
                <a:srgbClr val="0762C8"/>
              </a:solidFill>
            </a:endParaRPr>
          </a:p>
        </p:txBody>
      </p:sp>
      <p:pic>
        <p:nvPicPr>
          <p:cNvPr id="12" name="Grafika 11">
            <a:extLst>
              <a:ext uri="{FF2B5EF4-FFF2-40B4-BE49-F238E27FC236}">
                <a16:creationId xmlns="" xmlns:a16="http://schemas.microsoft.com/office/drawing/2014/main" id="{17FCFF87-B868-4E49-A221-CE7D6DDD586C}"/>
              </a:ext>
            </a:extLst>
          </p:cNvPr>
          <p:cNvPicPr>
            <a:picLocks noChangeAspect="1"/>
          </p:cNvPicPr>
          <p:nvPr/>
        </p:nvPicPr>
        <p:blipFill>
          <a:blip r:embed="rId2" cstate="print">
            <a:extLst>
              <a:ext uri="{28A0092B-C50C-407E-A947-70E740481C1C}">
                <a14:useLocalDpi xmlns="" xmlns:a14="http://schemas.microsoft.com/office/drawing/2010/main" val="0"/>
              </a:ext>
              <a:ext uri="{96DAC541-7B7A-43D3-8B79-37D633B846F1}">
                <asvg:svgBlip xmlns="" xmlns:asvg="http://schemas.microsoft.com/office/drawing/2016/SVG/main" r:embed="rId3"/>
              </a:ext>
            </a:extLst>
          </a:blip>
          <a:stretch>
            <a:fillRect/>
          </a:stretch>
        </p:blipFill>
        <p:spPr>
          <a:xfrm>
            <a:off x="7975283" y="3643704"/>
            <a:ext cx="948299" cy="1896596"/>
          </a:xfrm>
          <a:prstGeom prst="rect">
            <a:avLst/>
          </a:prstGeom>
        </p:spPr>
      </p:pic>
      <p:pic>
        <p:nvPicPr>
          <p:cNvPr id="10" name="Grafika 9">
            <a:extLst>
              <a:ext uri="{FF2B5EF4-FFF2-40B4-BE49-F238E27FC236}">
                <a16:creationId xmlns="" xmlns:a16="http://schemas.microsoft.com/office/drawing/2014/main" id="{181B0981-D700-4ECE-BD7A-851542D57044}"/>
              </a:ext>
            </a:extLst>
          </p:cNvPr>
          <p:cNvPicPr>
            <a:picLocks noChangeAspect="1"/>
          </p:cNvPicPr>
          <p:nvPr/>
        </p:nvPicPr>
        <p:blipFill>
          <a:blip r:embed="rId4" cstate="print">
            <a:extLst>
              <a:ext uri="{28A0092B-C50C-407E-A947-70E740481C1C}">
                <a14:useLocalDpi xmlns="" xmlns:a14="http://schemas.microsoft.com/office/drawing/2010/main" val="0"/>
              </a:ext>
              <a:ext uri="{96DAC541-7B7A-43D3-8B79-37D633B846F1}">
                <asvg:svgBlip xmlns="" xmlns:asvg="http://schemas.microsoft.com/office/drawing/2016/SVG/main" r:embed="rId5"/>
              </a:ext>
            </a:extLst>
          </a:blip>
          <a:stretch>
            <a:fillRect/>
          </a:stretch>
        </p:blipFill>
        <p:spPr>
          <a:xfrm>
            <a:off x="2110740" y="14035"/>
            <a:ext cx="2266950" cy="725424"/>
          </a:xfrm>
          <a:prstGeom prst="rect">
            <a:avLst/>
          </a:prstGeom>
        </p:spPr>
      </p:pic>
      <p:pic>
        <p:nvPicPr>
          <p:cNvPr id="14" name="Grafika 13">
            <a:extLst>
              <a:ext uri="{FF2B5EF4-FFF2-40B4-BE49-F238E27FC236}">
                <a16:creationId xmlns="" xmlns:a16="http://schemas.microsoft.com/office/drawing/2014/main" id="{EE600642-6969-4817-87B5-CCA955AB6525}"/>
              </a:ext>
            </a:extLst>
          </p:cNvPr>
          <p:cNvPicPr>
            <a:picLocks noChangeAspect="1"/>
          </p:cNvPicPr>
          <p:nvPr/>
        </p:nvPicPr>
        <p:blipFill>
          <a:blip r:embed="rId6" cstate="print">
            <a:extLst>
              <a:ext uri="{28A0092B-C50C-407E-A947-70E740481C1C}">
                <a14:useLocalDpi xmlns="" xmlns:a14="http://schemas.microsoft.com/office/drawing/2010/main" val="0"/>
              </a:ext>
              <a:ext uri="{96DAC541-7B7A-43D3-8B79-37D633B846F1}">
                <asvg:svgBlip xmlns="" xmlns:asvg="http://schemas.microsoft.com/office/drawing/2016/SVG/main" r:embed="rId7"/>
              </a:ext>
            </a:extLst>
          </a:blip>
          <a:stretch>
            <a:fillRect/>
          </a:stretch>
        </p:blipFill>
        <p:spPr>
          <a:xfrm>
            <a:off x="236821" y="78428"/>
            <a:ext cx="1774528" cy="556420"/>
          </a:xfrm>
          <a:prstGeom prst="rect">
            <a:avLst/>
          </a:prstGeom>
        </p:spPr>
      </p:pic>
      <p:sp>
        <p:nvSpPr>
          <p:cNvPr id="11" name="Tytuł 1">
            <a:extLst>
              <a:ext uri="{FF2B5EF4-FFF2-40B4-BE49-F238E27FC236}">
                <a16:creationId xmlns="" xmlns:a16="http://schemas.microsoft.com/office/drawing/2014/main" id="{0B0D4A59-C539-421E-915B-057D91C863BF}"/>
              </a:ext>
            </a:extLst>
          </p:cNvPr>
          <p:cNvSpPr>
            <a:spLocks noGrp="1"/>
          </p:cNvSpPr>
          <p:nvPr>
            <p:ph type="title"/>
          </p:nvPr>
        </p:nvSpPr>
        <p:spPr>
          <a:xfrm>
            <a:off x="145710" y="671913"/>
            <a:ext cx="8240786" cy="994172"/>
          </a:xfrm>
        </p:spPr>
        <p:txBody>
          <a:bodyPr>
            <a:normAutofit/>
          </a:bodyPr>
          <a:lstStyle/>
          <a:p>
            <a:r>
              <a:rPr lang="pl-PL" sz="2000" b="1" dirty="0" smtClean="0">
                <a:latin typeface="Times New Roman" pitchFamily="18" charset="0"/>
                <a:cs typeface="Times New Roman" pitchFamily="18" charset="0"/>
              </a:rPr>
              <a:t>Green </a:t>
            </a:r>
            <a:r>
              <a:rPr lang="pl-PL" sz="2000" b="1" dirty="0" err="1" smtClean="0">
                <a:latin typeface="Times New Roman" pitchFamily="18" charset="0"/>
                <a:cs typeface="Times New Roman" pitchFamily="18" charset="0"/>
              </a:rPr>
              <a:t>roof</a:t>
            </a:r>
            <a:r>
              <a:rPr lang="pl-PL" sz="2000" b="1" dirty="0" smtClean="0">
                <a:latin typeface="Times New Roman" pitchFamily="18" charset="0"/>
                <a:cs typeface="Times New Roman" pitchFamily="18" charset="0"/>
              </a:rPr>
              <a:t> construction </a:t>
            </a:r>
            <a:r>
              <a:rPr lang="pl-PL" sz="2000" dirty="0" smtClean="0"/>
              <a:t/>
            </a:r>
            <a:br>
              <a:rPr lang="pl-PL" sz="2000" dirty="0" smtClean="0"/>
            </a:br>
            <a:endParaRPr lang="pl-PL" sz="2000" b="1" dirty="0">
              <a:solidFill>
                <a:srgbClr val="00A4B7"/>
              </a:solidFill>
              <a:latin typeface="Times New Roman" pitchFamily="18" charset="0"/>
              <a:ea typeface="Roboto" pitchFamily="2" charset="0"/>
              <a:cs typeface="Times New Roman" pitchFamily="18" charset="0"/>
            </a:endParaRPr>
          </a:p>
        </p:txBody>
      </p:sp>
      <p:pic>
        <p:nvPicPr>
          <p:cNvPr id="18" name="Grafika 17">
            <a:extLst>
              <a:ext uri="{FF2B5EF4-FFF2-40B4-BE49-F238E27FC236}">
                <a16:creationId xmlns="" xmlns:a16="http://schemas.microsoft.com/office/drawing/2014/main" id="{8B59322A-6914-403F-BA97-87BBEF791EA5}"/>
              </a:ext>
            </a:extLst>
          </p:cNvPr>
          <p:cNvPicPr>
            <a:picLocks noChangeAspect="1"/>
          </p:cNvPicPr>
          <p:nvPr/>
        </p:nvPicPr>
        <p:blipFill>
          <a:blip r:embed="rId8" cstate="print">
            <a:extLst>
              <a:ext uri="{28A0092B-C50C-407E-A947-70E740481C1C}">
                <a14:useLocalDpi xmlns="" xmlns:a14="http://schemas.microsoft.com/office/drawing/2010/main" val="0"/>
              </a:ext>
              <a:ext uri="{96DAC541-7B7A-43D3-8B79-37D633B846F1}">
                <asvg:svgBlip xmlns="" xmlns:asvg="http://schemas.microsoft.com/office/drawing/2016/SVG/main" r:embed="rId9"/>
              </a:ext>
            </a:extLst>
          </a:blip>
          <a:stretch>
            <a:fillRect/>
          </a:stretch>
        </p:blipFill>
        <p:spPr>
          <a:xfrm>
            <a:off x="8556535" y="5752792"/>
            <a:ext cx="329206" cy="658411"/>
          </a:xfrm>
          <a:prstGeom prst="rect">
            <a:avLst/>
          </a:prstGeom>
        </p:spPr>
      </p:pic>
      <p:sp>
        <p:nvSpPr>
          <p:cNvPr id="18434" name="AutoShape 2" descr="Le Corbusier's roof gardens – Geoplas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l-PL"/>
          </a:p>
        </p:txBody>
      </p:sp>
      <p:sp>
        <p:nvSpPr>
          <p:cNvPr id="18436" name="AutoShape 4" descr="Le Corbusier's roof gardens – Geoplas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l-PL"/>
          </a:p>
        </p:txBody>
      </p:sp>
      <p:sp>
        <p:nvSpPr>
          <p:cNvPr id="19" name="Prostokąt 18"/>
          <p:cNvSpPr/>
          <p:nvPr/>
        </p:nvSpPr>
        <p:spPr>
          <a:xfrm>
            <a:off x="183930" y="1451981"/>
            <a:ext cx="8770883" cy="923330"/>
          </a:xfrm>
          <a:prstGeom prst="rect">
            <a:avLst/>
          </a:prstGeom>
        </p:spPr>
        <p:txBody>
          <a:bodyPr wrap="square">
            <a:spAutoFit/>
          </a:bodyPr>
          <a:lstStyle/>
          <a:p>
            <a:pPr algn="just"/>
            <a:endParaRPr lang="pl-PL" dirty="0" smtClean="0"/>
          </a:p>
          <a:p>
            <a:pPr algn="just"/>
            <a:endParaRPr lang="pl-PL" dirty="0" smtClean="0">
              <a:latin typeface="Times New Roman" pitchFamily="18" charset="0"/>
              <a:cs typeface="Times New Roman" pitchFamily="18" charset="0"/>
            </a:endParaRPr>
          </a:p>
          <a:p>
            <a:endParaRPr lang="pl-PL" dirty="0">
              <a:latin typeface="Times New Roman" pitchFamily="18" charset="0"/>
              <a:cs typeface="Times New Roman" pitchFamily="18" charset="0"/>
            </a:endParaRPr>
          </a:p>
        </p:txBody>
      </p:sp>
      <p:sp>
        <p:nvSpPr>
          <p:cNvPr id="15" name="Prostokąt 14"/>
          <p:cNvSpPr/>
          <p:nvPr/>
        </p:nvSpPr>
        <p:spPr>
          <a:xfrm>
            <a:off x="141889" y="1317210"/>
            <a:ext cx="8791903" cy="646331"/>
          </a:xfrm>
          <a:prstGeom prst="rect">
            <a:avLst/>
          </a:prstGeom>
        </p:spPr>
        <p:txBody>
          <a:bodyPr wrap="square">
            <a:spAutoFit/>
          </a:bodyPr>
          <a:lstStyle/>
          <a:p>
            <a:r>
              <a:rPr lang="en-US" dirty="0" smtClean="0">
                <a:latin typeface="Times New Roman" pitchFamily="18" charset="0"/>
                <a:cs typeface="Times New Roman" pitchFamily="18" charset="0"/>
              </a:rPr>
              <a:t>The construction of a green roof depends on the specific conditions of a given roof. There are three basic ones: </a:t>
            </a:r>
            <a:endParaRPr lang="pl-PL" dirty="0">
              <a:latin typeface="Times New Roman" pitchFamily="18" charset="0"/>
              <a:cs typeface="Times New Roman" pitchFamily="18" charset="0"/>
            </a:endParaRPr>
          </a:p>
        </p:txBody>
      </p:sp>
      <p:sp>
        <p:nvSpPr>
          <p:cNvPr id="16" name="Prostokąt 11"/>
          <p:cNvSpPr>
            <a:spLocks noChangeArrowheads="1"/>
          </p:cNvSpPr>
          <p:nvPr/>
        </p:nvSpPr>
        <p:spPr bwMode="auto">
          <a:xfrm>
            <a:off x="142875" y="2571750"/>
            <a:ext cx="5286375" cy="2862322"/>
          </a:xfrm>
          <a:prstGeom prst="rect">
            <a:avLst/>
          </a:prstGeom>
          <a:noFill/>
          <a:ln w="9525">
            <a:noFill/>
            <a:miter lim="800000"/>
            <a:headEnd/>
            <a:tailEnd/>
          </a:ln>
        </p:spPr>
        <p:txBody>
          <a:bodyPr>
            <a:spAutoFit/>
          </a:bodyPr>
          <a:lstStyle/>
          <a:p>
            <a:r>
              <a:rPr lang="en-US" sz="2000" dirty="0">
                <a:latin typeface="Times New Roman" pitchFamily="18" charset="0"/>
                <a:cs typeface="Times New Roman" pitchFamily="18" charset="0"/>
              </a:rPr>
              <a:t>Flat roof 0-5˚ </a:t>
            </a:r>
            <a:endParaRPr lang="pl-PL" sz="2000" dirty="0">
              <a:latin typeface="Times New Roman" pitchFamily="18" charset="0"/>
              <a:cs typeface="Times New Roman" pitchFamily="18" charset="0"/>
            </a:endParaRPr>
          </a:p>
          <a:p>
            <a:endParaRPr lang="pl-PL" sz="2000" dirty="0">
              <a:latin typeface="Times New Roman" pitchFamily="18" charset="0"/>
              <a:cs typeface="Times New Roman" pitchFamily="18" charset="0"/>
            </a:endParaRPr>
          </a:p>
          <a:p>
            <a:endParaRPr lang="pl-PL" sz="2000" dirty="0">
              <a:latin typeface="Times New Roman" pitchFamily="18" charset="0"/>
              <a:cs typeface="Times New Roman" pitchFamily="18" charset="0"/>
            </a:endParaRPr>
          </a:p>
          <a:p>
            <a:endParaRPr lang="pl-PL" sz="2000" dirty="0">
              <a:latin typeface="Times New Roman" pitchFamily="18" charset="0"/>
              <a:cs typeface="Times New Roman" pitchFamily="18" charset="0"/>
            </a:endParaRPr>
          </a:p>
          <a:p>
            <a:r>
              <a:rPr lang="en-US" sz="2000" dirty="0">
                <a:latin typeface="Times New Roman" pitchFamily="18" charset="0"/>
                <a:cs typeface="Times New Roman" pitchFamily="18" charset="0"/>
              </a:rPr>
              <a:t>Roof with a slight slope of 5-25˚ </a:t>
            </a:r>
            <a:endParaRPr lang="pl-PL" sz="2000" dirty="0">
              <a:latin typeface="Times New Roman" pitchFamily="18" charset="0"/>
              <a:cs typeface="Times New Roman" pitchFamily="18" charset="0"/>
            </a:endParaRPr>
          </a:p>
          <a:p>
            <a:endParaRPr lang="pl-PL" sz="2000" dirty="0">
              <a:latin typeface="Times New Roman" pitchFamily="18" charset="0"/>
              <a:cs typeface="Times New Roman" pitchFamily="18" charset="0"/>
            </a:endParaRPr>
          </a:p>
          <a:p>
            <a:endParaRPr lang="pl-PL" sz="2000" dirty="0">
              <a:latin typeface="Times New Roman" pitchFamily="18" charset="0"/>
              <a:cs typeface="Times New Roman" pitchFamily="18" charset="0"/>
            </a:endParaRPr>
          </a:p>
          <a:p>
            <a:endParaRPr lang="pl-PL" sz="2000" dirty="0">
              <a:latin typeface="Times New Roman" pitchFamily="18" charset="0"/>
              <a:cs typeface="Times New Roman" pitchFamily="18" charset="0"/>
            </a:endParaRPr>
          </a:p>
          <a:p>
            <a:r>
              <a:rPr lang="en-US" sz="2000" dirty="0">
                <a:latin typeface="Times New Roman" pitchFamily="18" charset="0"/>
                <a:cs typeface="Times New Roman" pitchFamily="18" charset="0"/>
              </a:rPr>
              <a:t>Steep sloping roof 25-45˚ </a:t>
            </a:r>
            <a:endParaRPr lang="pl-PL" sz="2000" dirty="0">
              <a:latin typeface="Times New Roman" pitchFamily="18" charset="0"/>
              <a:cs typeface="Times New Roman" pitchFamily="18" charset="0"/>
            </a:endParaRPr>
          </a:p>
        </p:txBody>
      </p:sp>
      <p:pic>
        <p:nvPicPr>
          <p:cNvPr id="17" name="Obraz 16"/>
          <p:cNvPicPr>
            <a:picLocks noChangeAspect="1"/>
          </p:cNvPicPr>
          <p:nvPr/>
        </p:nvPicPr>
        <p:blipFill>
          <a:blip r:embed="rId10" cstate="print">
            <a:extLst>
              <a:ext uri="{28A0092B-C50C-407E-A947-70E740481C1C}"/>
            </a:extLst>
          </a:blip>
          <a:stretch>
            <a:fillRect/>
          </a:stretch>
        </p:blipFill>
        <p:spPr>
          <a:xfrm>
            <a:off x="4351027" y="3777150"/>
            <a:ext cx="1696277" cy="1272208"/>
          </a:xfrm>
          <a:prstGeom prst="rect">
            <a:avLst/>
          </a:prstGeom>
          <a:effectLst>
            <a:innerShdw blurRad="63500" dist="50800" dir="2700000">
              <a:prstClr val="black">
                <a:alpha val="50000"/>
              </a:prstClr>
            </a:innerShdw>
            <a:softEdge rad="127000"/>
          </a:effectLst>
        </p:spPr>
      </p:pic>
      <p:pic>
        <p:nvPicPr>
          <p:cNvPr id="20" name="Obraz 19"/>
          <p:cNvPicPr>
            <a:picLocks noChangeAspect="1"/>
          </p:cNvPicPr>
          <p:nvPr/>
        </p:nvPicPr>
        <p:blipFill>
          <a:blip r:embed="rId11" cstate="print">
            <a:extLst>
              <a:ext uri="{28A0092B-C50C-407E-A947-70E740481C1C}"/>
            </a:extLst>
          </a:blip>
          <a:stretch>
            <a:fillRect/>
          </a:stretch>
        </p:blipFill>
        <p:spPr>
          <a:xfrm>
            <a:off x="4408349" y="2292906"/>
            <a:ext cx="1696277" cy="1272208"/>
          </a:xfrm>
          <a:prstGeom prst="rect">
            <a:avLst/>
          </a:prstGeom>
          <a:effectLst>
            <a:innerShdw blurRad="63500" dist="50800" dir="2700000">
              <a:prstClr val="black">
                <a:alpha val="50000"/>
              </a:prstClr>
            </a:innerShdw>
            <a:softEdge rad="127000"/>
          </a:effectLst>
        </p:spPr>
      </p:pic>
      <p:pic>
        <p:nvPicPr>
          <p:cNvPr id="21" name="Obraz 20"/>
          <p:cNvPicPr>
            <a:picLocks noChangeAspect="1"/>
          </p:cNvPicPr>
          <p:nvPr/>
        </p:nvPicPr>
        <p:blipFill>
          <a:blip r:embed="rId12" cstate="print">
            <a:extLst>
              <a:ext uri="{28A0092B-C50C-407E-A947-70E740481C1C}"/>
            </a:extLst>
          </a:blip>
          <a:stretch>
            <a:fillRect/>
          </a:stretch>
        </p:blipFill>
        <p:spPr>
          <a:xfrm>
            <a:off x="4372642" y="5221638"/>
            <a:ext cx="1731984" cy="1298988"/>
          </a:xfrm>
          <a:prstGeom prst="rect">
            <a:avLst/>
          </a:prstGeom>
          <a:effectLst>
            <a:innerShdw blurRad="63500" dist="50800" dir="2700000">
              <a:prstClr val="black">
                <a:alpha val="50000"/>
              </a:prstClr>
            </a:innerShdw>
            <a:softEdge rad="127000"/>
          </a:effectLst>
        </p:spPr>
      </p:pic>
    </p:spTree>
    <p:extLst>
      <p:ext uri="{BB962C8B-B14F-4D97-AF65-F5344CB8AC3E}">
        <p14:creationId xmlns="" xmlns:p14="http://schemas.microsoft.com/office/powerpoint/2010/main" val="3348162621"/>
      </p:ext>
    </p:extLst>
  </p:cSld>
  <p:clrMapOvr>
    <a:masterClrMapping/>
  </p:clrMapOvr>
  <p:timing>
    <p:tnLst>
      <p:par>
        <p:cTn id="1" dur="indefinite" restart="never" nodeType="tmRoot"/>
      </p:par>
    </p:tnLst>
  </p:timing>
</p:sld>
</file>

<file path=ppt/theme/theme1.xml><?xml version="1.0" encoding="utf-8"?>
<a:theme xmlns:a="http://schemas.openxmlformats.org/drawingml/2006/main" name="Motyw pakietu Office">
  <a:themeElements>
    <a:clrScheme name="Motyw pakietu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Motyw pakietu 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otyw pakietu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163</TotalTime>
  <Words>1610</Words>
  <Application>Microsoft Office PowerPoint</Application>
  <PresentationFormat>Pokaz na ekranie (4:3)</PresentationFormat>
  <Paragraphs>117</Paragraphs>
  <Slides>25</Slides>
  <Notes>0</Notes>
  <HiddenSlides>0</HiddenSlides>
  <MMClips>0</MMClips>
  <ScaleCrop>false</ScaleCrop>
  <HeadingPairs>
    <vt:vector size="4" baseType="variant">
      <vt:variant>
        <vt:lpstr>Motyw</vt:lpstr>
      </vt:variant>
      <vt:variant>
        <vt:i4>1</vt:i4>
      </vt:variant>
      <vt:variant>
        <vt:lpstr>Tytuły slajdów</vt:lpstr>
      </vt:variant>
      <vt:variant>
        <vt:i4>25</vt:i4>
      </vt:variant>
    </vt:vector>
  </HeadingPairs>
  <TitlesOfParts>
    <vt:vector size="26" baseType="lpstr">
      <vt:lpstr>Motyw pakietu Office</vt:lpstr>
      <vt:lpstr>     Malwina Tubielewicz-Michalczuk, PhD eng. architect Faculty of Civil Engineering  Częstochowa University of Technology Department of Civil Engineering </vt:lpstr>
      <vt:lpstr>Introduction</vt:lpstr>
      <vt:lpstr>Roof gardens of different historical eras</vt:lpstr>
      <vt:lpstr>Roof gardens of different historical eras</vt:lpstr>
      <vt:lpstr>Roof gardens were more or less appreciated throughout the sixteenth and nineteenth centuries. Various compositions were created with the participation of fountains, sculptures and various plant species. During wars and battles, they masked fortifications, weapons and barracks. </vt:lpstr>
      <vt:lpstr>With the Renaissance, the roof gardens were restored, referring to antiquity, emphasizing the importance of vegetation, the splendor of colors, the richness of nature and symmetry. The southern ground floor of the garden is highlighted on the roof of the Orangery in Versailles, France. Plants adorned the reinforced terrace walls of the gardens at Villa d`Este                                      in Italy, or at the Villa Decius in Wola Justowska in Crakow.  </vt:lpstr>
      <vt:lpstr>Types of green roofs</vt:lpstr>
      <vt:lpstr>Types of green roofs</vt:lpstr>
      <vt:lpstr>Green roof construction  </vt:lpstr>
      <vt:lpstr>Green roofs in Poland – examples of projects  </vt:lpstr>
      <vt:lpstr>Green roofs in Poland – examples of projects  </vt:lpstr>
      <vt:lpstr> </vt:lpstr>
      <vt:lpstr> </vt:lpstr>
      <vt:lpstr> </vt:lpstr>
      <vt:lpstr> </vt:lpstr>
      <vt:lpstr> </vt:lpstr>
      <vt:lpstr> </vt:lpstr>
      <vt:lpstr> </vt:lpstr>
      <vt:lpstr> </vt:lpstr>
      <vt:lpstr> </vt:lpstr>
      <vt:lpstr> </vt:lpstr>
      <vt:lpstr> </vt:lpstr>
      <vt:lpstr> </vt:lpstr>
      <vt:lpstr>Slajd 24</vt:lpstr>
      <vt:lpstr>Slajd 25</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Tutaj mieści się przykładowy tytuł Twojej prezentacji, lorem ipsum</dc:title>
  <dc:creator>Przemysław Palacz</dc:creator>
  <cp:lastModifiedBy>Windows User</cp:lastModifiedBy>
  <cp:revision>35</cp:revision>
  <dcterms:created xsi:type="dcterms:W3CDTF">2021-10-15T14:59:57Z</dcterms:created>
  <dcterms:modified xsi:type="dcterms:W3CDTF">2023-04-12T09:30:58Z</dcterms:modified>
</cp:coreProperties>
</file>