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0" r:id="rId6"/>
    <p:sldId id="279" r:id="rId7"/>
    <p:sldId id="257" r:id="rId8"/>
    <p:sldId id="263" r:id="rId9"/>
    <p:sldId id="264" r:id="rId10"/>
    <p:sldId id="261" r:id="rId11"/>
    <p:sldId id="262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7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307A-E565-4F86-94B5-1AEAE055492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113A-046E-4893-8376-E3252580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rs.org/wp-content/uploads/factsheets/nuclearenergyisdirtyenergy201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0%D1%82" TargetMode="External"/><Relationship Id="rId2" Type="http://schemas.openxmlformats.org/officeDocument/2006/relationships/hyperlink" Target="https://uk.wikipedia.org/wiki/%D0%9F%D0%BE%D1%82%D1%83%D0%B6%D0%BD%D1%96%D1%81%D1%82%D1%8C_%D0%B5%D0%BB%D0%B5%D0%BA%D1%82%D1%80%D0%B8%D1%87%D0%BD%D0%BE%D0%B3%D0%BE_%D1%81%D1%82%D1%80%D1%83%D0%BC%D1%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uk.wikipedia.org/w/index.php?title=%D0%A2%D0%B5%D0%BF%D0%BB%D0%BE%D0%B2%D0%B0_%D0%BF%D0%BE%D1%82%D1%83%D0%B6%D0%BD%D1%96%D1%81%D1%82%D1%8C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Оцінка впливу існуючих систем охолодження атомних реакторів на екологічну безпеку України в умовах кліматичних змін</a:t>
            </a:r>
            <a:r>
              <a:rPr lang="uk-UA" sz="3600" dirty="0"/>
              <a:t>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Волошкіна  О.С., </a:t>
            </a:r>
            <a:r>
              <a:rPr lang="uk-UA" dirty="0" err="1"/>
              <a:t>Кордуба</a:t>
            </a:r>
            <a:r>
              <a:rPr lang="uk-UA" dirty="0"/>
              <a:t> І.Б., Жукова О.Г., </a:t>
            </a:r>
            <a:r>
              <a:rPr lang="uk-UA" dirty="0" err="1"/>
              <a:t>Цибитовський</a:t>
            </a:r>
            <a:r>
              <a:rPr lang="uk-UA" dirty="0"/>
              <a:t> С.Ю.</a:t>
            </a:r>
            <a:endParaRPr lang="en-US" dirty="0"/>
          </a:p>
          <a:p>
            <a:r>
              <a:rPr lang="uk-UA" dirty="0" smtClean="0"/>
              <a:t>Київський національний університет будівництва і архітектури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86" y="4534198"/>
            <a:ext cx="8477250" cy="2124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" y="630913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https://www.unian.ua/economics/energetics/shcho-bude-yakshcho-vibuhne-zaporizka-aes-naukovec-rozkazav-pro-naslidki-u-razi-avariji-v-energodari-novini-sogodni-11934822</a:t>
            </a:r>
          </a:p>
        </p:txBody>
      </p:sp>
    </p:spTree>
    <p:extLst>
      <p:ext uri="{BB962C8B-B14F-4D97-AF65-F5344CB8AC3E}">
        <p14:creationId xmlns:p14="http://schemas.microsoft.com/office/powerpoint/2010/main" val="82210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6" y="0"/>
            <a:ext cx="4228011" cy="2317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221"/>
            <a:ext cx="10515600" cy="1325563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820174"/>
            <a:ext cx="5181600" cy="31779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На </a:t>
            </a:r>
            <a:r>
              <a:rPr lang="uk-UA" dirty="0"/>
              <a:t>окупованій Запорізькій АЕС загарбники збираються осушити охолоджувальні басейни у пошуках вигаданої зброї працівників, що може призвести до ядерної небезпеки. В Енергоатомі наголошують, що якщо ЗАЕС залишиться без охолодження, це може загрожувати ядерній безпеці через ризик перегріву та відмови обладнання </a:t>
            </a:r>
            <a:r>
              <a:rPr lang="uk-UA" dirty="0" smtClean="0"/>
              <a:t>пошуках </a:t>
            </a:r>
            <a:r>
              <a:rPr lang="uk-UA" dirty="0"/>
              <a:t>вигаданої зброї працівників, що може призвести до ядерної небезпеки. В Енергоатомі наголошують, що якщо ЗАЕС залишиться без охолодження, це може загрожувати ядерній безпеці через ризик перегріву та відмови обладнання</a:t>
            </a:r>
            <a:endParaRPr lang="en-US" dirty="0"/>
          </a:p>
          <a:p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0874" y="139221"/>
            <a:ext cx="5181600" cy="3102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21530" y="3468059"/>
            <a:ext cx="5910943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небезпеки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сьогоднійшній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передусім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знаходиться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непідконтрольій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Внаслідок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пошкодження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охолодження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реакторів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зупинку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насосів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подачі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води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безпеки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енергоблоків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призвести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світової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ядерної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катастрофи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210" y="5791070"/>
            <a:ext cx="5608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https://uk.wikipedia.org/wiki/%D0%9A%D0%B0%D1%85%D0%BE%D0%B2%D1%81%D1%8C%D0%BA%D0%B5_%D0%B2%D0%BE%D0%B4%D0%BE%D1%81%D1%85%D0%BE%D0%B2%D0%B8%D1%89%D0%B5</a:t>
            </a:r>
            <a:endParaRPr lang="en-US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1530" y="5222035"/>
            <a:ext cx="6096000" cy="106356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Зважаючи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періодичні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ракетні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обстріли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ЗАЕС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російською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стороною, запуск 5 та 6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реакторів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станції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навіть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мінімально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контрольований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потенційно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катастрофічні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найбезпечнішим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станом АЕС при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такій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загрозі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є 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холодна </a:t>
            </a:r>
            <a:r>
              <a:rPr lang="ru-RU" sz="1400" dirty="0" err="1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зупинка</a:t>
            </a:r>
            <a:r>
              <a:rPr lang="ru-RU" sz="1400" dirty="0">
                <a:solidFill>
                  <a:srgbClr val="1F21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6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52549"/>
            <a:ext cx="10515600" cy="592441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екологічого</a:t>
            </a:r>
            <a:r>
              <a:rPr lang="ru-RU" dirty="0"/>
              <a:t> стану </a:t>
            </a:r>
            <a:r>
              <a:rPr lang="ru-RU" dirty="0" err="1"/>
              <a:t>водойми-охолоджувача</a:t>
            </a:r>
            <a:r>
              <a:rPr lang="ru-RU" dirty="0"/>
              <a:t> </a:t>
            </a:r>
            <a:r>
              <a:rPr lang="ru-RU" dirty="0" err="1"/>
              <a:t>Запорізької</a:t>
            </a:r>
            <a:r>
              <a:rPr lang="ru-RU" dirty="0"/>
              <a:t> АЕС і </a:t>
            </a:r>
            <a:r>
              <a:rPr lang="ru-RU" dirty="0" err="1"/>
              <a:t>прилеглої</a:t>
            </a:r>
            <a:r>
              <a:rPr lang="ru-RU" dirty="0"/>
              <a:t> </a:t>
            </a:r>
            <a:r>
              <a:rPr lang="ru-RU" dirty="0" err="1"/>
              <a:t>акваторії</a:t>
            </a:r>
            <a:r>
              <a:rPr lang="ru-RU" dirty="0"/>
              <a:t> </a:t>
            </a:r>
            <a:r>
              <a:rPr lang="ru-RU" dirty="0" err="1"/>
              <a:t>Каховського</a:t>
            </a:r>
            <a:r>
              <a:rPr lang="ru-RU" dirty="0"/>
              <a:t> </a:t>
            </a:r>
            <a:r>
              <a:rPr lang="ru-RU" dirty="0" err="1"/>
              <a:t>водосховища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температурного і </a:t>
            </a:r>
            <a:r>
              <a:rPr lang="ru-RU" dirty="0" err="1"/>
              <a:t>кисневого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теплового </a:t>
            </a:r>
            <a:r>
              <a:rPr lang="ru-RU" dirty="0" err="1"/>
              <a:t>навантаження</a:t>
            </a:r>
            <a:r>
              <a:rPr lang="ru-RU" dirty="0"/>
              <a:t> за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експериментальних</a:t>
            </a:r>
            <a:r>
              <a:rPr lang="ru-RU" dirty="0"/>
              <a:t> і </a:t>
            </a:r>
            <a:r>
              <a:rPr lang="ru-RU" dirty="0" err="1"/>
              <a:t>експедиційних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smtClean="0"/>
              <a:t>[</a:t>
            </a:r>
            <a:r>
              <a:rPr lang="ru-RU" sz="1400" b="1" dirty="0" err="1"/>
              <a:t>Н.М.Мостова</a:t>
            </a:r>
            <a:r>
              <a:rPr lang="ru-RU" sz="1400" b="1" dirty="0"/>
              <a:t>. ОСОБЛИВОСТІ ТЕМПЕРАТУРНОГО І КИСНЕВОГО РЕЖИМІВ ВОДОЙМ В УМОВАХ ТЕПЛОВОГО НАВАНТАЖЕННЯ. </a:t>
            </a:r>
            <a:r>
              <a:rPr lang="ru-RU" sz="1400" b="1" dirty="0" err="1"/>
              <a:t>Український</a:t>
            </a:r>
            <a:r>
              <a:rPr lang="ru-RU" sz="1400" b="1" dirty="0"/>
              <a:t> </a:t>
            </a:r>
            <a:r>
              <a:rPr lang="ru-RU" sz="1400" b="1" dirty="0" err="1"/>
              <a:t>науково-дослідний</a:t>
            </a:r>
            <a:r>
              <a:rPr lang="ru-RU" sz="1400" b="1" dirty="0"/>
              <a:t> </a:t>
            </a:r>
            <a:r>
              <a:rPr lang="ru-RU" sz="1400" b="1" dirty="0" err="1"/>
              <a:t>гідрометеорологічний</a:t>
            </a:r>
            <a:r>
              <a:rPr lang="ru-RU" sz="1400" b="1" dirty="0"/>
              <a:t> </a:t>
            </a:r>
            <a:r>
              <a:rPr lang="ru-RU" sz="1400" b="1" dirty="0" err="1"/>
              <a:t>інститут</a:t>
            </a:r>
            <a:r>
              <a:rPr lang="ru-RU" sz="1400" b="1" dirty="0"/>
              <a:t>, </a:t>
            </a:r>
            <a:r>
              <a:rPr lang="ru-RU" sz="1400" b="1" dirty="0" err="1"/>
              <a:t>Київ</a:t>
            </a:r>
            <a:r>
              <a:rPr lang="uk-UA" sz="1400" b="1" dirty="0"/>
              <a:t>. Електронний ресурс. Дата звернення 28.02.2023-https://uhmi.org.ua/</a:t>
            </a:r>
            <a:r>
              <a:rPr lang="uk-UA" sz="1400" b="1" dirty="0" err="1"/>
              <a:t>pub</a:t>
            </a:r>
            <a:r>
              <a:rPr lang="uk-UA" sz="1400" b="1" dirty="0"/>
              <a:t>/</a:t>
            </a:r>
            <a:r>
              <a:rPr lang="uk-UA" sz="1400" b="1" dirty="0" err="1"/>
              <a:t>np</a:t>
            </a:r>
            <a:r>
              <a:rPr lang="uk-UA" sz="1400" b="1" dirty="0"/>
              <a:t>/255/3_Mostova.pdf</a:t>
            </a:r>
            <a:r>
              <a:rPr lang="ru-RU" dirty="0" smtClean="0"/>
              <a:t>. </a:t>
            </a: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зазначають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гідрохімічного</a:t>
            </a:r>
            <a:r>
              <a:rPr lang="ru-RU" dirty="0"/>
              <a:t> режиму </a:t>
            </a:r>
            <a:r>
              <a:rPr lang="ru-RU" dirty="0" err="1"/>
              <a:t>водойм-охолоджувачів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аналогічних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з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 </a:t>
            </a:r>
            <a:r>
              <a:rPr lang="ru-RU" dirty="0" err="1"/>
              <a:t>термічного</a:t>
            </a:r>
            <a:r>
              <a:rPr lang="ru-RU" dirty="0"/>
              <a:t> режиму </a:t>
            </a:r>
            <a:r>
              <a:rPr lang="ru-RU" dirty="0" err="1"/>
              <a:t>водойми</a:t>
            </a:r>
            <a:r>
              <a:rPr lang="ru-RU" dirty="0"/>
              <a:t>. У </a:t>
            </a:r>
            <a:r>
              <a:rPr lang="ru-RU" dirty="0" err="1"/>
              <a:t>весняно-літній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у </a:t>
            </a:r>
            <a:r>
              <a:rPr lang="ru-RU" dirty="0" err="1"/>
              <a:t>водоймі-охолоджувачі</a:t>
            </a:r>
            <a:r>
              <a:rPr lang="ru-RU" dirty="0"/>
              <a:t> </a:t>
            </a:r>
            <a:r>
              <a:rPr lang="ru-RU" dirty="0" err="1"/>
              <a:t>Запорізької</a:t>
            </a:r>
            <a:r>
              <a:rPr lang="ru-RU" dirty="0"/>
              <a:t> АЕС </a:t>
            </a:r>
            <a:r>
              <a:rPr lang="ru-RU" dirty="0" err="1"/>
              <a:t>спостерігається</a:t>
            </a:r>
            <a:r>
              <a:rPr lang="ru-RU" dirty="0"/>
              <a:t> аномально </a:t>
            </a:r>
            <a:r>
              <a:rPr lang="ru-RU" dirty="0" err="1"/>
              <a:t>високе</a:t>
            </a:r>
            <a:r>
              <a:rPr lang="ru-RU" dirty="0"/>
              <a:t> </a:t>
            </a:r>
            <a:r>
              <a:rPr lang="ru-RU" dirty="0" err="1"/>
              <a:t>перенасичення</a:t>
            </a:r>
            <a:r>
              <a:rPr lang="ru-RU" dirty="0"/>
              <a:t> киснем </a:t>
            </a:r>
            <a:r>
              <a:rPr lang="ru-RU" dirty="0" err="1"/>
              <a:t>поверхневого</a:t>
            </a:r>
            <a:r>
              <a:rPr lang="ru-RU" dirty="0"/>
              <a:t> шару води, яке </a:t>
            </a:r>
            <a:r>
              <a:rPr lang="ru-RU" dirty="0" err="1"/>
              <a:t>спричинене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фотосинтезу </a:t>
            </a:r>
            <a:r>
              <a:rPr lang="ru-RU" dirty="0" err="1"/>
              <a:t>фітопланктоном</a:t>
            </a:r>
            <a:r>
              <a:rPr lang="ru-RU" dirty="0"/>
              <a:t> при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води.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температур </a:t>
            </a:r>
            <a:r>
              <a:rPr lang="ru-RU" dirty="0" err="1"/>
              <a:t>повітря</a:t>
            </a:r>
            <a:r>
              <a:rPr lang="ru-RU" dirty="0"/>
              <a:t> і води, при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вітрохвильового</a:t>
            </a:r>
            <a:r>
              <a:rPr lang="ru-RU" dirty="0"/>
              <a:t> </a:t>
            </a:r>
            <a:r>
              <a:rPr lang="ru-RU" dirty="0" err="1"/>
              <a:t>перемішування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у </a:t>
            </a:r>
            <a:r>
              <a:rPr lang="ru-RU" dirty="0" err="1"/>
              <a:t>водоймі-охолоджувачі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придонний</a:t>
            </a:r>
            <a:r>
              <a:rPr lang="ru-RU" dirty="0"/>
              <a:t> шар води </a:t>
            </a:r>
            <a:r>
              <a:rPr lang="ru-RU" dirty="0" err="1"/>
              <a:t>недонасичений</a:t>
            </a:r>
            <a:r>
              <a:rPr lang="ru-RU" dirty="0"/>
              <a:t> киснем,  в </a:t>
            </a:r>
            <a:r>
              <a:rPr lang="ru-RU" dirty="0" err="1"/>
              <a:t>якому</a:t>
            </a:r>
            <a:r>
              <a:rPr lang="ru-RU" dirty="0"/>
              <a:t> 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анаеробні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4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Потреби у воді-охолоджувачі в </a:t>
            </a:r>
            <a:r>
              <a:rPr lang="uk-UA" dirty="0" err="1" smtClean="0"/>
              <a:t>залеженості</a:t>
            </a:r>
            <a:r>
              <a:rPr lang="uk-UA" dirty="0" smtClean="0"/>
              <a:t> від потужності реактора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81600" cy="376766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84961"/>
            <a:ext cx="5181600" cy="34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 </a:t>
            </a:r>
            <a:r>
              <a:rPr lang="uk-UA" dirty="0"/>
              <a:t>допомогою програмного продукту </a:t>
            </a:r>
            <a:r>
              <a:rPr lang="en-US" dirty="0" err="1"/>
              <a:t>OriginPro</a:t>
            </a:r>
            <a:r>
              <a:rPr lang="ru-RU" dirty="0"/>
              <a:t>8 </a:t>
            </a:r>
            <a:r>
              <a:rPr lang="ru-RU" dirty="0" err="1"/>
              <a:t>зроблений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температурних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1881-2020 </a:t>
            </a:r>
            <a:r>
              <a:rPr lang="ru-RU" dirty="0" err="1"/>
              <a:t>років</a:t>
            </a:r>
            <a:endParaRPr lang="en-US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9088"/>
            <a:ext cx="5181600" cy="384441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46988"/>
            <a:ext cx="5181600" cy="39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1" y="197121"/>
            <a:ext cx="9306131" cy="4351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63" y="4246200"/>
            <a:ext cx="5731737" cy="2703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7680" y="57889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прогнозних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середньомісячної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температури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атмосферного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повітря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липня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місяця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2160року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38" y="60960"/>
            <a:ext cx="9130256" cy="3405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2411" y="3603473"/>
            <a:ext cx="7768045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Враховуємо обмеження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споживання електроенергії та води,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гранично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допустиме підвищення температури зворотної води і загальний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ККД, а також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допустима температура зворотної води та обмеження загальної ефективності для відкритих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систем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охолодження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1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-328613"/>
            <a:ext cx="8772525" cy="7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Коефіцієнти вихідних </a:t>
            </a:r>
            <a:r>
              <a:rPr lang="uk-UA" sz="2400" dirty="0" err="1"/>
              <a:t>потужностей</a:t>
            </a:r>
            <a:r>
              <a:rPr lang="uk-UA" sz="2400" dirty="0"/>
              <a:t> наступних десятиліть і в українському ядерно-енергетичному секторі з врахуванням глобальних кліматичних змін.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594" y="1825625"/>
            <a:ext cx="81448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https://www.facebook.com/pondCNPP/?locale=ru_RU</a:t>
            </a:r>
            <a:endParaRPr lang="en-US" sz="11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0927" y="1825625"/>
            <a:ext cx="4976145" cy="435133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виведення</a:t>
            </a:r>
            <a:r>
              <a:rPr lang="ru-RU" sz="1400" dirty="0"/>
              <a:t> </a:t>
            </a:r>
            <a:r>
              <a:rPr lang="ru-RU" sz="1400" dirty="0" err="1"/>
              <a:t>реакторів</a:t>
            </a:r>
            <a:r>
              <a:rPr lang="ru-RU" sz="1400" dirty="0"/>
              <a:t> з </a:t>
            </a:r>
            <a:r>
              <a:rPr lang="ru-RU" sz="1400" dirty="0" err="1"/>
              <a:t>експлуатації</a:t>
            </a:r>
            <a:r>
              <a:rPr lang="ru-RU" sz="1400" dirty="0"/>
              <a:t> через </a:t>
            </a:r>
            <a:r>
              <a:rPr lang="ru-RU" sz="1400" dirty="0" err="1"/>
              <a:t>якийсь</a:t>
            </a:r>
            <a:r>
              <a:rPr lang="ru-RU" sz="1400" dirty="0"/>
              <a:t> час </a:t>
            </a:r>
            <a:r>
              <a:rPr lang="ru-RU" sz="1400" dirty="0" err="1"/>
              <a:t>насосну</a:t>
            </a:r>
            <a:r>
              <a:rPr lang="ru-RU" sz="1400" dirty="0"/>
              <a:t> </a:t>
            </a:r>
            <a:r>
              <a:rPr lang="ru-RU" sz="1400" dirty="0" err="1"/>
              <a:t>станцію</a:t>
            </a:r>
            <a:r>
              <a:rPr lang="ru-RU" sz="1400" dirty="0"/>
              <a:t> </a:t>
            </a:r>
            <a:r>
              <a:rPr lang="ru-RU" sz="1400" dirty="0" err="1"/>
              <a:t>зупинили</a:t>
            </a:r>
            <a:r>
              <a:rPr lang="ru-RU" sz="1400" dirty="0"/>
              <a:t> і </a:t>
            </a:r>
            <a:r>
              <a:rPr lang="ru-RU" sz="1400" dirty="0" err="1"/>
              <a:t>рівень</a:t>
            </a:r>
            <a:r>
              <a:rPr lang="ru-RU" sz="1400" dirty="0"/>
              <a:t> води став </a:t>
            </a:r>
            <a:r>
              <a:rPr lang="ru-RU" sz="1400" dirty="0" err="1"/>
              <a:t>падати</a:t>
            </a:r>
            <a:r>
              <a:rPr lang="ru-RU" sz="1400" dirty="0"/>
              <a:t> до природного – </a:t>
            </a:r>
            <a:r>
              <a:rPr lang="ru-RU" sz="1400" dirty="0" err="1"/>
              <a:t>фактично</a:t>
            </a:r>
            <a:r>
              <a:rPr lang="ru-RU" sz="1400" dirty="0"/>
              <a:t>, </a:t>
            </a:r>
            <a:r>
              <a:rPr lang="ru-RU" sz="1400" dirty="0" err="1"/>
              <a:t>повертаючись</a:t>
            </a:r>
            <a:r>
              <a:rPr lang="ru-RU" sz="1400" dirty="0"/>
              <a:t> до того,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у </a:t>
            </a:r>
            <a:r>
              <a:rPr lang="ru-RU" sz="1400" dirty="0" err="1"/>
              <a:t>цих</a:t>
            </a:r>
            <a:r>
              <a:rPr lang="ru-RU" sz="1400" dirty="0"/>
              <a:t> </a:t>
            </a:r>
            <a:r>
              <a:rPr lang="ru-RU" sz="1400" dirty="0" err="1"/>
              <a:t>місцях</a:t>
            </a:r>
            <a:r>
              <a:rPr lang="ru-RU" sz="1400" dirty="0"/>
              <a:t> до </a:t>
            </a:r>
            <a:r>
              <a:rPr lang="ru-RU" sz="1400" dirty="0" err="1"/>
              <a:t>будівництва</a:t>
            </a:r>
            <a:r>
              <a:rPr lang="ru-RU" sz="1400" dirty="0"/>
              <a:t> </a:t>
            </a:r>
            <a:r>
              <a:rPr lang="ru-RU" sz="1400" dirty="0" smtClean="0"/>
              <a:t>АЕС</a:t>
            </a:r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прийнятним</a:t>
            </a:r>
            <a:r>
              <a:rPr lang="ru-RU" dirty="0"/>
              <a:t> є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керованого</a:t>
            </a:r>
            <a:r>
              <a:rPr lang="ru-RU" dirty="0"/>
              <a:t>, </a:t>
            </a:r>
            <a:r>
              <a:rPr lang="ru-RU" dirty="0" err="1"/>
              <a:t>поступового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з </a:t>
            </a:r>
            <a:r>
              <a:rPr lang="ru-RU" dirty="0" err="1"/>
              <a:t>проведенням</a:t>
            </a:r>
            <a:r>
              <a:rPr lang="ru-RU" dirty="0"/>
              <a:t>, при </a:t>
            </a:r>
            <a:r>
              <a:rPr lang="ru-RU" dirty="0" err="1"/>
              <a:t>необхідності</a:t>
            </a:r>
            <a:r>
              <a:rPr lang="ru-RU" dirty="0"/>
              <a:t>, </a:t>
            </a:r>
            <a:r>
              <a:rPr lang="ru-RU" dirty="0" err="1"/>
              <a:t>реабілітаційних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пом’якшення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природного спуску води з </a:t>
            </a:r>
            <a:r>
              <a:rPr lang="ru-RU" dirty="0" err="1"/>
              <a:t>водойми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спуску води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прилягаючих</a:t>
            </a:r>
            <a:r>
              <a:rPr lang="ru-RU" dirty="0"/>
              <a:t> до </a:t>
            </a:r>
            <a:r>
              <a:rPr lang="ru-RU" dirty="0" err="1"/>
              <a:t>водойми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вітрових</a:t>
            </a:r>
            <a:r>
              <a:rPr lang="ru-RU" dirty="0"/>
              <a:t> бур і </a:t>
            </a:r>
            <a:r>
              <a:rPr lang="ru-RU" dirty="0" err="1"/>
              <a:t>розносу</a:t>
            </a:r>
            <a:r>
              <a:rPr lang="ru-RU" dirty="0"/>
              <a:t> пилу на </a:t>
            </a:r>
            <a:r>
              <a:rPr lang="ru-RU" dirty="0" err="1"/>
              <a:t>осушуваних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надлишкової</a:t>
            </a:r>
            <a:r>
              <a:rPr lang="ru-RU" dirty="0"/>
              <a:t> </a:t>
            </a:r>
            <a:r>
              <a:rPr lang="ru-RU" dirty="0" err="1"/>
              <a:t>біомаси</a:t>
            </a:r>
            <a:endParaRPr lang="ru-RU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229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Враховуючі в майбутньому очікуване збільшення попиту на електроенергію, необхідно враховувати  кліматичні зміни на </a:t>
            </a:r>
            <a:r>
              <a:rPr lang="uk-UA" dirty="0" err="1"/>
              <a:t>работу</a:t>
            </a:r>
            <a:r>
              <a:rPr lang="uk-UA" dirty="0"/>
              <a:t> енергетичного сектору. Для пом’якшення наслідків кліматичних змін </a:t>
            </a:r>
            <a:r>
              <a:rPr lang="uk-UA" dirty="0" err="1"/>
              <a:t>вмайбутньому</a:t>
            </a:r>
            <a:r>
              <a:rPr lang="uk-UA" dirty="0"/>
              <a:t>, вже зараз  країні слід приймати </a:t>
            </a:r>
            <a:r>
              <a:rPr lang="uk-UA" b="1" i="1" dirty="0"/>
              <a:t>стратегічні рішення щодо переходу до  «чистої енергетики», зокрема до відновлюваних джерел енергії, </a:t>
            </a:r>
            <a:r>
              <a:rPr lang="uk-UA" b="1" i="1" dirty="0" smtClean="0"/>
              <a:t>а </a:t>
            </a:r>
            <a:r>
              <a:rPr lang="uk-UA" b="1" i="1" dirty="0"/>
              <a:t>також до технологічних рішень  щодо реакторів  майбутнього </a:t>
            </a:r>
            <a:r>
              <a:rPr lang="uk-UA" b="1" i="1" dirty="0" smtClean="0"/>
              <a:t>покоління.</a:t>
            </a:r>
          </a:p>
          <a:p>
            <a:r>
              <a:rPr lang="uk-UA" dirty="0" smtClean="0"/>
              <a:t>За </a:t>
            </a:r>
            <a:r>
              <a:rPr lang="uk-UA" dirty="0"/>
              <a:t>висновком МАГАТЕ, вплив зміни клімату на атомну енергетику зводиться до деякої втрати термічної ефективності, а також до нагрівання і висихання водойм-охолоджувачів. </a:t>
            </a:r>
            <a:r>
              <a:rPr lang="uk-UA" b="1" i="1" dirty="0"/>
              <a:t>Тому  очікувано, що в майбутньому розвитку галузі переважатимуть альтернативні варіанти  систем охолодження</a:t>
            </a:r>
            <a:r>
              <a:rPr lang="uk-UA" b="1" dirty="0"/>
              <a:t>. </a:t>
            </a:r>
            <a:r>
              <a:rPr lang="uk-UA" b="1" i="1" dirty="0"/>
              <a:t>Наприклад, н</a:t>
            </a:r>
            <a:r>
              <a:rPr lang="ru-RU" b="1" i="1" dirty="0"/>
              <a:t>а АЕС Пало-Верде в </a:t>
            </a:r>
            <a:r>
              <a:rPr lang="ru-RU" b="1" i="1" dirty="0" err="1"/>
              <a:t>Аризоні</a:t>
            </a:r>
            <a:r>
              <a:rPr lang="ru-RU" b="1" i="1" dirty="0"/>
              <a:t>, </a:t>
            </a:r>
            <a:r>
              <a:rPr lang="ru-RU" b="1" i="1" dirty="0" err="1"/>
              <a:t>найбільшій</a:t>
            </a:r>
            <a:r>
              <a:rPr lang="ru-RU" b="1" i="1" dirty="0"/>
              <a:t> </a:t>
            </a:r>
            <a:r>
              <a:rPr lang="ru-RU" b="1" i="1" dirty="0" err="1"/>
              <a:t>генеруючий</a:t>
            </a:r>
            <a:r>
              <a:rPr lang="ru-RU" b="1" i="1" dirty="0"/>
              <a:t> </a:t>
            </a:r>
            <a:r>
              <a:rPr lang="ru-RU" b="1" i="1" dirty="0" err="1"/>
              <a:t>станції</a:t>
            </a:r>
            <a:r>
              <a:rPr lang="ru-RU" b="1" i="1" dirty="0"/>
              <a:t> в США, для </a:t>
            </a:r>
            <a:r>
              <a:rPr lang="ru-RU" b="1" i="1" dirty="0" err="1"/>
              <a:t>охолодження</a:t>
            </a:r>
            <a:r>
              <a:rPr lang="ru-RU" b="1" i="1" dirty="0"/>
              <a:t> </a:t>
            </a:r>
            <a:r>
              <a:rPr lang="ru-RU" b="1" i="1" dirty="0" err="1"/>
              <a:t>використовуються</a:t>
            </a:r>
            <a:r>
              <a:rPr lang="ru-RU" b="1" i="1" dirty="0"/>
              <a:t> </a:t>
            </a:r>
            <a:r>
              <a:rPr lang="ru-RU" b="1" i="1" dirty="0" err="1"/>
              <a:t>перероблені</a:t>
            </a:r>
            <a:r>
              <a:rPr lang="ru-RU" b="1" i="1" dirty="0"/>
              <a:t> </a:t>
            </a:r>
            <a:r>
              <a:rPr lang="ru-RU" b="1" i="1" dirty="0" err="1"/>
              <a:t>стічні</a:t>
            </a:r>
            <a:r>
              <a:rPr lang="ru-RU" b="1" i="1" dirty="0"/>
              <a:t> </a:t>
            </a:r>
            <a:r>
              <a:rPr lang="ru-RU" b="1" i="1" dirty="0" err="1"/>
              <a:t>муніципальні</a:t>
            </a:r>
            <a:r>
              <a:rPr lang="ru-RU" b="1" i="1" dirty="0"/>
              <a:t> води </a:t>
            </a:r>
            <a:endParaRPr lang="ru-RU" b="1" i="1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5326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/>
              <a:t>Одним із основних негативних факторів впливу на основні </a:t>
            </a:r>
            <a:r>
              <a:rPr lang="uk-UA" dirty="0" err="1"/>
              <a:t>життєво</a:t>
            </a:r>
            <a:r>
              <a:rPr lang="uk-UA" dirty="0"/>
              <a:t> необхідні при функціонуванні АЕС та фактором зниження енергетичної ефективності системи відмічається теплове забруднення. При </a:t>
            </a:r>
            <a:r>
              <a:rPr lang="uk-UA" dirty="0" err="1"/>
              <a:t>к.п.д</a:t>
            </a:r>
            <a:r>
              <a:rPr lang="uk-UA" dirty="0"/>
              <a:t>. сучасних АЕС який дорівнює 33–35%, близько 65% теплової енергії потрапляє в навколишнє </a:t>
            </a:r>
            <a:r>
              <a:rPr lang="uk-UA" dirty="0" smtClean="0"/>
              <a:t>середовище.</a:t>
            </a:r>
          </a:p>
          <a:p>
            <a:r>
              <a:rPr lang="ru-RU" b="1" dirty="0"/>
              <a:t>В </a:t>
            </a:r>
            <a:r>
              <a:rPr lang="ru-RU" b="1" dirty="0" err="1"/>
              <a:t>данній</a:t>
            </a:r>
            <a:r>
              <a:rPr lang="ru-RU" b="1" dirty="0"/>
              <a:t> </a:t>
            </a:r>
            <a:r>
              <a:rPr lang="ru-RU" b="1" dirty="0" err="1"/>
              <a:t>роботі</a:t>
            </a:r>
            <a:r>
              <a:rPr lang="ru-RU" b="1" dirty="0"/>
              <a:t> </a:t>
            </a:r>
            <a:r>
              <a:rPr lang="ru-RU" b="1" dirty="0" err="1"/>
              <a:t>автори</a:t>
            </a:r>
            <a:r>
              <a:rPr lang="ru-RU" b="1" dirty="0"/>
              <a:t> ставили за мету </a:t>
            </a:r>
            <a:r>
              <a:rPr lang="ru-RU" b="1" dirty="0" err="1"/>
              <a:t>дослідити</a:t>
            </a:r>
            <a:r>
              <a:rPr lang="ru-RU" b="1" dirty="0"/>
              <a:t> </a:t>
            </a:r>
            <a:r>
              <a:rPr lang="ru-RU" b="1" dirty="0" err="1"/>
              <a:t>ефективність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АЕС  </a:t>
            </a:r>
            <a:r>
              <a:rPr lang="ru-RU" b="1" dirty="0" err="1"/>
              <a:t>України</a:t>
            </a:r>
            <a:r>
              <a:rPr lang="ru-RU" b="1" dirty="0"/>
              <a:t> 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 води </a:t>
            </a:r>
            <a:r>
              <a:rPr lang="ru-RU" b="1" dirty="0" err="1"/>
              <a:t>водойми-охолоджувача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кліматичних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 smtClean="0"/>
              <a:t>.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На даний час  вчені світу,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грунтуючись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на результатах попередніх досліджень щодо безпеки аварій після  аварії на Фукусімі присвячують багато робіт нормам  і правилам безпеки, що пов’язані з надійністю систем охолодження та стратегіям управління охолодженням активної зони та захисної оболонки у реакторів різних конструкцій</a:t>
            </a:r>
          </a:p>
          <a:p>
            <a:endParaRPr lang="uk-UA" dirty="0">
              <a:latin typeface="Times New Roman" panose="02020603050405020304" pitchFamily="18" charset="0"/>
            </a:endParaRPr>
          </a:p>
          <a:p>
            <a:r>
              <a:rPr lang="uk-UA" dirty="0"/>
              <a:t>Більш високу ефективність  в технологічному  процесі можна досягти, якщо температура води, яка підходить є  більш низькою.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</a:t>
            </a:r>
            <a:r>
              <a:rPr lang="uk-UA" dirty="0"/>
              <a:t>. Україна , </a:t>
            </a:r>
            <a:r>
              <a:rPr lang="uk-UA" dirty="0" err="1"/>
              <a:t>посідаючі</a:t>
            </a:r>
            <a:r>
              <a:rPr lang="uk-UA" dirty="0"/>
              <a:t> п’яте місце в Європі за кількістю ядерних реакторів, має на </a:t>
            </a:r>
            <a:r>
              <a:rPr lang="uk-UA" dirty="0" err="1"/>
              <a:t>сьогоднійшній</a:t>
            </a:r>
            <a:r>
              <a:rPr lang="uk-UA" dirty="0"/>
              <a:t> день </a:t>
            </a:r>
            <a:r>
              <a:rPr lang="uk-UA" dirty="0" err="1"/>
              <a:t>чорити</a:t>
            </a:r>
            <a:r>
              <a:rPr lang="uk-UA" dirty="0"/>
              <a:t> працюючих станції, де всі реактори  типу ВВЕР-1000. Атомні електростанції потребують досить великої кількості води через процес охолодження відходів, розсіювання тепла. Ефективність установки та, у свою чергу, вихідна потужність залежать від наявності води та її температури. </a:t>
            </a:r>
            <a:endParaRPr lang="uk-UA" dirty="0" smtClean="0"/>
          </a:p>
          <a:p>
            <a:r>
              <a:rPr lang="uk-UA" dirty="0" smtClean="0"/>
              <a:t>2.Вплив </a:t>
            </a:r>
            <a:r>
              <a:rPr lang="uk-UA" dirty="0"/>
              <a:t>ставків-охолоджувачів після аварійної зупинки реакторів створює загрозу виникнення радіаційного забруднення компонентів навколишнього середовища та може призвести до екологічної катастрофи та значних економічних вкладень (прикладом може слугувати </a:t>
            </a:r>
            <a:r>
              <a:rPr lang="uk-UA" dirty="0" smtClean="0"/>
              <a:t>ставок-охолоджувач </a:t>
            </a:r>
            <a:r>
              <a:rPr lang="uk-UA" dirty="0"/>
              <a:t>Чорнобильської АЕС). </a:t>
            </a:r>
            <a:r>
              <a:rPr lang="uk-UA" dirty="0" smtClean="0"/>
              <a:t>В</a:t>
            </a:r>
            <a:r>
              <a:rPr lang="ru-RU" dirty="0" err="1" smtClean="0"/>
              <a:t>наслідок</a:t>
            </a:r>
            <a:r>
              <a:rPr lang="ru-RU" dirty="0" smtClean="0"/>
              <a:t> 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та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пошкодження</a:t>
            </a:r>
            <a:r>
              <a:rPr lang="ru-RU" dirty="0"/>
              <a:t> систем  водяного </a:t>
            </a:r>
            <a:r>
              <a:rPr lang="ru-RU" dirty="0" err="1"/>
              <a:t>охолодження</a:t>
            </a:r>
            <a:r>
              <a:rPr lang="ru-RU" dirty="0"/>
              <a:t> –один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ядерного </a:t>
            </a:r>
            <a:r>
              <a:rPr lang="ru-RU" dirty="0" err="1"/>
              <a:t>вибуху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3.</a:t>
            </a:r>
            <a:r>
              <a:rPr lang="uk-UA" dirty="0" smtClean="0"/>
              <a:t>В роботі проаналізовано вплив глобальних змін клімату на наявність охолодження через відкриті водойми</a:t>
            </a:r>
            <a:r>
              <a:rPr lang="uk-UA" b="1" dirty="0" smtClean="0"/>
              <a:t>. </a:t>
            </a:r>
            <a:r>
              <a:rPr lang="uk-UA" dirty="0" smtClean="0"/>
              <a:t>Оскільки підвищення температури охолоджувальної води призводить до порушення роботи АЕС та ризику виникнення надзвичайної ситуації на станції. Для </a:t>
            </a:r>
            <a:r>
              <a:rPr lang="uk-UA" dirty="0" err="1" smtClean="0"/>
              <a:t>уплавлінських</a:t>
            </a:r>
            <a:r>
              <a:rPr lang="uk-UA" dirty="0" smtClean="0"/>
              <a:t> рішень щодо необхідних </a:t>
            </a:r>
            <a:r>
              <a:rPr lang="uk-UA" dirty="0" err="1" smtClean="0"/>
              <a:t>варіанів</a:t>
            </a:r>
            <a:r>
              <a:rPr lang="uk-UA" dirty="0" smtClean="0"/>
              <a:t> </a:t>
            </a:r>
            <a:r>
              <a:rPr lang="uk-UA" dirty="0" err="1" smtClean="0"/>
              <a:t>адаптацій</a:t>
            </a:r>
            <a:r>
              <a:rPr lang="uk-UA" dirty="0" smtClean="0"/>
              <a:t> в умовах змін клімату задля зниження вірогідності аварійних ситуацій на об'єкті необхідно мати прогнозні оцінки ефективності роботи станцій від температури водних об’єктів в умовах поступового підвищення температурних показників. </a:t>
            </a:r>
            <a:endParaRPr lang="en-US" dirty="0" smtClean="0"/>
          </a:p>
          <a:p>
            <a:r>
              <a:rPr lang="uk-UA" dirty="0" smtClean="0"/>
              <a:t>4.Нами проаналізовано підвищення температурних показників атмосферного повітря за період 1881-2020 років. На основі обробки середньомісячних даних по роках було встановлено прогнозну залежність  підвищення температури повітря в </a:t>
            </a:r>
            <a:r>
              <a:rPr lang="uk-UA" dirty="0" err="1" smtClean="0"/>
              <a:t>цінтральній</a:t>
            </a:r>
            <a:r>
              <a:rPr lang="uk-UA" dirty="0" smtClean="0"/>
              <a:t> частині України на період до 2160року. На основі  температурних даних водойм-охолоджувачів АЕС України, були отримані рівняння кореляційних </a:t>
            </a:r>
            <a:r>
              <a:rPr lang="uk-UA" dirty="0" err="1" smtClean="0"/>
              <a:t>залежностей</a:t>
            </a:r>
            <a:r>
              <a:rPr lang="uk-UA" dirty="0" smtClean="0"/>
              <a:t> між температурними показниками приземного повітря та температурою води, що іде на охолодження станцій. </a:t>
            </a:r>
            <a:endParaRPr lang="en-US" dirty="0" smtClean="0"/>
          </a:p>
          <a:p>
            <a:r>
              <a:rPr lang="uk-UA" dirty="0" smtClean="0"/>
              <a:t>5. В розділі отримано коефіцієнт вихідної </a:t>
            </a:r>
            <a:r>
              <a:rPr lang="uk-UA" dirty="0" err="1" smtClean="0"/>
              <a:t>потужностей</a:t>
            </a:r>
            <a:r>
              <a:rPr lang="uk-UA" dirty="0" smtClean="0"/>
              <a:t> наступних десятиліть і в українському ядерно-енергетичному секторі в розрізі працюючих АЕС. Отримані дані розрахунків свідчать, що зміна клімату та глобальне потепління є ризиком виникнення надзвичайних ситуацій на об’єктах ядерної енергетики, що потребує прийняття стратегічних рішень щодо переходу до  реакторів нового покоління.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7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503"/>
            <a:ext cx="10515600" cy="60724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Ядерні реактори, що на цей час працюють на АЕС на території країни потребують велику кількість води для охолодження і генерації електроенергії. Електростанції з градирнями відбирають в середньому 75 літрів води на хвилину з водних об’єктів. Реактори без градирень відбирають  до 1,9 мільйонів літрів на </a:t>
            </a:r>
            <a:r>
              <a:rPr lang="uk-UA" dirty="0" smtClean="0"/>
              <a:t>хвилину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  <a:r>
              <a:rPr lang="uk-UA" dirty="0"/>
              <a:t>Після охолодження  вода повертається  на 5-10 градусів теплішою, що негативно впливає на стан </a:t>
            </a:r>
            <a:r>
              <a:rPr lang="uk-UA" dirty="0" err="1"/>
              <a:t>гідробіонтів</a:t>
            </a:r>
            <a:r>
              <a:rPr lang="uk-UA" dirty="0"/>
              <a:t> у водній </a:t>
            </a:r>
            <a:r>
              <a:rPr lang="uk-UA" dirty="0" smtClean="0"/>
              <a:t>екосистемі.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Реактори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прямоточні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 часто </a:t>
            </a:r>
            <a:r>
              <a:rPr lang="ru-RU" dirty="0" err="1"/>
              <a:t>налічують</a:t>
            </a:r>
            <a:r>
              <a:rPr lang="ru-RU" dirty="0"/>
              <a:t> </a:t>
            </a:r>
            <a:r>
              <a:rPr lang="ru-RU" dirty="0" err="1"/>
              <a:t>мільярди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та </a:t>
            </a:r>
            <a:r>
              <a:rPr lang="ru-RU" dirty="0" err="1"/>
              <a:t>риб’ячої</a:t>
            </a:r>
            <a:r>
              <a:rPr lang="ru-RU" dirty="0"/>
              <a:t> </a:t>
            </a:r>
            <a:r>
              <a:rPr lang="ru-RU" dirty="0" err="1"/>
              <a:t>ікри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 на одному </a:t>
            </a:r>
            <a:r>
              <a:rPr lang="ru-RU" dirty="0" err="1"/>
              <a:t>реакторі</a:t>
            </a:r>
            <a:r>
              <a:rPr lang="ru-RU" dirty="0"/>
              <a:t>. Тому </a:t>
            </a:r>
            <a:r>
              <a:rPr lang="ru-RU" dirty="0" err="1"/>
              <a:t>що</a:t>
            </a:r>
            <a:r>
              <a:rPr lang="ru-RU" dirty="0"/>
              <a:t> води </a:t>
            </a:r>
            <a:r>
              <a:rPr lang="ru-RU" dirty="0" err="1"/>
              <a:t>скидається</a:t>
            </a:r>
            <a:r>
              <a:rPr lang="ru-RU" dirty="0"/>
              <a:t> </a:t>
            </a:r>
            <a:r>
              <a:rPr lang="ru-RU" dirty="0" err="1"/>
              <a:t>гарячішою</a:t>
            </a:r>
            <a:r>
              <a:rPr lang="ru-RU" dirty="0"/>
              <a:t> за воду,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поступає</a:t>
            </a:r>
            <a:r>
              <a:rPr lang="ru-RU" dirty="0"/>
              <a:t> на </a:t>
            </a:r>
            <a:r>
              <a:rPr lang="ru-RU" dirty="0" err="1"/>
              <a:t>водозабір</a:t>
            </a:r>
            <a:r>
              <a:rPr lang="ru-RU" dirty="0"/>
              <a:t>, </a:t>
            </a:r>
            <a:r>
              <a:rPr lang="ru-RU" dirty="0" err="1"/>
              <a:t>спричиняються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вниз за </a:t>
            </a:r>
            <a:r>
              <a:rPr lang="ru-RU" dirty="0" err="1"/>
              <a:t>течією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питної</a:t>
            </a:r>
            <a:r>
              <a:rPr lang="ru-RU" dirty="0"/>
              <a:t> води. </a:t>
            </a:r>
            <a:r>
              <a:rPr lang="ru-RU" dirty="0" err="1"/>
              <a:t>Нарешті</a:t>
            </a:r>
            <a:r>
              <a:rPr lang="ru-RU" dirty="0"/>
              <a:t>,  треба </a:t>
            </a:r>
            <a:r>
              <a:rPr lang="ru-RU" dirty="0" err="1"/>
              <a:t>зазначити</a:t>
            </a:r>
            <a:r>
              <a:rPr lang="ru-RU" dirty="0"/>
              <a:t> 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води при </a:t>
            </a:r>
            <a:r>
              <a:rPr lang="ru-RU" dirty="0" err="1"/>
              <a:t>випаровуванні</a:t>
            </a:r>
            <a:r>
              <a:rPr lang="ru-RU" dirty="0"/>
              <a:t> в градирнях,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приведена в </a:t>
            </a:r>
            <a:r>
              <a:rPr lang="ru-RU" dirty="0" err="1"/>
              <a:t>непридатність</a:t>
            </a:r>
            <a:r>
              <a:rPr lang="ru-RU" dirty="0"/>
              <a:t> через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63" y="101328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епоху</a:t>
            </a:r>
            <a:r>
              <a:rPr lang="ru-RU" dirty="0"/>
              <a:t> глобального </a:t>
            </a:r>
            <a:r>
              <a:rPr lang="ru-RU" dirty="0" err="1"/>
              <a:t>потепління</a:t>
            </a:r>
            <a:r>
              <a:rPr lang="ru-RU" dirty="0"/>
              <a:t>  </a:t>
            </a:r>
            <a:r>
              <a:rPr lang="ru-RU" dirty="0" err="1"/>
              <a:t>виникає</a:t>
            </a:r>
            <a:r>
              <a:rPr lang="ru-RU" dirty="0"/>
              <a:t> потреба у </a:t>
            </a:r>
            <a:r>
              <a:rPr lang="ru-RU" dirty="0" err="1"/>
              <a:t>ретельній</a:t>
            </a:r>
            <a:r>
              <a:rPr lang="ru-RU" dirty="0"/>
              <a:t>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води для </a:t>
            </a:r>
            <a:r>
              <a:rPr lang="ru-RU" dirty="0" err="1"/>
              <a:t>роботи</a:t>
            </a:r>
            <a:r>
              <a:rPr lang="ru-RU" dirty="0"/>
              <a:t> реактора з </a:t>
            </a:r>
            <a:r>
              <a:rPr lang="ru-RU" dirty="0" err="1"/>
              <a:t>урахуванням</a:t>
            </a:r>
            <a:r>
              <a:rPr lang="ru-RU" dirty="0"/>
              <a:t> потреб у </a:t>
            </a:r>
            <a:r>
              <a:rPr lang="ru-RU" dirty="0" err="1"/>
              <a:t>питній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  Так, </a:t>
            </a:r>
            <a:r>
              <a:rPr lang="ru-RU" dirty="0" err="1"/>
              <a:t>наприклад</a:t>
            </a:r>
            <a:r>
              <a:rPr lang="ru-RU" dirty="0"/>
              <a:t>, у  </a:t>
            </a:r>
            <a:r>
              <a:rPr lang="ru-RU" dirty="0" err="1"/>
              <a:t>Франції</a:t>
            </a:r>
            <a:r>
              <a:rPr lang="ru-RU" dirty="0"/>
              <a:t>, яка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80%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з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літня</a:t>
            </a:r>
            <a:r>
              <a:rPr lang="ru-RU" dirty="0"/>
              <a:t> </a:t>
            </a:r>
            <a:r>
              <a:rPr lang="ru-RU" dirty="0" err="1"/>
              <a:t>спека</a:t>
            </a:r>
            <a:r>
              <a:rPr lang="ru-RU" dirty="0"/>
              <a:t> в 2003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підвищила</a:t>
            </a:r>
            <a:r>
              <a:rPr lang="ru-RU" dirty="0"/>
              <a:t> температуру води в </a:t>
            </a:r>
            <a:r>
              <a:rPr lang="ru-RU" dirty="0" err="1"/>
              <a:t>річці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реактори</a:t>
            </a:r>
            <a:r>
              <a:rPr lang="ru-RU" dirty="0"/>
              <a:t> не могли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воду для </a:t>
            </a:r>
            <a:r>
              <a:rPr lang="ru-RU" dirty="0" err="1"/>
              <a:t>охолодження</a:t>
            </a:r>
            <a:r>
              <a:rPr lang="ru-RU" dirty="0"/>
              <a:t> і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подія</a:t>
            </a:r>
            <a:r>
              <a:rPr lang="ru-RU" dirty="0"/>
              <a:t> </a:t>
            </a:r>
            <a:r>
              <a:rPr lang="ru-RU" dirty="0" err="1"/>
              <a:t>змусила</a:t>
            </a:r>
            <a:r>
              <a:rPr lang="ru-RU" dirty="0"/>
              <a:t> </a:t>
            </a:r>
            <a:r>
              <a:rPr lang="ru-RU" dirty="0" err="1"/>
              <a:t>реактори</a:t>
            </a:r>
            <a:r>
              <a:rPr lang="ru-RU" dirty="0"/>
              <a:t> </a:t>
            </a:r>
            <a:r>
              <a:rPr lang="ru-RU" dirty="0" err="1"/>
              <a:t>закритися</a:t>
            </a:r>
            <a:r>
              <a:rPr lang="ru-RU" dirty="0"/>
              <a:t>  в той час, коли </a:t>
            </a:r>
            <a:r>
              <a:rPr lang="ru-RU" dirty="0" err="1"/>
              <a:t>електроенергія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для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. </a:t>
            </a:r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виникали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: в </a:t>
            </a:r>
            <a:r>
              <a:rPr lang="ru-RU" dirty="0" err="1"/>
              <a:t>останні</a:t>
            </a:r>
            <a:r>
              <a:rPr lang="ru-RU" dirty="0"/>
              <a:t> роки, але і  в США та таких реакторах, як </a:t>
            </a:r>
            <a:r>
              <a:rPr lang="ru-RU" dirty="0" err="1"/>
              <a:t>Browns</a:t>
            </a:r>
            <a:r>
              <a:rPr lang="ru-RU" dirty="0"/>
              <a:t> </a:t>
            </a:r>
            <a:r>
              <a:rPr lang="ru-RU" dirty="0" err="1"/>
              <a:t>Ferry</a:t>
            </a:r>
            <a:r>
              <a:rPr lang="ru-RU" dirty="0"/>
              <a:t> в </a:t>
            </a:r>
            <a:r>
              <a:rPr lang="ru-RU" dirty="0" err="1"/>
              <a:t>Алабамі</a:t>
            </a:r>
            <a:r>
              <a:rPr lang="ru-RU" dirty="0"/>
              <a:t> і </a:t>
            </a:r>
            <a:r>
              <a:rPr lang="ru-RU" dirty="0" err="1"/>
              <a:t>Міллстоун</a:t>
            </a:r>
            <a:r>
              <a:rPr lang="ru-RU" dirty="0"/>
              <a:t> на </a:t>
            </a:r>
            <a:r>
              <a:rPr lang="ru-RU" dirty="0" smtClean="0"/>
              <a:t>Лонг-Айленд-</a:t>
            </a:r>
            <a:r>
              <a:rPr lang="ru-RU" dirty="0" err="1" smtClean="0"/>
              <a:t>Саунді</a:t>
            </a:r>
            <a:r>
              <a:rPr lang="ru-RU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0361" y="4263797"/>
            <a:ext cx="4152900" cy="2771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02629" y="471646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Проточна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система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охолодження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каліфорнійському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ядерному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Diablo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Canyon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Шлейф скиду води при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вищій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температура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взхідної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води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dirty="0"/>
              <a:t>.NUCLEAR ENERGY IS DIRTY ENERGY (and does not fit into a “clean energy standard”) -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www.nirs.org/wp-content/uploads/factsheets/nuclearenergyisdirtyenergy2014.pdf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6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В </a:t>
            </a:r>
            <a:r>
              <a:rPr lang="ru-RU" sz="2200" dirty="0" err="1"/>
              <a:t>електроенергетиці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</a:t>
            </a:r>
            <a:r>
              <a:rPr lang="ru-RU" sz="2200" dirty="0" err="1"/>
              <a:t>генерувальна</a:t>
            </a:r>
            <a:r>
              <a:rPr lang="ru-RU" sz="2200" dirty="0"/>
              <a:t> </a:t>
            </a:r>
            <a:r>
              <a:rPr lang="ru-RU" sz="2200" dirty="0" err="1"/>
              <a:t>потужність</a:t>
            </a:r>
            <a:r>
              <a:rPr lang="ru-RU" sz="2200" dirty="0"/>
              <a:t> </a:t>
            </a:r>
            <a:r>
              <a:rPr lang="ru-RU" sz="2200" dirty="0" err="1"/>
              <a:t>атомних</a:t>
            </a:r>
            <a:r>
              <a:rPr lang="ru-RU" sz="2200" dirty="0"/>
              <a:t> </a:t>
            </a:r>
            <a:r>
              <a:rPr lang="ru-RU" sz="2200" dirty="0" err="1"/>
              <a:t>електростанцій</a:t>
            </a:r>
            <a:r>
              <a:rPr lang="ru-RU" sz="2200" dirty="0"/>
              <a:t> (АЕС) становить </a:t>
            </a:r>
            <a:r>
              <a:rPr lang="ru-RU" sz="2200" dirty="0" err="1"/>
              <a:t>приблизно</a:t>
            </a:r>
            <a:r>
              <a:rPr lang="ru-RU" sz="2200" dirty="0"/>
              <a:t> 24,5%. </a:t>
            </a:r>
            <a:r>
              <a:rPr lang="ru-RU" sz="2200" dirty="0" err="1"/>
              <a:t>Електрична</a:t>
            </a:r>
            <a:r>
              <a:rPr lang="ru-RU" sz="2200" dirty="0"/>
              <a:t> </a:t>
            </a:r>
            <a:r>
              <a:rPr lang="ru-RU" sz="2200" u="sng" dirty="0" err="1">
                <a:hlinkClick r:id="rId2" tooltip="Потужність електричного струму"/>
              </a:rPr>
              <a:t>потужність</a:t>
            </a:r>
            <a:r>
              <a:rPr lang="ru-RU" sz="2200" dirty="0"/>
              <a:t> </a:t>
            </a:r>
            <a:r>
              <a:rPr lang="ru-RU" sz="2200" dirty="0" err="1"/>
              <a:t>енергоблоків</a:t>
            </a:r>
            <a:r>
              <a:rPr lang="ru-RU" sz="2200" dirty="0"/>
              <a:t> становить 1000 </a:t>
            </a:r>
            <a:r>
              <a:rPr lang="ru-RU" sz="2200" u="sng" dirty="0" err="1">
                <a:hlinkClick r:id="rId3" tooltip="Ват"/>
              </a:rPr>
              <a:t>МВт</a:t>
            </a:r>
            <a:r>
              <a:rPr lang="ru-RU" sz="2200" dirty="0" err="1"/>
              <a:t>.</a:t>
            </a:r>
            <a:r>
              <a:rPr lang="ru-RU" sz="2200" u="sng" dirty="0" err="1">
                <a:hlinkClick r:id="rId4" tooltip="Теплова потужність (ще не написана)"/>
              </a:rPr>
              <a:t>Теплова</a:t>
            </a:r>
            <a:r>
              <a:rPr lang="ru-RU" sz="2200" dirty="0"/>
              <a:t>— 3000 Мвт. </a:t>
            </a:r>
            <a:r>
              <a:rPr lang="ru-RU" sz="2200" dirty="0" err="1"/>
              <a:t>Всі</a:t>
            </a:r>
            <a:r>
              <a:rPr lang="ru-RU" sz="2200" dirty="0"/>
              <a:t> </a:t>
            </a:r>
            <a:r>
              <a:rPr lang="ru-RU" sz="2200" dirty="0" err="1"/>
              <a:t>реактори</a:t>
            </a:r>
            <a:r>
              <a:rPr lang="ru-RU" sz="2200" dirty="0"/>
              <a:t> ВВЕР-1000</a:t>
            </a:r>
            <a:endParaRPr lang="en-US" sz="2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5097" y="1825625"/>
            <a:ext cx="104677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2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Кількість води, необхідної для охолодження станції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8691" y="1607911"/>
            <a:ext cx="5181600" cy="435133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Взаємозв’язок між температурою повітря і води </a:t>
            </a:r>
            <a:r>
              <a:rPr lang="uk-UA" sz="1600" dirty="0"/>
              <a:t>охолодження </a:t>
            </a:r>
            <a:endParaRPr lang="en-US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Для закритої системи охолодження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Для відкритої системи </a:t>
            </a:r>
            <a:r>
              <a:rPr lang="uk-UA" dirty="0" err="1" smtClean="0"/>
              <a:t>охоложення</a:t>
            </a:r>
            <a:endParaRPr lang="en-US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2030"/>
            <a:ext cx="4419600" cy="723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05932"/>
            <a:ext cx="3133725" cy="695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191" y="2352449"/>
            <a:ext cx="2019300" cy="581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428" y="2996293"/>
            <a:ext cx="5572125" cy="1497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188" y="4415246"/>
            <a:ext cx="6239556" cy="26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1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" y="-58694"/>
            <a:ext cx="5601516" cy="37623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5300" y="3762374"/>
            <a:ext cx="5181600" cy="229879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53892" y="16759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err="1" smtClean="0"/>
              <a:t>Нетішинське</a:t>
            </a:r>
            <a:r>
              <a:rPr lang="ru-RU" sz="3200" dirty="0" smtClean="0"/>
              <a:t> </a:t>
            </a:r>
            <a:r>
              <a:rPr lang="ru-RU" sz="3200" dirty="0" err="1" smtClean="0"/>
              <a:t>водосховище</a:t>
            </a:r>
            <a:r>
              <a:rPr lang="ru-RU" sz="3200" dirty="0" smtClean="0"/>
              <a:t> – </a:t>
            </a:r>
            <a:r>
              <a:rPr lang="ru-RU" sz="3200" dirty="0" err="1" smtClean="0"/>
              <a:t>водосховище</a:t>
            </a:r>
            <a:r>
              <a:rPr lang="ru-RU" sz="3200" dirty="0" smtClean="0"/>
              <a:t> у </a:t>
            </a:r>
            <a:r>
              <a:rPr lang="ru-RU" sz="3200" dirty="0" err="1" smtClean="0"/>
              <a:t>Хмельницькій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. Створено у 1976—1986 роках на </a:t>
            </a:r>
            <a:r>
              <a:rPr lang="ru-RU" sz="3200" dirty="0" err="1" smtClean="0"/>
              <a:t>річці</a:t>
            </a:r>
            <a:r>
              <a:rPr lang="ru-RU" sz="3200" dirty="0" smtClean="0"/>
              <a:t> </a:t>
            </a:r>
            <a:r>
              <a:rPr lang="ru-RU" sz="3200" dirty="0" err="1" smtClean="0"/>
              <a:t>Гнилій</a:t>
            </a:r>
            <a:r>
              <a:rPr lang="ru-RU" sz="3200" dirty="0" smtClean="0"/>
              <a:t> </a:t>
            </a:r>
            <a:r>
              <a:rPr lang="ru-RU" sz="3200" dirty="0" err="1" smtClean="0"/>
              <a:t>Ріг</a:t>
            </a:r>
            <a:r>
              <a:rPr lang="ru-RU" sz="3200" dirty="0" smtClean="0"/>
              <a:t>. Головне </a:t>
            </a:r>
            <a:r>
              <a:rPr lang="ru-RU" sz="3200" dirty="0" err="1" smtClean="0"/>
              <a:t>призначення</a:t>
            </a:r>
            <a:r>
              <a:rPr lang="ru-RU" sz="3200" dirty="0" smtClean="0"/>
              <a:t> – резервуар води для </a:t>
            </a:r>
            <a:r>
              <a:rPr lang="ru-RU" sz="3200" dirty="0" err="1" smtClean="0"/>
              <a:t>охолодження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конденсаторів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турбіни</a:t>
            </a:r>
            <a:r>
              <a:rPr lang="ru-RU" sz="3200" dirty="0" smtClean="0"/>
              <a:t> </a:t>
            </a:r>
            <a:r>
              <a:rPr lang="ru-RU" sz="3200" dirty="0" err="1" smtClean="0"/>
              <a:t>атомних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реакторів</a:t>
            </a:r>
            <a:r>
              <a:rPr lang="ru-RU" sz="3200" dirty="0" smtClean="0"/>
              <a:t> </a:t>
            </a:r>
            <a:r>
              <a:rPr lang="ru-RU" sz="3200" dirty="0" err="1" smtClean="0"/>
              <a:t>Хмельницьк</a:t>
            </a:r>
            <a:r>
              <a:rPr lang="ru-RU" sz="2000" dirty="0" err="1" smtClean="0"/>
              <a:t>ої</a:t>
            </a:r>
            <a:r>
              <a:rPr lang="ru-RU" sz="2000" dirty="0" smtClean="0"/>
              <a:t> АЕС.</a:t>
            </a:r>
            <a:r>
              <a:rPr lang="ru-RU" sz="2000" dirty="0"/>
              <a:t> </a:t>
            </a:r>
            <a:r>
              <a:rPr lang="ru-RU" sz="2000" dirty="0" err="1"/>
              <a:t>Побічне</a:t>
            </a:r>
            <a:r>
              <a:rPr lang="ru-RU" sz="2000" dirty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— </a:t>
            </a:r>
            <a:r>
              <a:rPr lang="ru-RU" sz="2000" dirty="0" err="1"/>
              <a:t>промислова</a:t>
            </a:r>
            <a:r>
              <a:rPr lang="ru-RU" sz="2000" dirty="0"/>
              <a:t> </a:t>
            </a:r>
            <a:r>
              <a:rPr lang="ru-RU" sz="2000" dirty="0" err="1" smtClean="0"/>
              <a:t>риболовля</a:t>
            </a:r>
            <a:endParaRPr lang="ru-RU" sz="2000" dirty="0" smtClean="0"/>
          </a:p>
          <a:p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ставка-</a:t>
            </a:r>
            <a:r>
              <a:rPr lang="ru-RU" dirty="0" err="1"/>
              <a:t>охолоджувача</a:t>
            </a:r>
            <a:r>
              <a:rPr lang="ru-RU" dirty="0"/>
              <a:t> </a:t>
            </a:r>
            <a:r>
              <a:rPr lang="ru-RU" dirty="0" err="1"/>
              <a:t>Хмельницькій</a:t>
            </a:r>
            <a:r>
              <a:rPr lang="ru-RU" dirty="0"/>
              <a:t> АЕС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2005 </a:t>
            </a:r>
            <a:r>
              <a:rPr lang="ru-RU" dirty="0" err="1"/>
              <a:t>році</a:t>
            </a:r>
            <a:r>
              <a:rPr lang="ru-RU" dirty="0"/>
              <a:t> через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енергоблока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насосної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ладу через </a:t>
            </a:r>
            <a:r>
              <a:rPr lang="ru-RU" dirty="0" err="1"/>
              <a:t>забивання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сіток</a:t>
            </a:r>
            <a:r>
              <a:rPr lang="ru-RU" dirty="0"/>
              <a:t> черепашками та </a:t>
            </a:r>
            <a:r>
              <a:rPr lang="ru-RU" dirty="0" err="1"/>
              <a:t>молюсками</a:t>
            </a:r>
            <a:r>
              <a:rPr lang="ru-RU" dirty="0"/>
              <a:t> </a:t>
            </a:r>
            <a:r>
              <a:rPr lang="ru-RU" dirty="0" err="1"/>
              <a:t>дрейссена</a:t>
            </a:r>
            <a:r>
              <a:rPr lang="ru-RU" dirty="0"/>
              <a:t>. В ставку </a:t>
            </a:r>
            <a:r>
              <a:rPr lang="ru-RU" dirty="0" err="1"/>
              <a:t>масово</a:t>
            </a:r>
            <a:r>
              <a:rPr lang="ru-RU" dirty="0"/>
              <a:t> </a:t>
            </a:r>
            <a:r>
              <a:rPr lang="ru-RU" dirty="0" err="1"/>
              <a:t>розмножився</a:t>
            </a:r>
            <a:r>
              <a:rPr lang="ru-RU" dirty="0"/>
              <a:t> </a:t>
            </a:r>
            <a:r>
              <a:rPr lang="ru-RU" dirty="0" err="1"/>
              <a:t>молюск</a:t>
            </a:r>
            <a:r>
              <a:rPr lang="ru-RU" dirty="0"/>
              <a:t> </a:t>
            </a:r>
            <a:r>
              <a:rPr lang="ru-RU" dirty="0" err="1"/>
              <a:t>дрейссена</a:t>
            </a:r>
            <a:r>
              <a:rPr lang="ru-RU" dirty="0"/>
              <a:t> і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перешкоди</a:t>
            </a:r>
            <a:r>
              <a:rPr lang="ru-RU" dirty="0"/>
              <a:t> для </a:t>
            </a:r>
            <a:r>
              <a:rPr lang="ru-RU" dirty="0" err="1"/>
              <a:t>експлуатації</a:t>
            </a:r>
            <a:r>
              <a:rPr lang="ru-RU" dirty="0"/>
              <a:t> ХАЕС</a:t>
            </a:r>
            <a:r>
              <a:rPr lang="ru-RU" dirty="0" smtClean="0"/>
              <a:t>.</a:t>
            </a:r>
          </a:p>
          <a:p>
            <a:r>
              <a:rPr lang="ru-RU" dirty="0"/>
              <a:t>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самоочищення</a:t>
            </a:r>
            <a:r>
              <a:rPr lang="ru-RU" dirty="0"/>
              <a:t> води </a:t>
            </a:r>
            <a:r>
              <a:rPr lang="ru-RU" dirty="0" err="1"/>
              <a:t>водосховища</a:t>
            </a:r>
            <a:r>
              <a:rPr lang="ru-RU" dirty="0"/>
              <a:t>, однозначно </a:t>
            </a:r>
            <a:r>
              <a:rPr lang="ru-RU" dirty="0" err="1"/>
              <a:t>підвищуючи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для потреб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водопостачання</a:t>
            </a:r>
            <a:r>
              <a:rPr lang="ru-RU" dirty="0"/>
              <a:t> ХАЕС</a:t>
            </a:r>
            <a:endParaRPr lang="en-US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58" y="6178550"/>
            <a:ext cx="8810625" cy="266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3609227"/>
            <a:ext cx="5666150" cy="35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1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4981575" cy="3600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71800" cy="3238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95794"/>
            <a:ext cx="5181600" cy="6081169"/>
          </a:xfrm>
        </p:spPr>
        <p:txBody>
          <a:bodyPr>
            <a:normAutofit/>
          </a:bodyPr>
          <a:lstStyle/>
          <a:p>
            <a:r>
              <a:rPr lang="ru-RU" sz="2000" i="1" u="sng" dirty="0" err="1"/>
              <a:t>Охолодження</a:t>
            </a:r>
            <a:r>
              <a:rPr lang="ru-RU" sz="2000" i="1" u="sng" dirty="0"/>
              <a:t> ПАЕС.</a:t>
            </a:r>
            <a:r>
              <a:rPr lang="ru-RU" sz="2000" i="1" dirty="0"/>
              <a:t> </a:t>
            </a:r>
            <a:r>
              <a:rPr lang="ru-RU" sz="2000" dirty="0" smtClean="0"/>
              <a:t>Система </a:t>
            </a:r>
            <a:r>
              <a:rPr lang="ru-RU" sz="2000" dirty="0" err="1"/>
              <a:t>охолодження</a:t>
            </a:r>
            <a:r>
              <a:rPr lang="ru-RU" sz="2000" dirty="0"/>
              <a:t> та </a:t>
            </a:r>
            <a:r>
              <a:rPr lang="ru-RU" sz="2000" dirty="0" err="1"/>
              <a:t>технічного</a:t>
            </a:r>
            <a:r>
              <a:rPr lang="ru-RU" sz="2000" dirty="0"/>
              <a:t> </a:t>
            </a:r>
            <a:r>
              <a:rPr lang="ru-RU" sz="2000" dirty="0" err="1"/>
              <a:t>водопостачання</a:t>
            </a:r>
            <a:r>
              <a:rPr lang="ru-RU" sz="2000" dirty="0"/>
              <a:t> основного (</a:t>
            </a:r>
            <a:r>
              <a:rPr lang="ru-RU" sz="2000" dirty="0" err="1"/>
              <a:t>турбінного</a:t>
            </a:r>
            <a:r>
              <a:rPr lang="ru-RU" sz="2000" dirty="0"/>
              <a:t>) та </a:t>
            </a:r>
            <a:r>
              <a:rPr lang="ru-RU" sz="2000" dirty="0" err="1"/>
              <a:t>допоміжного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 АЕС </a:t>
            </a:r>
            <a:r>
              <a:rPr lang="ru-RU" sz="2000" dirty="0" err="1"/>
              <a:t>базується</a:t>
            </a:r>
            <a:r>
              <a:rPr lang="ru-RU" sz="2000" dirty="0"/>
              <a:t> на </a:t>
            </a:r>
            <a:r>
              <a:rPr lang="ru-RU" sz="2000" dirty="0" err="1"/>
              <a:t>Ташлицькому</a:t>
            </a:r>
            <a:r>
              <a:rPr lang="ru-RU" sz="2000" dirty="0"/>
              <a:t> </a:t>
            </a:r>
            <a:r>
              <a:rPr lang="ru-RU" sz="2000" dirty="0" err="1"/>
              <a:t>водосховищі-охолоджувачі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62" y="5911850"/>
            <a:ext cx="8067675" cy="800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1800225"/>
            <a:ext cx="4080374" cy="341476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b="1" i="1" dirty="0" err="1" smtClean="0"/>
              <a:t>Існуюче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Ташлицьке</a:t>
            </a:r>
            <a:r>
              <a:rPr lang="ru-RU" sz="1800" b="1" i="1" dirty="0"/>
              <a:t> </a:t>
            </a:r>
            <a:r>
              <a:rPr lang="ru-RU" sz="1800" b="1" i="1" dirty="0" err="1"/>
              <a:t>водосховище</a:t>
            </a:r>
            <a:r>
              <a:rPr lang="ru-RU" sz="1800" b="1" i="1" dirty="0"/>
              <a:t> </a:t>
            </a:r>
            <a:r>
              <a:rPr lang="ru-RU" sz="1800" b="1" i="1" dirty="0" err="1"/>
              <a:t>забезпечує</a:t>
            </a:r>
            <a:r>
              <a:rPr lang="ru-RU" sz="1800" b="1" i="1" dirty="0"/>
              <a:t> роботу АЕС </a:t>
            </a:r>
            <a:r>
              <a:rPr lang="ru-RU" sz="1800" b="1" i="1" dirty="0" err="1"/>
              <a:t>потужністю</a:t>
            </a:r>
            <a:r>
              <a:rPr lang="ru-RU" sz="1800" b="1" i="1" dirty="0"/>
              <a:t> 3000 МВт у </a:t>
            </a:r>
            <a:r>
              <a:rPr lang="ru-RU" sz="1800" b="1" i="1" dirty="0" err="1"/>
              <a:t>холодний</a:t>
            </a:r>
            <a:r>
              <a:rPr lang="ru-RU" sz="1800" b="1" i="1" dirty="0"/>
              <a:t> </a:t>
            </a:r>
            <a:r>
              <a:rPr lang="ru-RU" sz="1800" b="1" i="1" dirty="0" err="1"/>
              <a:t>період</a:t>
            </a:r>
            <a:r>
              <a:rPr lang="ru-RU" sz="1800" b="1" i="1" dirty="0"/>
              <a:t> року, </a:t>
            </a:r>
            <a:r>
              <a:rPr lang="ru-RU" sz="1800" b="1" i="1" dirty="0" err="1"/>
              <a:t>потужністю</a:t>
            </a:r>
            <a:r>
              <a:rPr lang="ru-RU" sz="1800" b="1" i="1" dirty="0"/>
              <a:t> 1800 МВт – у </a:t>
            </a:r>
            <a:r>
              <a:rPr lang="ru-RU" sz="1800" b="1" i="1" dirty="0" err="1"/>
              <a:t>теплий</a:t>
            </a:r>
            <a:r>
              <a:rPr lang="ru-RU" sz="1800" b="1" i="1" dirty="0"/>
              <a:t> </a:t>
            </a:r>
            <a:r>
              <a:rPr lang="ru-RU" sz="1800" b="1" i="1" dirty="0" err="1"/>
              <a:t>період</a:t>
            </a:r>
            <a:r>
              <a:rPr lang="ru-RU" sz="1800" b="1" i="1" dirty="0"/>
              <a:t>, 1500 МВт – у </a:t>
            </a:r>
            <a:r>
              <a:rPr lang="ru-RU" sz="1800" b="1" i="1" dirty="0" err="1" smtClean="0"/>
              <a:t>спекотну</a:t>
            </a:r>
            <a:r>
              <a:rPr lang="ru-RU" sz="1800" b="1" i="1" dirty="0" smtClean="0"/>
              <a:t> </a:t>
            </a:r>
            <a:r>
              <a:rPr lang="ru-RU" sz="1800" b="1" i="1" dirty="0"/>
              <a:t>декаду 10 % </a:t>
            </a:r>
            <a:r>
              <a:rPr lang="ru-RU" sz="1800" b="1" i="1" dirty="0" err="1"/>
              <a:t>забезпеченості</a:t>
            </a:r>
            <a:r>
              <a:rPr lang="ru-RU" sz="1800" b="1" i="1" dirty="0"/>
              <a:t>.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66078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1959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u="sng" dirty="0"/>
              <a:t>).</a:t>
            </a:r>
            <a:r>
              <a:rPr lang="ru-RU" i="1" u="sng" dirty="0" err="1"/>
              <a:t>Охолодження</a:t>
            </a:r>
            <a:r>
              <a:rPr lang="ru-RU" i="1" u="sng" dirty="0"/>
              <a:t>  </a:t>
            </a:r>
            <a:r>
              <a:rPr lang="ru-RU" i="1" u="sng" dirty="0" err="1"/>
              <a:t>Рівненської</a:t>
            </a:r>
            <a:r>
              <a:rPr lang="ru-RU" i="1" u="sng" dirty="0"/>
              <a:t> АЕС. </a:t>
            </a:r>
            <a:r>
              <a:rPr lang="ru-RU" i="1" dirty="0" err="1"/>
              <a:t>Рівненська</a:t>
            </a:r>
            <a:r>
              <a:rPr lang="ru-RU" i="1" dirty="0"/>
              <a:t> </a:t>
            </a:r>
            <a:r>
              <a:rPr lang="ru-RU" dirty="0" err="1"/>
              <a:t>атомна</a:t>
            </a:r>
            <a:r>
              <a:rPr lang="ru-RU" dirty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 (РАЕС) — перша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атомна</a:t>
            </a:r>
            <a:r>
              <a:rPr lang="ru-RU" dirty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 з </a:t>
            </a:r>
            <a:r>
              <a:rPr lang="ru-RU" dirty="0" err="1"/>
              <a:t>енергетичним</a:t>
            </a:r>
            <a:r>
              <a:rPr lang="ru-RU" dirty="0"/>
              <a:t> водо-</a:t>
            </a:r>
            <a:r>
              <a:rPr lang="ru-RU" dirty="0" err="1"/>
              <a:t>водяним</a:t>
            </a:r>
            <a:r>
              <a:rPr lang="ru-RU" dirty="0"/>
              <a:t> реактором типу ВВЕР-440 (В-213). Воду для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з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Стир</a:t>
            </a:r>
            <a:r>
              <a:rPr lang="ru-RU" dirty="0"/>
              <a:t>, але через спеку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зневоднення</a:t>
            </a:r>
            <a:r>
              <a:rPr lang="ru-RU" dirty="0"/>
              <a:t> </a:t>
            </a:r>
            <a:r>
              <a:rPr lang="ru-RU" dirty="0" err="1"/>
              <a:t>водозабір</a:t>
            </a:r>
            <a:r>
              <a:rPr lang="ru-RU" dirty="0"/>
              <a:t> РАЕС </a:t>
            </a:r>
            <a:r>
              <a:rPr lang="ru-RU" dirty="0" err="1"/>
              <a:t>зменшився</a:t>
            </a:r>
            <a:r>
              <a:rPr lang="ru-RU" dirty="0"/>
              <a:t> до </a:t>
            </a:r>
            <a:r>
              <a:rPr lang="ru-RU" dirty="0" err="1"/>
              <a:t>мінімально</a:t>
            </a:r>
            <a:r>
              <a:rPr lang="ru-RU" dirty="0"/>
              <a:t> </a:t>
            </a:r>
            <a:r>
              <a:rPr lang="ru-RU" dirty="0" err="1"/>
              <a:t>допустимих</a:t>
            </a:r>
            <a:r>
              <a:rPr lang="ru-RU" dirty="0"/>
              <a:t> норм.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78674"/>
            <a:ext cx="5181600" cy="58982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Через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аномально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останніми</a:t>
            </a:r>
            <a:r>
              <a:rPr lang="ru-RU" dirty="0"/>
              <a:t> роками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/>
              <a:t>систематично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через </a:t>
            </a:r>
            <a:r>
              <a:rPr lang="ru-RU" dirty="0" err="1"/>
              <a:t>забезпечення</a:t>
            </a:r>
            <a:r>
              <a:rPr lang="ru-RU" dirty="0"/>
              <a:t> РАЕС </a:t>
            </a:r>
            <a:r>
              <a:rPr lang="ru-RU" dirty="0" err="1"/>
              <a:t>технологічною</a:t>
            </a:r>
            <a:r>
              <a:rPr lang="ru-RU" dirty="0"/>
              <a:t> водою.  Так, перший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літа</a:t>
            </a:r>
            <a:r>
              <a:rPr lang="ru-RU" dirty="0"/>
              <a:t> 2015 року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посушливим</a:t>
            </a:r>
            <a:r>
              <a:rPr lang="ru-RU" dirty="0"/>
              <a:t> за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обміління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 </a:t>
            </a:r>
            <a:r>
              <a:rPr lang="ru-RU" dirty="0" err="1"/>
              <a:t>Рівненщини</a:t>
            </a:r>
            <a:r>
              <a:rPr lang="ru-RU" dirty="0"/>
              <a:t> – у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річках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впав </a:t>
            </a:r>
            <a:r>
              <a:rPr lang="ru-RU" dirty="0" err="1"/>
              <a:t>місцями</a:t>
            </a:r>
            <a:r>
              <a:rPr lang="ru-RU" dirty="0"/>
              <a:t> на два </a:t>
            </a:r>
            <a:r>
              <a:rPr lang="ru-RU" dirty="0" err="1"/>
              <a:t>метри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водного балансу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непередбачувані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та техногенного характеру. В 2015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води на </a:t>
            </a:r>
            <a:r>
              <a:rPr lang="ru-RU" dirty="0" err="1"/>
              <a:t>Хрінницькому</a:t>
            </a:r>
            <a:r>
              <a:rPr lang="ru-RU" dirty="0"/>
              <a:t> </a:t>
            </a:r>
            <a:r>
              <a:rPr lang="ru-RU" dirty="0" err="1"/>
              <a:t>водосховищі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стік</a:t>
            </a:r>
            <a:r>
              <a:rPr lang="ru-RU" dirty="0"/>
              <a:t> води у </a:t>
            </a:r>
            <a:r>
              <a:rPr lang="ru-RU" dirty="0" err="1"/>
              <a:t>р.Стир</a:t>
            </a:r>
            <a:r>
              <a:rPr lang="ru-RU" dirty="0"/>
              <a:t> 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/>
              <a:t>водозабір</a:t>
            </a:r>
            <a:r>
              <a:rPr lang="ru-RU" dirty="0"/>
              <a:t> для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реакторів</a:t>
            </a:r>
            <a:r>
              <a:rPr lang="ru-RU" dirty="0"/>
              <a:t> РАЕС, впав до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позначок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аномальної</a:t>
            </a:r>
            <a:r>
              <a:rPr lang="ru-RU" dirty="0"/>
              <a:t> спеки. </a:t>
            </a:r>
            <a:r>
              <a:rPr lang="ru-RU" dirty="0" err="1"/>
              <a:t>Півроку</a:t>
            </a:r>
            <a:r>
              <a:rPr lang="ru-RU" dirty="0"/>
              <a:t> </a:t>
            </a:r>
            <a:r>
              <a:rPr lang="ru-RU" dirty="0" err="1"/>
              <a:t>Хрінницька</a:t>
            </a:r>
            <a:r>
              <a:rPr lang="ru-RU" dirty="0"/>
              <a:t> ГЕС </a:t>
            </a:r>
            <a:r>
              <a:rPr lang="ru-RU" dirty="0" err="1"/>
              <a:t>працювала</a:t>
            </a:r>
            <a:r>
              <a:rPr lang="ru-RU" dirty="0"/>
              <a:t> на </a:t>
            </a:r>
            <a:r>
              <a:rPr lang="ru-RU" dirty="0" err="1"/>
              <a:t>півпотужності</a:t>
            </a:r>
            <a:r>
              <a:rPr lang="ru-RU" dirty="0"/>
              <a:t> –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турбін</a:t>
            </a:r>
            <a:r>
              <a:rPr lang="ru-RU" dirty="0"/>
              <a:t> </a:t>
            </a:r>
            <a:r>
              <a:rPr lang="ru-RU" dirty="0" err="1"/>
              <a:t>вмикали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одну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21" y="4142242"/>
            <a:ext cx="4438650" cy="2169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0957"/>
            <a:ext cx="37909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0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1758</Words>
  <Application>Microsoft Office PowerPoint</Application>
  <PresentationFormat>Широкоэкранный</PresentationFormat>
  <Paragraphs>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Оцінка впливу існуючих систем охолодження атомних реакторів на екологічну безпеку України в умовах кліматичних змін. </vt:lpstr>
      <vt:lpstr>Презентация PowerPoint</vt:lpstr>
      <vt:lpstr>Презентация PowerPoint</vt:lpstr>
      <vt:lpstr>Презентация PowerPoint</vt:lpstr>
      <vt:lpstr>В електроенергетиці України генерувальна потужність атомних електростанцій (АЕС) становить приблизно 24,5%. Електрична потужність енергоблоків становить 1000 МВт.Теплова— 3000 Мвт. Всі реактори ВВЕР-1000</vt:lpstr>
      <vt:lpstr>Кількість води, необхідної для охолодження станції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Потреби у воді-охолоджувачі в залеженості від потужності реактора</vt:lpstr>
      <vt:lpstr>За допомогою програмного продукту OriginPro8 зроблений аналіз змін температурних показників на території України протягом періоду 1881-2020 років</vt:lpstr>
      <vt:lpstr>Презентация PowerPoint</vt:lpstr>
      <vt:lpstr>Презентация PowerPoint</vt:lpstr>
      <vt:lpstr>Презентация PowerPoint</vt:lpstr>
      <vt:lpstr>Коефіцієнти вихідних потужностей наступних десятиліть і в українському ядерно-енергетичному секторі з врахуванням глобальних кліматичних змін.</vt:lpstr>
      <vt:lpstr>https://www.facebook.com/pondCNPP/?locale=ru_RU</vt:lpstr>
      <vt:lpstr>Презентация PowerPoint</vt:lpstr>
      <vt:lpstr>Висновки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впливу існуючих систем охолодження атомних реакторів на екологічну безпеку України в умовах кліматичних змін.</dc:title>
  <dc:creator>Пользователь Windows</dc:creator>
  <cp:lastModifiedBy>Пользователь Windows</cp:lastModifiedBy>
  <cp:revision>28</cp:revision>
  <dcterms:created xsi:type="dcterms:W3CDTF">2023-03-30T11:20:45Z</dcterms:created>
  <dcterms:modified xsi:type="dcterms:W3CDTF">2023-04-12T15:25:05Z</dcterms:modified>
</cp:coreProperties>
</file>