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6"/>
  </p:handoutMasterIdLst>
  <p:sldIdLst>
    <p:sldId id="256" r:id="rId2"/>
    <p:sldId id="270" r:id="rId3"/>
    <p:sldId id="257" r:id="rId4"/>
    <p:sldId id="258" r:id="rId5"/>
    <p:sldId id="294" r:id="rId6"/>
    <p:sldId id="298" r:id="rId7"/>
    <p:sldId id="293" r:id="rId8"/>
    <p:sldId id="290" r:id="rId9"/>
    <p:sldId id="261" r:id="rId10"/>
    <p:sldId id="263" r:id="rId11"/>
    <p:sldId id="260" r:id="rId12"/>
    <p:sldId id="300" r:id="rId13"/>
    <p:sldId id="299"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17"/>
    <a:srgbClr val="BC2E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showGuides="1">
      <p:cViewPr varScale="1">
        <p:scale>
          <a:sx n="72" d="100"/>
          <a:sy n="72" d="100"/>
        </p:scale>
        <p:origin x="684" y="66"/>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notesViewPr>
    <p:cSldViewPr snapToGrid="0" showGuides="1">
      <p:cViewPr varScale="1">
        <p:scale>
          <a:sx n="57" d="100"/>
          <a:sy n="57" d="100"/>
        </p:scale>
        <p:origin x="283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C08434-E819-46FE-A122-2B88F4CD156C}" type="datetimeFigureOut">
              <a:rPr lang="en-US" smtClean="0"/>
              <a:t>4/11/2023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BCA208-C994-4E0F-9C1F-3B10C3A9B101}" type="slidenum">
              <a:rPr lang="en-US" smtClean="0"/>
              <a:t>‹#›</a:t>
            </a:fld>
            <a:endParaRPr lang="en-US"/>
          </a:p>
        </p:txBody>
      </p:sp>
    </p:spTree>
    <p:extLst>
      <p:ext uri="{BB962C8B-B14F-4D97-AF65-F5344CB8AC3E}">
        <p14:creationId xmlns:p14="http://schemas.microsoft.com/office/powerpoint/2010/main" val="33842126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40147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2223B671-5DA8-4C75-B6BA-1F4AAE5E0217}"/>
              </a:ext>
            </a:extLst>
          </p:cNvPr>
          <p:cNvSpPr>
            <a:spLocks noGrp="1"/>
          </p:cNvSpPr>
          <p:nvPr>
            <p:ph type="pic" sz="quarter" idx="10"/>
          </p:nvPr>
        </p:nvSpPr>
        <p:spPr>
          <a:xfrm>
            <a:off x="6095999" y="-1"/>
            <a:ext cx="5500915" cy="6858001"/>
          </a:xfrm>
          <a:custGeom>
            <a:avLst/>
            <a:gdLst>
              <a:gd name="connsiteX0" fmla="*/ 4503330 w 5818192"/>
              <a:gd name="connsiteY0" fmla="*/ 1 h 6858001"/>
              <a:gd name="connsiteX1" fmla="*/ 5818192 w 5818192"/>
              <a:gd name="connsiteY1" fmla="*/ 1 h 6858001"/>
              <a:gd name="connsiteX2" fmla="*/ 5818192 w 5818192"/>
              <a:gd name="connsiteY2" fmla="*/ 6858001 h 6858001"/>
              <a:gd name="connsiteX3" fmla="*/ 4503330 w 5818192"/>
              <a:gd name="connsiteY3" fmla="*/ 6858001 h 6858001"/>
              <a:gd name="connsiteX4" fmla="*/ 3005424 w 5818192"/>
              <a:gd name="connsiteY4" fmla="*/ 1 h 6858001"/>
              <a:gd name="connsiteX5" fmla="*/ 4320286 w 5818192"/>
              <a:gd name="connsiteY5" fmla="*/ 1 h 6858001"/>
              <a:gd name="connsiteX6" fmla="*/ 4320286 w 5818192"/>
              <a:gd name="connsiteY6" fmla="*/ 6858001 h 6858001"/>
              <a:gd name="connsiteX7" fmla="*/ 3005424 w 5818192"/>
              <a:gd name="connsiteY7" fmla="*/ 6858001 h 6858001"/>
              <a:gd name="connsiteX8" fmla="*/ 0 w 5818192"/>
              <a:gd name="connsiteY8" fmla="*/ 1 h 6858001"/>
              <a:gd name="connsiteX9" fmla="*/ 1314862 w 5818192"/>
              <a:gd name="connsiteY9" fmla="*/ 1 h 6858001"/>
              <a:gd name="connsiteX10" fmla="*/ 1314862 w 5818192"/>
              <a:gd name="connsiteY10" fmla="*/ 6858001 h 6858001"/>
              <a:gd name="connsiteX11" fmla="*/ 0 w 5818192"/>
              <a:gd name="connsiteY11" fmla="*/ 6858001 h 6858001"/>
              <a:gd name="connsiteX12" fmla="*/ 1503935 w 5818192"/>
              <a:gd name="connsiteY12" fmla="*/ 0 h 6858001"/>
              <a:gd name="connsiteX13" fmla="*/ 2818797 w 5818192"/>
              <a:gd name="connsiteY13" fmla="*/ 0 h 6858001"/>
              <a:gd name="connsiteX14" fmla="*/ 2818797 w 5818192"/>
              <a:gd name="connsiteY14" fmla="*/ 6858000 h 6858001"/>
              <a:gd name="connsiteX15" fmla="*/ 1503935 w 5818192"/>
              <a:gd name="connsiteY1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18192" h="6858001">
                <a:moveTo>
                  <a:pt x="4503330" y="1"/>
                </a:moveTo>
                <a:lnTo>
                  <a:pt x="5818192" y="1"/>
                </a:lnTo>
                <a:lnTo>
                  <a:pt x="5818192" y="6858001"/>
                </a:lnTo>
                <a:lnTo>
                  <a:pt x="4503330" y="6858001"/>
                </a:lnTo>
                <a:close/>
                <a:moveTo>
                  <a:pt x="3005424" y="1"/>
                </a:moveTo>
                <a:lnTo>
                  <a:pt x="4320286" y="1"/>
                </a:lnTo>
                <a:lnTo>
                  <a:pt x="4320286" y="6858001"/>
                </a:lnTo>
                <a:lnTo>
                  <a:pt x="3005424" y="6858001"/>
                </a:lnTo>
                <a:close/>
                <a:moveTo>
                  <a:pt x="0" y="1"/>
                </a:moveTo>
                <a:lnTo>
                  <a:pt x="1314862" y="1"/>
                </a:lnTo>
                <a:lnTo>
                  <a:pt x="1314862" y="6858001"/>
                </a:lnTo>
                <a:lnTo>
                  <a:pt x="0" y="6858001"/>
                </a:lnTo>
                <a:close/>
                <a:moveTo>
                  <a:pt x="1503935" y="0"/>
                </a:moveTo>
                <a:lnTo>
                  <a:pt x="2818797" y="0"/>
                </a:lnTo>
                <a:lnTo>
                  <a:pt x="2818797" y="6858000"/>
                </a:lnTo>
                <a:lnTo>
                  <a:pt x="1503935" y="6858000"/>
                </a:lnTo>
                <a:close/>
              </a:path>
            </a:pathLst>
          </a:custGeom>
          <a:pattFill prst="pct1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3929552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AB7B5DE1-12B5-4E32-AB0B-3CF44AF3FF72}"/>
              </a:ext>
            </a:extLst>
          </p:cNvPr>
          <p:cNvSpPr>
            <a:spLocks noGrp="1"/>
          </p:cNvSpPr>
          <p:nvPr>
            <p:ph type="pic" sz="quarter" idx="10"/>
          </p:nvPr>
        </p:nvSpPr>
        <p:spPr>
          <a:xfrm>
            <a:off x="4499428" y="2110015"/>
            <a:ext cx="3193143" cy="3193143"/>
          </a:xfrm>
          <a:custGeom>
            <a:avLst/>
            <a:gdLst>
              <a:gd name="connsiteX0" fmla="*/ 2649778 w 5299556"/>
              <a:gd name="connsiteY0" fmla="*/ 0 h 5299556"/>
              <a:gd name="connsiteX1" fmla="*/ 5299556 w 5299556"/>
              <a:gd name="connsiteY1" fmla="*/ 2649778 h 5299556"/>
              <a:gd name="connsiteX2" fmla="*/ 2649778 w 5299556"/>
              <a:gd name="connsiteY2" fmla="*/ 5299556 h 5299556"/>
              <a:gd name="connsiteX3" fmla="*/ 0 w 5299556"/>
              <a:gd name="connsiteY3" fmla="*/ 2649778 h 5299556"/>
            </a:gdLst>
            <a:ahLst/>
            <a:cxnLst>
              <a:cxn ang="0">
                <a:pos x="connsiteX0" y="connsiteY0"/>
              </a:cxn>
              <a:cxn ang="0">
                <a:pos x="connsiteX1" y="connsiteY1"/>
              </a:cxn>
              <a:cxn ang="0">
                <a:pos x="connsiteX2" y="connsiteY2"/>
              </a:cxn>
              <a:cxn ang="0">
                <a:pos x="connsiteX3" y="connsiteY3"/>
              </a:cxn>
            </a:cxnLst>
            <a:rect l="l" t="t" r="r" b="b"/>
            <a:pathLst>
              <a:path w="5299556" h="5299556">
                <a:moveTo>
                  <a:pt x="2649778" y="0"/>
                </a:moveTo>
                <a:lnTo>
                  <a:pt x="5299556" y="2649778"/>
                </a:lnTo>
                <a:lnTo>
                  <a:pt x="2649778" y="5299556"/>
                </a:lnTo>
                <a:lnTo>
                  <a:pt x="0" y="2649778"/>
                </a:lnTo>
                <a:close/>
              </a:path>
            </a:pathLst>
          </a:custGeom>
          <a:pattFill prst="pct10">
            <a:fgClr>
              <a:schemeClr val="accent1"/>
            </a:fgClr>
            <a:bgClr>
              <a:schemeClr val="bg1"/>
            </a:bgClr>
          </a:pattFill>
        </p:spPr>
        <p:txBody>
          <a:bodyPr wrap="square">
            <a:noAutofit/>
          </a:bodyPr>
          <a:lstStyle/>
          <a:p>
            <a:endParaRPr lang="id-ID"/>
          </a:p>
        </p:txBody>
      </p:sp>
      <p:sp>
        <p:nvSpPr>
          <p:cNvPr id="8" name="Picture Placeholder 9">
            <a:extLst>
              <a:ext uri="{FF2B5EF4-FFF2-40B4-BE49-F238E27FC236}">
                <a16:creationId xmlns:a16="http://schemas.microsoft.com/office/drawing/2014/main" id="{AB7B5DE1-12B5-4E32-AB0B-3CF44AF3FF72}"/>
              </a:ext>
            </a:extLst>
          </p:cNvPr>
          <p:cNvSpPr>
            <a:spLocks noGrp="1"/>
          </p:cNvSpPr>
          <p:nvPr>
            <p:ph type="pic" sz="quarter" idx="12"/>
          </p:nvPr>
        </p:nvSpPr>
        <p:spPr>
          <a:xfrm>
            <a:off x="1103085" y="2276928"/>
            <a:ext cx="2859315" cy="2859315"/>
          </a:xfrm>
          <a:custGeom>
            <a:avLst/>
            <a:gdLst>
              <a:gd name="connsiteX0" fmla="*/ 2649778 w 5299556"/>
              <a:gd name="connsiteY0" fmla="*/ 0 h 5299556"/>
              <a:gd name="connsiteX1" fmla="*/ 5299556 w 5299556"/>
              <a:gd name="connsiteY1" fmla="*/ 2649778 h 5299556"/>
              <a:gd name="connsiteX2" fmla="*/ 2649778 w 5299556"/>
              <a:gd name="connsiteY2" fmla="*/ 5299556 h 5299556"/>
              <a:gd name="connsiteX3" fmla="*/ 0 w 5299556"/>
              <a:gd name="connsiteY3" fmla="*/ 2649778 h 5299556"/>
            </a:gdLst>
            <a:ahLst/>
            <a:cxnLst>
              <a:cxn ang="0">
                <a:pos x="connsiteX0" y="connsiteY0"/>
              </a:cxn>
              <a:cxn ang="0">
                <a:pos x="connsiteX1" y="connsiteY1"/>
              </a:cxn>
              <a:cxn ang="0">
                <a:pos x="connsiteX2" y="connsiteY2"/>
              </a:cxn>
              <a:cxn ang="0">
                <a:pos x="connsiteX3" y="connsiteY3"/>
              </a:cxn>
            </a:cxnLst>
            <a:rect l="l" t="t" r="r" b="b"/>
            <a:pathLst>
              <a:path w="5299556" h="5299556">
                <a:moveTo>
                  <a:pt x="2649778" y="0"/>
                </a:moveTo>
                <a:lnTo>
                  <a:pt x="5299556" y="2649778"/>
                </a:lnTo>
                <a:lnTo>
                  <a:pt x="2649778" y="5299556"/>
                </a:lnTo>
                <a:lnTo>
                  <a:pt x="0" y="2649778"/>
                </a:lnTo>
                <a:close/>
              </a:path>
            </a:pathLst>
          </a:custGeom>
          <a:pattFill prst="pct10">
            <a:fgClr>
              <a:schemeClr val="accent1"/>
            </a:fgClr>
            <a:bgClr>
              <a:schemeClr val="bg1"/>
            </a:bgClr>
          </a:pattFill>
        </p:spPr>
        <p:txBody>
          <a:bodyPr wrap="square">
            <a:noAutofit/>
          </a:bodyPr>
          <a:lstStyle/>
          <a:p>
            <a:endParaRPr lang="id-ID"/>
          </a:p>
        </p:txBody>
      </p:sp>
      <p:sp>
        <p:nvSpPr>
          <p:cNvPr id="9" name="Picture Placeholder 9">
            <a:extLst>
              <a:ext uri="{FF2B5EF4-FFF2-40B4-BE49-F238E27FC236}">
                <a16:creationId xmlns:a16="http://schemas.microsoft.com/office/drawing/2014/main" id="{AB7B5DE1-12B5-4E32-AB0B-3CF44AF3FF72}"/>
              </a:ext>
            </a:extLst>
          </p:cNvPr>
          <p:cNvSpPr>
            <a:spLocks noGrp="1"/>
          </p:cNvSpPr>
          <p:nvPr>
            <p:ph type="pic" sz="quarter" idx="13"/>
          </p:nvPr>
        </p:nvSpPr>
        <p:spPr>
          <a:xfrm>
            <a:off x="8229599" y="2276928"/>
            <a:ext cx="2859315" cy="2859315"/>
          </a:xfrm>
          <a:custGeom>
            <a:avLst/>
            <a:gdLst>
              <a:gd name="connsiteX0" fmla="*/ 2649778 w 5299556"/>
              <a:gd name="connsiteY0" fmla="*/ 0 h 5299556"/>
              <a:gd name="connsiteX1" fmla="*/ 5299556 w 5299556"/>
              <a:gd name="connsiteY1" fmla="*/ 2649778 h 5299556"/>
              <a:gd name="connsiteX2" fmla="*/ 2649778 w 5299556"/>
              <a:gd name="connsiteY2" fmla="*/ 5299556 h 5299556"/>
              <a:gd name="connsiteX3" fmla="*/ 0 w 5299556"/>
              <a:gd name="connsiteY3" fmla="*/ 2649778 h 5299556"/>
            </a:gdLst>
            <a:ahLst/>
            <a:cxnLst>
              <a:cxn ang="0">
                <a:pos x="connsiteX0" y="connsiteY0"/>
              </a:cxn>
              <a:cxn ang="0">
                <a:pos x="connsiteX1" y="connsiteY1"/>
              </a:cxn>
              <a:cxn ang="0">
                <a:pos x="connsiteX2" y="connsiteY2"/>
              </a:cxn>
              <a:cxn ang="0">
                <a:pos x="connsiteX3" y="connsiteY3"/>
              </a:cxn>
            </a:cxnLst>
            <a:rect l="l" t="t" r="r" b="b"/>
            <a:pathLst>
              <a:path w="5299556" h="5299556">
                <a:moveTo>
                  <a:pt x="2649778" y="0"/>
                </a:moveTo>
                <a:lnTo>
                  <a:pt x="5299556" y="2649778"/>
                </a:lnTo>
                <a:lnTo>
                  <a:pt x="2649778" y="5299556"/>
                </a:lnTo>
                <a:lnTo>
                  <a:pt x="0" y="2649778"/>
                </a:lnTo>
                <a:close/>
              </a:path>
            </a:pathLst>
          </a:custGeom>
          <a:pattFill prst="pct1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173236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5359400" cy="6858000"/>
          </a:xfrm>
          <a:custGeom>
            <a:avLst/>
            <a:gdLst>
              <a:gd name="connsiteX0" fmla="*/ 1257300 w 6096000"/>
              <a:gd name="connsiteY0" fmla="*/ 0 h 6858000"/>
              <a:gd name="connsiteX1" fmla="*/ 6096000 w 6096000"/>
              <a:gd name="connsiteY1" fmla="*/ 0 h 6858000"/>
              <a:gd name="connsiteX2" fmla="*/ 48387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1257300" y="0"/>
                </a:moveTo>
                <a:lnTo>
                  <a:pt x="6096000" y="0"/>
                </a:lnTo>
                <a:lnTo>
                  <a:pt x="4838700" y="6858000"/>
                </a:lnTo>
                <a:lnTo>
                  <a:pt x="0" y="68580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9288169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5410200" y="0"/>
            <a:ext cx="67818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229362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2293620" y="68580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82536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79500" y="2743200"/>
            <a:ext cx="4864100" cy="2908300"/>
          </a:xfrm>
          <a:pattFill prst="pct10">
            <a:fgClr>
              <a:schemeClr val="accent1"/>
            </a:fgClr>
            <a:bgClr>
              <a:schemeClr val="bg1"/>
            </a:bgClr>
          </a:pattFill>
        </p:spPr>
        <p:txBody>
          <a:bodyPr/>
          <a:lstStyle/>
          <a:p>
            <a:endParaRPr lang="en-US"/>
          </a:p>
        </p:txBody>
      </p:sp>
      <p:sp>
        <p:nvSpPr>
          <p:cNvPr id="8" name="Picture Placeholder 6"/>
          <p:cNvSpPr>
            <a:spLocks noGrp="1"/>
          </p:cNvSpPr>
          <p:nvPr>
            <p:ph type="pic" sz="quarter" idx="11"/>
          </p:nvPr>
        </p:nvSpPr>
        <p:spPr>
          <a:xfrm>
            <a:off x="6248400" y="2743200"/>
            <a:ext cx="4864100" cy="29083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304202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AB7B5DE1-12B5-4E32-AB0B-3CF44AF3FF72}"/>
              </a:ext>
            </a:extLst>
          </p:cNvPr>
          <p:cNvSpPr>
            <a:spLocks noGrp="1"/>
          </p:cNvSpPr>
          <p:nvPr>
            <p:ph type="pic" sz="quarter" idx="10"/>
          </p:nvPr>
        </p:nvSpPr>
        <p:spPr>
          <a:xfrm>
            <a:off x="7792200" y="1539000"/>
            <a:ext cx="3780000" cy="3780000"/>
          </a:xfrm>
          <a:custGeom>
            <a:avLst/>
            <a:gdLst>
              <a:gd name="connsiteX0" fmla="*/ 2649778 w 5299556"/>
              <a:gd name="connsiteY0" fmla="*/ 0 h 5299556"/>
              <a:gd name="connsiteX1" fmla="*/ 5299556 w 5299556"/>
              <a:gd name="connsiteY1" fmla="*/ 2649778 h 5299556"/>
              <a:gd name="connsiteX2" fmla="*/ 2649778 w 5299556"/>
              <a:gd name="connsiteY2" fmla="*/ 5299556 h 5299556"/>
              <a:gd name="connsiteX3" fmla="*/ 0 w 5299556"/>
              <a:gd name="connsiteY3" fmla="*/ 2649778 h 5299556"/>
            </a:gdLst>
            <a:ahLst/>
            <a:cxnLst>
              <a:cxn ang="0">
                <a:pos x="connsiteX0" y="connsiteY0"/>
              </a:cxn>
              <a:cxn ang="0">
                <a:pos x="connsiteX1" y="connsiteY1"/>
              </a:cxn>
              <a:cxn ang="0">
                <a:pos x="connsiteX2" y="connsiteY2"/>
              </a:cxn>
              <a:cxn ang="0">
                <a:pos x="connsiteX3" y="connsiteY3"/>
              </a:cxn>
            </a:cxnLst>
            <a:rect l="l" t="t" r="r" b="b"/>
            <a:pathLst>
              <a:path w="5299556" h="5299556">
                <a:moveTo>
                  <a:pt x="2649778" y="0"/>
                </a:moveTo>
                <a:lnTo>
                  <a:pt x="5299556" y="2649778"/>
                </a:lnTo>
                <a:lnTo>
                  <a:pt x="2649778" y="5299556"/>
                </a:lnTo>
                <a:lnTo>
                  <a:pt x="0" y="2649778"/>
                </a:lnTo>
                <a:close/>
              </a:path>
            </a:pathLst>
          </a:custGeom>
          <a:pattFill prst="pct10">
            <a:fgClr>
              <a:schemeClr val="accent1"/>
            </a:fgClr>
            <a:bgClr>
              <a:schemeClr val="bg1"/>
            </a:bgClr>
          </a:pattFill>
        </p:spPr>
        <p:txBody>
          <a:bodyPr wrap="square">
            <a:noAutofit/>
          </a:bodyPr>
          <a:lstStyle/>
          <a:p>
            <a:endParaRPr lang="id-ID"/>
          </a:p>
        </p:txBody>
      </p:sp>
      <p:sp>
        <p:nvSpPr>
          <p:cNvPr id="21" name="Picture Placeholder 20"/>
          <p:cNvSpPr>
            <a:spLocks noGrp="1"/>
          </p:cNvSpPr>
          <p:nvPr>
            <p:ph type="pic" sz="quarter" idx="11"/>
          </p:nvPr>
        </p:nvSpPr>
        <p:spPr>
          <a:xfrm>
            <a:off x="5743872" y="0"/>
            <a:ext cx="3780000" cy="3299700"/>
          </a:xfrm>
          <a:custGeom>
            <a:avLst/>
            <a:gdLst>
              <a:gd name="connsiteX0" fmla="*/ 1409700 w 3780000"/>
              <a:gd name="connsiteY0" fmla="*/ 0 h 3299700"/>
              <a:gd name="connsiteX1" fmla="*/ 2370300 w 3780000"/>
              <a:gd name="connsiteY1" fmla="*/ 0 h 3299700"/>
              <a:gd name="connsiteX2" fmla="*/ 3780000 w 3780000"/>
              <a:gd name="connsiteY2" fmla="*/ 1409700 h 3299700"/>
              <a:gd name="connsiteX3" fmla="*/ 1890000 w 3780000"/>
              <a:gd name="connsiteY3" fmla="*/ 3299700 h 3299700"/>
              <a:gd name="connsiteX4" fmla="*/ 0 w 3780000"/>
              <a:gd name="connsiteY4" fmla="*/ 1409700 h 329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000" h="3299700">
                <a:moveTo>
                  <a:pt x="1409700" y="0"/>
                </a:moveTo>
                <a:lnTo>
                  <a:pt x="2370300" y="0"/>
                </a:lnTo>
                <a:lnTo>
                  <a:pt x="3780000" y="1409700"/>
                </a:lnTo>
                <a:lnTo>
                  <a:pt x="1890000" y="3299700"/>
                </a:lnTo>
                <a:lnTo>
                  <a:pt x="0" y="1409700"/>
                </a:lnTo>
                <a:close/>
              </a:path>
            </a:pathLst>
          </a:custGeom>
          <a:pattFill prst="pct10">
            <a:fgClr>
              <a:schemeClr val="accent1"/>
            </a:fgClr>
            <a:bgClr>
              <a:schemeClr val="bg1"/>
            </a:bgClr>
          </a:pattFill>
        </p:spPr>
        <p:txBody>
          <a:bodyPr wrap="square">
            <a:noAutofit/>
          </a:bodyPr>
          <a:lstStyle/>
          <a:p>
            <a:endParaRPr lang="en-US"/>
          </a:p>
        </p:txBody>
      </p:sp>
      <p:sp>
        <p:nvSpPr>
          <p:cNvPr id="24" name="Picture Placeholder 23"/>
          <p:cNvSpPr>
            <a:spLocks noGrp="1"/>
          </p:cNvSpPr>
          <p:nvPr>
            <p:ph type="pic" sz="quarter" idx="12"/>
          </p:nvPr>
        </p:nvSpPr>
        <p:spPr>
          <a:xfrm>
            <a:off x="5743872" y="3558300"/>
            <a:ext cx="3780000" cy="3299700"/>
          </a:xfrm>
          <a:custGeom>
            <a:avLst/>
            <a:gdLst>
              <a:gd name="connsiteX0" fmla="*/ 1890000 w 3780000"/>
              <a:gd name="connsiteY0" fmla="*/ 0 h 3299700"/>
              <a:gd name="connsiteX1" fmla="*/ 3780000 w 3780000"/>
              <a:gd name="connsiteY1" fmla="*/ 1890000 h 3299700"/>
              <a:gd name="connsiteX2" fmla="*/ 2370300 w 3780000"/>
              <a:gd name="connsiteY2" fmla="*/ 3299700 h 3299700"/>
              <a:gd name="connsiteX3" fmla="*/ 1409700 w 3780000"/>
              <a:gd name="connsiteY3" fmla="*/ 3299700 h 3299700"/>
              <a:gd name="connsiteX4" fmla="*/ 0 w 3780000"/>
              <a:gd name="connsiteY4" fmla="*/ 1890000 h 329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000" h="3299700">
                <a:moveTo>
                  <a:pt x="1890000" y="0"/>
                </a:moveTo>
                <a:lnTo>
                  <a:pt x="3780000" y="1890000"/>
                </a:lnTo>
                <a:lnTo>
                  <a:pt x="2370300" y="3299700"/>
                </a:lnTo>
                <a:lnTo>
                  <a:pt x="1409700" y="3299700"/>
                </a:lnTo>
                <a:lnTo>
                  <a:pt x="0" y="18900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311061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749920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1316029" y="1627188"/>
            <a:ext cx="2060575" cy="3703637"/>
          </a:xfrm>
          <a:pattFill prst="pct10">
            <a:fgClr>
              <a:schemeClr val="accent1"/>
            </a:fgClr>
            <a:bgClr>
              <a:schemeClr val="bg1"/>
            </a:bgClr>
          </a:pattFill>
        </p:spPr>
        <p:txBody>
          <a:bodyPr/>
          <a:lstStyle/>
          <a:p>
            <a:endParaRPr lang="en-US" dirty="0"/>
          </a:p>
        </p:txBody>
      </p:sp>
      <p:sp>
        <p:nvSpPr>
          <p:cNvPr id="7" name="Picture Placeholder 8"/>
          <p:cNvSpPr>
            <a:spLocks noGrp="1"/>
          </p:cNvSpPr>
          <p:nvPr>
            <p:ph type="pic" sz="quarter" idx="10"/>
          </p:nvPr>
        </p:nvSpPr>
        <p:spPr>
          <a:xfrm>
            <a:off x="3175376" y="1627188"/>
            <a:ext cx="2088000" cy="3703637"/>
          </a:xfrm>
          <a:pattFill prst="pct10">
            <a:fgClr>
              <a:schemeClr val="accent1"/>
            </a:fgClr>
            <a:bgClr>
              <a:schemeClr val="bg1"/>
            </a:bgClr>
          </a:pattFill>
        </p:spPr>
        <p:txBody>
          <a:bodyPr/>
          <a:lstStyle/>
          <a:p>
            <a:endParaRPr lang="en-US" dirty="0"/>
          </a:p>
        </p:txBody>
      </p:sp>
    </p:spTree>
    <p:extLst>
      <p:ext uri="{BB962C8B-B14F-4D97-AF65-F5344CB8AC3E}">
        <p14:creationId xmlns:p14="http://schemas.microsoft.com/office/powerpoint/2010/main" val="27651362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1"/>
          <p:cNvSpPr>
            <a:spLocks noGrp="1"/>
          </p:cNvSpPr>
          <p:nvPr>
            <p:ph type="pic" sz="quarter" idx="32"/>
          </p:nvPr>
        </p:nvSpPr>
        <p:spPr>
          <a:xfrm>
            <a:off x="6738407" y="1990724"/>
            <a:ext cx="4167694" cy="2705101"/>
          </a:xfrm>
          <a:pattFill prst="pct10">
            <a:fgClr>
              <a:schemeClr val="accent1"/>
            </a:fgClr>
            <a:bgClr>
              <a:schemeClr val="bg1"/>
            </a:bgClr>
          </a:pattFill>
        </p:spPr>
      </p:sp>
    </p:spTree>
    <p:extLst>
      <p:ext uri="{BB962C8B-B14F-4D97-AF65-F5344CB8AC3E}">
        <p14:creationId xmlns:p14="http://schemas.microsoft.com/office/powerpoint/2010/main" val="2312623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44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B7B5DE1-12B5-4E32-AB0B-3CF44AF3FF72}"/>
              </a:ext>
            </a:extLst>
          </p:cNvPr>
          <p:cNvSpPr>
            <a:spLocks noGrp="1"/>
          </p:cNvSpPr>
          <p:nvPr>
            <p:ph type="pic" sz="quarter" idx="10"/>
          </p:nvPr>
        </p:nvSpPr>
        <p:spPr>
          <a:xfrm>
            <a:off x="6096000" y="876300"/>
            <a:ext cx="5105400" cy="5105400"/>
          </a:xfrm>
          <a:custGeom>
            <a:avLst/>
            <a:gdLst>
              <a:gd name="connsiteX0" fmla="*/ 2649778 w 5299556"/>
              <a:gd name="connsiteY0" fmla="*/ 0 h 5299556"/>
              <a:gd name="connsiteX1" fmla="*/ 5299556 w 5299556"/>
              <a:gd name="connsiteY1" fmla="*/ 2649778 h 5299556"/>
              <a:gd name="connsiteX2" fmla="*/ 2649778 w 5299556"/>
              <a:gd name="connsiteY2" fmla="*/ 5299556 h 5299556"/>
              <a:gd name="connsiteX3" fmla="*/ 0 w 5299556"/>
              <a:gd name="connsiteY3" fmla="*/ 2649778 h 5299556"/>
            </a:gdLst>
            <a:ahLst/>
            <a:cxnLst>
              <a:cxn ang="0">
                <a:pos x="connsiteX0" y="connsiteY0"/>
              </a:cxn>
              <a:cxn ang="0">
                <a:pos x="connsiteX1" y="connsiteY1"/>
              </a:cxn>
              <a:cxn ang="0">
                <a:pos x="connsiteX2" y="connsiteY2"/>
              </a:cxn>
              <a:cxn ang="0">
                <a:pos x="connsiteX3" y="connsiteY3"/>
              </a:cxn>
            </a:cxnLst>
            <a:rect l="l" t="t" r="r" b="b"/>
            <a:pathLst>
              <a:path w="5299556" h="5299556">
                <a:moveTo>
                  <a:pt x="2649778" y="0"/>
                </a:moveTo>
                <a:lnTo>
                  <a:pt x="5299556" y="2649778"/>
                </a:lnTo>
                <a:lnTo>
                  <a:pt x="2649778" y="5299556"/>
                </a:lnTo>
                <a:lnTo>
                  <a:pt x="0" y="2649778"/>
                </a:lnTo>
                <a:close/>
              </a:path>
            </a:pathLst>
          </a:custGeom>
          <a:pattFill prst="pct1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554356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82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76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552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102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090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270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68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959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7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14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836229" y="0"/>
            <a:ext cx="5355771" cy="6858000"/>
          </a:xfrm>
          <a:pattFill prst="pct5">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556125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69463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504EE10-88B2-42E9-AE54-EFD0F8A707D3}"/>
              </a:ext>
            </a:extLst>
          </p:cNvPr>
          <p:cNvSpPr>
            <a:spLocks noGrp="1"/>
          </p:cNvSpPr>
          <p:nvPr>
            <p:ph type="pic" sz="quarter" idx="10"/>
          </p:nvPr>
        </p:nvSpPr>
        <p:spPr>
          <a:xfrm>
            <a:off x="1" y="0"/>
            <a:ext cx="6781799" cy="6858000"/>
          </a:xfrm>
          <a:custGeom>
            <a:avLst/>
            <a:gdLst>
              <a:gd name="connsiteX0" fmla="*/ 4575954 w 7237515"/>
              <a:gd name="connsiteY0" fmla="*/ 845128 h 6858000"/>
              <a:gd name="connsiteX1" fmla="*/ 7237515 w 7237515"/>
              <a:gd name="connsiteY1" fmla="*/ 845128 h 6858000"/>
              <a:gd name="connsiteX2" fmla="*/ 5131133 w 7237515"/>
              <a:gd name="connsiteY2" fmla="*/ 6858000 h 6858000"/>
              <a:gd name="connsiteX3" fmla="*/ 2469572 w 7237515"/>
              <a:gd name="connsiteY3" fmla="*/ 6858000 h 6858000"/>
              <a:gd name="connsiteX4" fmla="*/ 2106382 w 7237515"/>
              <a:gd name="connsiteY4" fmla="*/ 0 h 6858000"/>
              <a:gd name="connsiteX5" fmla="*/ 4767943 w 7237515"/>
              <a:gd name="connsiteY5" fmla="*/ 0 h 6858000"/>
              <a:gd name="connsiteX6" fmla="*/ 2661561 w 7237515"/>
              <a:gd name="connsiteY6" fmla="*/ 6012872 h 6858000"/>
              <a:gd name="connsiteX7" fmla="*/ 0 w 7237515"/>
              <a:gd name="connsiteY7" fmla="*/ 60128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15" h="6858000">
                <a:moveTo>
                  <a:pt x="4575954" y="845128"/>
                </a:moveTo>
                <a:lnTo>
                  <a:pt x="7237515" y="845128"/>
                </a:lnTo>
                <a:lnTo>
                  <a:pt x="5131133" y="6858000"/>
                </a:lnTo>
                <a:lnTo>
                  <a:pt x="2469572" y="6858000"/>
                </a:lnTo>
                <a:close/>
                <a:moveTo>
                  <a:pt x="2106382" y="0"/>
                </a:moveTo>
                <a:lnTo>
                  <a:pt x="4767943" y="0"/>
                </a:lnTo>
                <a:lnTo>
                  <a:pt x="2661561" y="6012872"/>
                </a:lnTo>
                <a:lnTo>
                  <a:pt x="0" y="6012872"/>
                </a:lnTo>
                <a:close/>
              </a:path>
            </a:pathLst>
          </a:custGeom>
          <a:pattFill prst="pct10">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208294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66800" y="0"/>
            <a:ext cx="4318000" cy="4152900"/>
          </a:xfrm>
          <a:pattFill prst="pct10">
            <a:fgClr>
              <a:schemeClr val="accent1"/>
            </a:fgClr>
            <a:bgClr>
              <a:schemeClr val="bg1"/>
            </a:bgClr>
          </a:pattFill>
        </p:spPr>
        <p:txBody>
          <a:bodyPr/>
          <a:lstStyle/>
          <a:p>
            <a:endParaRPr lang="en-US"/>
          </a:p>
        </p:txBody>
      </p:sp>
      <p:sp>
        <p:nvSpPr>
          <p:cNvPr id="8" name="Picture Placeholder 6"/>
          <p:cNvSpPr>
            <a:spLocks noGrp="1"/>
          </p:cNvSpPr>
          <p:nvPr>
            <p:ph type="pic" sz="quarter" idx="11"/>
          </p:nvPr>
        </p:nvSpPr>
        <p:spPr>
          <a:xfrm>
            <a:off x="1066800" y="4368800"/>
            <a:ext cx="4318000" cy="24892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4189327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3995395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3995395" y="6858000"/>
                </a:lnTo>
                <a:lnTo>
                  <a:pt x="0" y="68580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14448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36685" y="0"/>
            <a:ext cx="3599541" cy="68580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306537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1796142"/>
            <a:ext cx="12192000" cy="3265715"/>
          </a:xfrm>
          <a:pattFill prst="pct10">
            <a:fgClr>
              <a:schemeClr val="accent1"/>
            </a:fgClr>
            <a:bgClr>
              <a:schemeClr val="bg1"/>
            </a:bgClr>
          </a:pattFill>
        </p:spPr>
        <p:txBody>
          <a:bodyPr/>
          <a:lstStyle/>
          <a:p>
            <a:endParaRPr lang="en-US" dirty="0"/>
          </a:p>
        </p:txBody>
      </p:sp>
    </p:spTree>
    <p:extLst>
      <p:ext uri="{BB962C8B-B14F-4D97-AF65-F5344CB8AC3E}">
        <p14:creationId xmlns:p14="http://schemas.microsoft.com/office/powerpoint/2010/main" val="2537682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6972300" y="0"/>
            <a:ext cx="5219700" cy="3314700"/>
          </a:xfrm>
          <a:custGeom>
            <a:avLst/>
            <a:gdLst>
              <a:gd name="connsiteX0" fmla="*/ 908758 w 5219700"/>
              <a:gd name="connsiteY0" fmla="*/ 0 h 3314700"/>
              <a:gd name="connsiteX1" fmla="*/ 5219700 w 5219700"/>
              <a:gd name="connsiteY1" fmla="*/ 0 h 3314700"/>
              <a:gd name="connsiteX2" fmla="*/ 4310942 w 5219700"/>
              <a:gd name="connsiteY2" fmla="*/ 3314700 h 3314700"/>
              <a:gd name="connsiteX3" fmla="*/ 0 w 5219700"/>
              <a:gd name="connsiteY3" fmla="*/ 3314700 h 3314700"/>
            </a:gdLst>
            <a:ahLst/>
            <a:cxnLst>
              <a:cxn ang="0">
                <a:pos x="connsiteX0" y="connsiteY0"/>
              </a:cxn>
              <a:cxn ang="0">
                <a:pos x="connsiteX1" y="connsiteY1"/>
              </a:cxn>
              <a:cxn ang="0">
                <a:pos x="connsiteX2" y="connsiteY2"/>
              </a:cxn>
              <a:cxn ang="0">
                <a:pos x="connsiteX3" y="connsiteY3"/>
              </a:cxn>
            </a:cxnLst>
            <a:rect l="l" t="t" r="r" b="b"/>
            <a:pathLst>
              <a:path w="5219700" h="3314700">
                <a:moveTo>
                  <a:pt x="908758" y="0"/>
                </a:moveTo>
                <a:lnTo>
                  <a:pt x="5219700" y="0"/>
                </a:lnTo>
                <a:lnTo>
                  <a:pt x="4310942" y="3314700"/>
                </a:lnTo>
                <a:lnTo>
                  <a:pt x="0" y="3314700"/>
                </a:lnTo>
                <a:close/>
              </a:path>
            </a:pathLst>
          </a:custGeom>
          <a:pattFill prst="pct10">
            <a:fgClr>
              <a:schemeClr val="accent1"/>
            </a:fgClr>
            <a:bgClr>
              <a:schemeClr val="bg1"/>
            </a:bgClr>
          </a:pattFill>
        </p:spPr>
        <p:txBody>
          <a:bodyPr wrap="square">
            <a:noAutofit/>
          </a:bodyPr>
          <a:lstStyle/>
          <a:p>
            <a:endParaRPr lang="en-US"/>
          </a:p>
        </p:txBody>
      </p:sp>
      <p:sp>
        <p:nvSpPr>
          <p:cNvPr id="16" name="Picture Placeholder 15"/>
          <p:cNvSpPr>
            <a:spLocks noGrp="1"/>
          </p:cNvSpPr>
          <p:nvPr>
            <p:ph type="pic" sz="quarter" idx="11"/>
          </p:nvPr>
        </p:nvSpPr>
        <p:spPr>
          <a:xfrm>
            <a:off x="6110514" y="3543300"/>
            <a:ext cx="5118100" cy="3314700"/>
          </a:xfrm>
          <a:custGeom>
            <a:avLst/>
            <a:gdLst>
              <a:gd name="connsiteX0" fmla="*/ 832553 w 5118100"/>
              <a:gd name="connsiteY0" fmla="*/ 0 h 3314700"/>
              <a:gd name="connsiteX1" fmla="*/ 5118100 w 5118100"/>
              <a:gd name="connsiteY1" fmla="*/ 0 h 3314700"/>
              <a:gd name="connsiteX2" fmla="*/ 4285547 w 5118100"/>
              <a:gd name="connsiteY2" fmla="*/ 3314700 h 3314700"/>
              <a:gd name="connsiteX3" fmla="*/ 0 w 5118100"/>
              <a:gd name="connsiteY3" fmla="*/ 3314700 h 3314700"/>
            </a:gdLst>
            <a:ahLst/>
            <a:cxnLst>
              <a:cxn ang="0">
                <a:pos x="connsiteX0" y="connsiteY0"/>
              </a:cxn>
              <a:cxn ang="0">
                <a:pos x="connsiteX1" y="connsiteY1"/>
              </a:cxn>
              <a:cxn ang="0">
                <a:pos x="connsiteX2" y="connsiteY2"/>
              </a:cxn>
              <a:cxn ang="0">
                <a:pos x="connsiteX3" y="connsiteY3"/>
              </a:cxn>
            </a:cxnLst>
            <a:rect l="l" t="t" r="r" b="b"/>
            <a:pathLst>
              <a:path w="5118100" h="3314700">
                <a:moveTo>
                  <a:pt x="832553" y="0"/>
                </a:moveTo>
                <a:lnTo>
                  <a:pt x="5118100" y="0"/>
                </a:lnTo>
                <a:lnTo>
                  <a:pt x="4285547" y="3314700"/>
                </a:lnTo>
                <a:lnTo>
                  <a:pt x="0" y="33147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643207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EDED5-5878-4E35-B599-E38F96B812DF}" type="datetimeFigureOut">
              <a:rPr lang="en-US" smtClean="0"/>
              <a:t>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0CDB7-4656-4223-8806-6F342D12B194}" type="slidenum">
              <a:rPr lang="en-US" smtClean="0"/>
              <a:t>‹#›</a:t>
            </a:fld>
            <a:endParaRPr lang="en-US"/>
          </a:p>
        </p:txBody>
      </p:sp>
    </p:spTree>
    <p:extLst>
      <p:ext uri="{BB962C8B-B14F-4D97-AF65-F5344CB8AC3E}">
        <p14:creationId xmlns:p14="http://schemas.microsoft.com/office/powerpoint/2010/main" val="667565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5.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24A929C3-6C22-432A-8FA6-43DE21385E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450" b="16450"/>
          <a:stretch>
            <a:fillRect/>
          </a:stretch>
        </p:blipFill>
        <p:spPr/>
      </p:pic>
      <p:sp>
        <p:nvSpPr>
          <p:cNvPr id="6" name="Rectangle 5"/>
          <p:cNvSpPr/>
          <p:nvPr/>
        </p:nvSpPr>
        <p:spPr>
          <a:xfrm>
            <a:off x="0" y="0"/>
            <a:ext cx="12192000" cy="6858000"/>
          </a:xfrm>
          <a:prstGeom prst="rect">
            <a:avLst/>
          </a:prstGeom>
          <a:gradFill>
            <a:gsLst>
              <a:gs pos="16000">
                <a:srgbClr val="E7F0F9"/>
              </a:gs>
              <a:gs pos="0">
                <a:schemeClr val="accent1">
                  <a:lumMod val="75000"/>
                </a:schemeClr>
              </a:gs>
              <a:gs pos="56000">
                <a:schemeClr val="accent1">
                  <a:lumMod val="75000"/>
                </a:schemeClr>
              </a:gs>
              <a:gs pos="0">
                <a:schemeClr val="accent1">
                  <a:lumMod val="45000"/>
                  <a:lumOff val="55000"/>
                </a:schemeClr>
              </a:gs>
              <a:gs pos="10000">
                <a:schemeClr val="accent1">
                  <a:lumMod val="30000"/>
                  <a:lumOff val="7000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extBox 3"/>
          <p:cNvSpPr txBox="1"/>
          <p:nvPr/>
        </p:nvSpPr>
        <p:spPr>
          <a:xfrm>
            <a:off x="398654" y="2052004"/>
            <a:ext cx="11586258" cy="1569660"/>
          </a:xfrm>
          <a:prstGeom prst="rect">
            <a:avLst/>
          </a:prstGeom>
          <a:noFill/>
          <a:effectLst>
            <a:glow rad="850900">
              <a:schemeClr val="accent5">
                <a:lumMod val="50000"/>
                <a:alpha val="40000"/>
              </a:schemeClr>
            </a:glow>
            <a:outerShdw blurRad="12700" dist="38100" dir="13500000" algn="br" rotWithShape="0">
              <a:prstClr val="black">
                <a:alpha val="40000"/>
              </a:prstClr>
            </a:outerShdw>
          </a:effectLst>
        </p:spPr>
        <p:txBody>
          <a:bodyPr wrap="square" rtlCol="0">
            <a:spAutoFit/>
          </a:bodyPr>
          <a:lstStyle/>
          <a:p>
            <a:pPr algn="ctr"/>
            <a:r>
              <a:rPr lang="uk-UA" sz="3200" b="1" dirty="0">
                <a:solidFill>
                  <a:schemeClr val="bg1">
                    <a:lumMod val="95000"/>
                  </a:schemeClr>
                </a:solidFill>
                <a:effectLst>
                  <a:outerShdw blurRad="50800" dist="38100" dir="2700000" algn="tl" rotWithShape="0">
                    <a:schemeClr val="accent1">
                      <a:lumMod val="40000"/>
                      <a:lumOff val="60000"/>
                      <a:alpha val="40000"/>
                    </a:schemeClr>
                  </a:outerShdw>
                </a:effectLst>
                <a:latin typeface="Roboto Slab Bold"/>
              </a:rPr>
              <a:t>РУЙНУВАННЯ СПОРТИВНОЇ ІНФРАСТРУКТУРИ </a:t>
            </a:r>
          </a:p>
          <a:p>
            <a:pPr algn="ctr"/>
            <a:r>
              <a:rPr lang="uk-UA" sz="3200" b="1" dirty="0">
                <a:solidFill>
                  <a:schemeClr val="bg1">
                    <a:lumMod val="95000"/>
                  </a:schemeClr>
                </a:solidFill>
                <a:effectLst>
                  <a:outerShdw blurRad="50800" dist="38100" dir="2700000" algn="tl" rotWithShape="0">
                    <a:schemeClr val="accent1">
                      <a:lumMod val="40000"/>
                      <a:lumOff val="60000"/>
                      <a:alpha val="40000"/>
                    </a:schemeClr>
                  </a:outerShdw>
                </a:effectLst>
                <a:latin typeface="Roboto Slab Bold"/>
              </a:rPr>
              <a:t>ФСТ «ДИНАМО» УКРАЇНИ</a:t>
            </a:r>
            <a:br>
              <a:rPr lang="uk-UA" sz="3200" b="1" dirty="0">
                <a:solidFill>
                  <a:schemeClr val="bg1">
                    <a:lumMod val="95000"/>
                  </a:schemeClr>
                </a:solidFill>
                <a:effectLst>
                  <a:outerShdw blurRad="50800" dist="38100" dir="2700000" algn="tl" rotWithShape="0">
                    <a:schemeClr val="accent1">
                      <a:lumMod val="40000"/>
                      <a:lumOff val="60000"/>
                      <a:alpha val="40000"/>
                    </a:schemeClr>
                  </a:outerShdw>
                </a:effectLst>
                <a:latin typeface="Roboto Slab Bold"/>
              </a:rPr>
            </a:br>
            <a:r>
              <a:rPr lang="uk-UA" sz="3200" b="1" dirty="0">
                <a:solidFill>
                  <a:schemeClr val="bg1">
                    <a:lumMod val="95000"/>
                  </a:schemeClr>
                </a:solidFill>
                <a:effectLst>
                  <a:outerShdw blurRad="50800" dist="38100" dir="2700000" algn="tl" rotWithShape="0">
                    <a:schemeClr val="accent1">
                      <a:lumMod val="40000"/>
                      <a:lumOff val="60000"/>
                      <a:alpha val="40000"/>
                    </a:schemeClr>
                  </a:outerShdw>
                </a:effectLst>
                <a:latin typeface="Roboto Slab Bold"/>
              </a:rPr>
              <a:t>ВНАСЛІДОК ВІЙСЬКОВОЇ АГРЕСІЇ </a:t>
            </a:r>
            <a:r>
              <a:rPr lang="uk-UA" sz="1200" b="1" dirty="0">
                <a:solidFill>
                  <a:schemeClr val="bg1">
                    <a:lumMod val="95000"/>
                  </a:schemeClr>
                </a:solidFill>
                <a:effectLst>
                  <a:outerShdw blurRad="50800" dist="38100" dir="2700000" algn="tl" rotWithShape="0">
                    <a:schemeClr val="accent1">
                      <a:lumMod val="40000"/>
                      <a:lumOff val="60000"/>
                      <a:alpha val="40000"/>
                    </a:schemeClr>
                  </a:outerShdw>
                </a:effectLst>
                <a:latin typeface="Roboto Slab Bold"/>
              </a:rPr>
              <a:t>РФ</a:t>
            </a:r>
            <a:endParaRPr lang="en-US" sz="1200" b="1" spc="300" dirty="0">
              <a:solidFill>
                <a:schemeClr val="bg1">
                  <a:lumMod val="95000"/>
                </a:schemeClr>
              </a:solidFill>
              <a:effectLst>
                <a:outerShdw blurRad="50800" dist="38100" dir="2700000" algn="tl" rotWithShape="0">
                  <a:schemeClr val="accent1">
                    <a:lumMod val="40000"/>
                    <a:lumOff val="60000"/>
                    <a:alpha val="40000"/>
                  </a:schemeClr>
                </a:outerShdw>
              </a:effectLst>
              <a:latin typeface="Roboto Slab Bold"/>
              <a:ea typeface="Roboto" panose="02000000000000000000" pitchFamily="2" charset="0"/>
            </a:endParaRPr>
          </a:p>
        </p:txBody>
      </p:sp>
      <p:sp>
        <p:nvSpPr>
          <p:cNvPr id="5" name="TextBox 4"/>
          <p:cNvSpPr txBox="1"/>
          <p:nvPr/>
        </p:nvSpPr>
        <p:spPr>
          <a:xfrm>
            <a:off x="3933371" y="3729764"/>
            <a:ext cx="4325257" cy="369332"/>
          </a:xfrm>
          <a:prstGeom prst="rect">
            <a:avLst/>
          </a:prstGeom>
          <a:noFill/>
        </p:spPr>
        <p:txBody>
          <a:bodyPr wrap="square" rtlCol="0">
            <a:spAutoFit/>
          </a:bodyPr>
          <a:lstStyle/>
          <a:p>
            <a:pPr algn="ctr"/>
            <a:r>
              <a:rPr lang="uk-UA" b="1" dirty="0">
                <a:solidFill>
                  <a:schemeClr val="bg1"/>
                </a:solidFill>
                <a:effectLst>
                  <a:outerShdw blurRad="50800" dist="38100" dir="2700000" algn="tl" rotWithShape="0">
                    <a:prstClr val="black">
                      <a:alpha val="40000"/>
                    </a:prstClr>
                  </a:outerShdw>
                </a:effectLst>
                <a:latin typeface="Montserrat" panose="00000500000000000000" pitchFamily="2" charset="0"/>
              </a:rPr>
              <a:t>станом на квітень 2023 року</a:t>
            </a:r>
            <a:endParaRPr lang="en-US" b="1" dirty="0">
              <a:solidFill>
                <a:schemeClr val="bg1"/>
              </a:solidFill>
              <a:effectLst>
                <a:outerShdw blurRad="50800" dist="38100" dir="2700000" algn="tl" rotWithShape="0">
                  <a:prstClr val="black">
                    <a:alpha val="40000"/>
                  </a:prstClr>
                </a:outerShdw>
              </a:effectLst>
              <a:latin typeface="Roboto" panose="02000000000000000000"/>
            </a:endParaRPr>
          </a:p>
        </p:txBody>
      </p:sp>
      <p:sp>
        <p:nvSpPr>
          <p:cNvPr id="7" name="TextBox 6">
            <a:extLst>
              <a:ext uri="{FF2B5EF4-FFF2-40B4-BE49-F238E27FC236}">
                <a16:creationId xmlns:a16="http://schemas.microsoft.com/office/drawing/2014/main" id="{0D24B723-A878-4AA9-9951-62D3CA5B30B2}"/>
              </a:ext>
            </a:extLst>
          </p:cNvPr>
          <p:cNvSpPr txBox="1"/>
          <p:nvPr/>
        </p:nvSpPr>
        <p:spPr>
          <a:xfrm>
            <a:off x="2074603" y="481177"/>
            <a:ext cx="8366881" cy="1323439"/>
          </a:xfrm>
          <a:prstGeom prst="rect">
            <a:avLst/>
          </a:prstGeom>
          <a:noFill/>
          <a:effectLst/>
        </p:spPr>
        <p:txBody>
          <a:bodyPr wrap="square">
            <a:spAutoFit/>
          </a:bodyPr>
          <a:lstStyle/>
          <a:p>
            <a:pPr marL="0" indent="0" algn="ctr">
              <a:buNone/>
            </a:pPr>
            <a:r>
              <a:rPr lang="uk-UA" sz="40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rPr>
              <a:t>Фізкультурно спортивне товариство  «ДИНАМО» України</a:t>
            </a:r>
            <a:endParaRPr lang="en-AU" sz="40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endParaRPr>
          </a:p>
        </p:txBody>
      </p:sp>
      <p:pic>
        <p:nvPicPr>
          <p:cNvPr id="12" name="Рисунок 11">
            <a:extLst>
              <a:ext uri="{FF2B5EF4-FFF2-40B4-BE49-F238E27FC236}">
                <a16:creationId xmlns:a16="http://schemas.microsoft.com/office/drawing/2014/main" id="{8ACF84EA-0716-4ED8-A880-450DC8ED2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201" y="4256667"/>
            <a:ext cx="3293164" cy="2120156"/>
          </a:xfrm>
          <a:prstGeom prst="rect">
            <a:avLst/>
          </a:prstGeom>
        </p:spPr>
      </p:pic>
    </p:spTree>
    <p:extLst>
      <p:ext uri="{BB962C8B-B14F-4D97-AF65-F5344CB8AC3E}">
        <p14:creationId xmlns:p14="http://schemas.microsoft.com/office/powerpoint/2010/main" val="32564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6">
            <a:extLst>
              <a:ext uri="{FF2B5EF4-FFF2-40B4-BE49-F238E27FC236}">
                <a16:creationId xmlns:a16="http://schemas.microsoft.com/office/drawing/2014/main" id="{00C0C6CB-1F87-406D-9959-9D370440A0B9}"/>
              </a:ext>
            </a:extLst>
          </p:cNvPr>
          <p:cNvSpPr/>
          <p:nvPr/>
        </p:nvSpPr>
        <p:spPr>
          <a:xfrm>
            <a:off x="-1" y="4273361"/>
            <a:ext cx="12192000" cy="18056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Місце для зображення 5">
            <a:extLst>
              <a:ext uri="{FF2B5EF4-FFF2-40B4-BE49-F238E27FC236}">
                <a16:creationId xmlns:a16="http://schemas.microsoft.com/office/drawing/2014/main" id="{7DB2BD81-F3CA-455E-834C-DAC99FFCE36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458" b="17458"/>
          <a:stretch>
            <a:fillRect/>
          </a:stretch>
        </p:blipFill>
        <p:spPr>
          <a:xfrm>
            <a:off x="1078706" y="1250067"/>
            <a:ext cx="10034588" cy="3615481"/>
          </a:xfrm>
        </p:spPr>
      </p:pic>
      <p:sp>
        <p:nvSpPr>
          <p:cNvPr id="5" name="TextBox 4"/>
          <p:cNvSpPr txBox="1"/>
          <p:nvPr/>
        </p:nvSpPr>
        <p:spPr>
          <a:xfrm>
            <a:off x="2466968" y="271157"/>
            <a:ext cx="7017720" cy="1015663"/>
          </a:xfrm>
          <a:prstGeom prst="rect">
            <a:avLst/>
          </a:prstGeom>
          <a:noFill/>
        </p:spPr>
        <p:txBody>
          <a:bodyPr wrap="square" rtlCol="0">
            <a:spAutoFit/>
          </a:bodyPr>
          <a:lstStyle/>
          <a:p>
            <a:pPr algn="ctr"/>
            <a:r>
              <a:rPr lang="uk-UA" sz="2000" b="1" dirty="0">
                <a:solidFill>
                  <a:schemeClr val="accent5">
                    <a:lumMod val="50000"/>
                  </a:schemeClr>
                </a:solidFill>
                <a:latin typeface="Roboto Slab Bold"/>
                <a:cs typeface="Times New Roman" panose="02020603050405020304" pitchFamily="18" charset="0"/>
              </a:rPr>
              <a:t>Спортивний комплекс «Динамо», м. Харків </a:t>
            </a:r>
          </a:p>
          <a:p>
            <a:pPr algn="ctr"/>
            <a:r>
              <a:rPr lang="uk-UA" sz="2000" b="1" dirty="0">
                <a:solidFill>
                  <a:schemeClr val="accent5">
                    <a:lumMod val="50000"/>
                  </a:schemeClr>
                </a:solidFill>
                <a:latin typeface="Roboto Slab Bold"/>
                <a:cs typeface="Times New Roman" panose="02020603050405020304" pitchFamily="18" charset="0"/>
              </a:rPr>
              <a:t>(база олімпійської підготовки)</a:t>
            </a:r>
            <a:br>
              <a:rPr lang="uk-UA" sz="2000" b="1" dirty="0">
                <a:solidFill>
                  <a:schemeClr val="accent5">
                    <a:lumMod val="50000"/>
                  </a:schemeClr>
                </a:solidFill>
                <a:latin typeface="Roboto Slab Bold"/>
                <a:cs typeface="Times New Roman" panose="02020603050405020304" pitchFamily="18" charset="0"/>
              </a:rPr>
            </a:br>
            <a:endParaRPr lang="en-US" sz="2000" b="1" dirty="0">
              <a:solidFill>
                <a:schemeClr val="accent5">
                  <a:lumMod val="50000"/>
                </a:schemeClr>
              </a:solidFill>
              <a:latin typeface="Roboto Slab Bold"/>
              <a:ea typeface="Roboto" panose="02000000000000000000" pitchFamily="2" charset="0"/>
            </a:endParaRPr>
          </a:p>
        </p:txBody>
      </p:sp>
      <p:pic>
        <p:nvPicPr>
          <p:cNvPr id="9" name="Рисунок 8">
            <a:extLst>
              <a:ext uri="{FF2B5EF4-FFF2-40B4-BE49-F238E27FC236}">
                <a16:creationId xmlns:a16="http://schemas.microsoft.com/office/drawing/2014/main" id="{5F7EFC4C-8E5E-4557-BEBC-D627536D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775" y="4664041"/>
            <a:ext cx="3532107" cy="1768393"/>
          </a:xfrm>
          <a:prstGeom prst="rect">
            <a:avLst/>
          </a:prstGeom>
          <a:ln>
            <a:solidFill>
              <a:schemeClr val="tx2">
                <a:lumMod val="50000"/>
              </a:schemeClr>
            </a:solidFill>
          </a:ln>
        </p:spPr>
      </p:pic>
      <p:pic>
        <p:nvPicPr>
          <p:cNvPr id="11" name="Рисунок 10">
            <a:extLst>
              <a:ext uri="{FF2B5EF4-FFF2-40B4-BE49-F238E27FC236}">
                <a16:creationId xmlns:a16="http://schemas.microsoft.com/office/drawing/2014/main" id="{F9235D73-08B0-4AB8-84D5-79AA5C48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79" y="4687747"/>
            <a:ext cx="3532107" cy="1722447"/>
          </a:xfrm>
          <a:prstGeom prst="rect">
            <a:avLst/>
          </a:prstGeom>
          <a:ln>
            <a:solidFill>
              <a:schemeClr val="tx2">
                <a:lumMod val="50000"/>
              </a:schemeClr>
            </a:solidFill>
          </a:ln>
        </p:spPr>
      </p:pic>
      <p:pic>
        <p:nvPicPr>
          <p:cNvPr id="13" name="Рисунок 12">
            <a:extLst>
              <a:ext uri="{FF2B5EF4-FFF2-40B4-BE49-F238E27FC236}">
                <a16:creationId xmlns:a16="http://schemas.microsoft.com/office/drawing/2014/main" id="{F1B1526A-13E8-45EE-930B-3A12DB45C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665" y="4663128"/>
            <a:ext cx="3663948" cy="1756623"/>
          </a:xfrm>
          <a:prstGeom prst="rect">
            <a:avLst/>
          </a:prstGeom>
          <a:ln>
            <a:solidFill>
              <a:schemeClr val="tx2">
                <a:lumMod val="50000"/>
              </a:schemeClr>
            </a:solidFill>
          </a:ln>
        </p:spPr>
      </p:pic>
    </p:spTree>
    <p:extLst>
      <p:ext uri="{BB962C8B-B14F-4D97-AF65-F5344CB8AC3E}">
        <p14:creationId xmlns:p14="http://schemas.microsoft.com/office/powerpoint/2010/main" val="377999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Місце для зображення 18">
            <a:extLst>
              <a:ext uri="{FF2B5EF4-FFF2-40B4-BE49-F238E27FC236}">
                <a16:creationId xmlns:a16="http://schemas.microsoft.com/office/drawing/2014/main" id="{02E5BED1-FE04-4EA7-800C-B970A4038F2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129" b="6129"/>
          <a:stretch>
            <a:fillRect/>
          </a:stretch>
        </p:blipFill>
        <p:spPr>
          <a:xfrm>
            <a:off x="-4382" y="4421103"/>
            <a:ext cx="3921132" cy="2260416"/>
          </a:xfrm>
        </p:spPr>
      </p:pic>
      <p:sp>
        <p:nvSpPr>
          <p:cNvPr id="6" name="TextBox 5"/>
          <p:cNvSpPr txBox="1"/>
          <p:nvPr/>
        </p:nvSpPr>
        <p:spPr>
          <a:xfrm>
            <a:off x="4979354" y="1538457"/>
            <a:ext cx="7212646" cy="1893339"/>
          </a:xfrm>
          <a:prstGeom prst="rect">
            <a:avLst/>
          </a:prstGeom>
          <a:noFill/>
        </p:spPr>
        <p:txBody>
          <a:bodyPr wrap="square" rtlCol="0">
            <a:spAutoFit/>
          </a:bodyPr>
          <a:lstStyle/>
          <a:p>
            <a:pPr>
              <a:lnSpc>
                <a:spcPct val="150000"/>
              </a:lnSpc>
            </a:pPr>
            <a:r>
              <a:rPr lang="uk-UA" sz="1600" dirty="0">
                <a:solidFill>
                  <a:srgbClr val="002060"/>
                </a:solidFill>
                <a:effectLst/>
                <a:latin typeface="Roboto Slab Bold"/>
                <a:ea typeface="Calibri" panose="020F0502020204030204" pitchFamily="34" charset="0"/>
                <a:cs typeface="Times New Roman" panose="02020603050405020304" pitchFamily="18" charset="0"/>
              </a:rPr>
              <a:t>На спортивному комплексі «Динамо» у. м. Харкові (база олімпійської підготовки) пошкоджені несучі конструкці</a:t>
            </a:r>
            <a:r>
              <a:rPr lang="uk-UA" sz="1600" dirty="0">
                <a:solidFill>
                  <a:srgbClr val="002060"/>
                </a:solidFill>
                <a:latin typeface="Roboto Slab Bold"/>
                <a:ea typeface="Calibri" panose="020F0502020204030204" pitchFamily="34" charset="0"/>
                <a:cs typeface="Times New Roman" panose="02020603050405020304" pitchFamily="18" charset="0"/>
              </a:rPr>
              <a:t>ї</a:t>
            </a:r>
            <a:r>
              <a:rPr lang="uk-UA" sz="1600" dirty="0">
                <a:solidFill>
                  <a:srgbClr val="002060"/>
                </a:solidFill>
                <a:effectLst/>
                <a:latin typeface="Roboto Slab Bold"/>
                <a:ea typeface="Calibri" panose="020F0502020204030204" pitchFamily="34" charset="0"/>
                <a:cs typeface="Times New Roman" panose="02020603050405020304" pitchFamily="18" charset="0"/>
              </a:rPr>
              <a:t> глядацької трибуни, покрівлі </a:t>
            </a:r>
            <a:r>
              <a:rPr lang="uk-UA" sz="1600" dirty="0" err="1">
                <a:solidFill>
                  <a:srgbClr val="002060"/>
                </a:solidFill>
                <a:effectLst/>
                <a:latin typeface="Roboto Slab Bold"/>
                <a:ea typeface="Calibri" panose="020F0502020204030204" pitchFamily="34" charset="0"/>
                <a:cs typeface="Times New Roman" panose="02020603050405020304" pitchFamily="18" charset="0"/>
              </a:rPr>
              <a:t>підтрибунних</a:t>
            </a:r>
            <a:r>
              <a:rPr lang="uk-UA" sz="1600" dirty="0">
                <a:solidFill>
                  <a:srgbClr val="002060"/>
                </a:solidFill>
                <a:effectLst/>
                <a:latin typeface="Roboto Slab Bold"/>
                <a:ea typeface="Calibri" panose="020F0502020204030204" pitchFamily="34" charset="0"/>
                <a:cs typeface="Times New Roman" panose="02020603050405020304" pitchFamily="18" charset="0"/>
              </a:rPr>
              <a:t> приміщень та інших об'єктів нерухомості, синтетичне покриття бігових доріжок стадіону. Вибиті вікна у спортивно-адміністративному корпусі. </a:t>
            </a:r>
          </a:p>
        </p:txBody>
      </p:sp>
      <p:pic>
        <p:nvPicPr>
          <p:cNvPr id="17" name="Місце для зображення 16">
            <a:extLst>
              <a:ext uri="{FF2B5EF4-FFF2-40B4-BE49-F238E27FC236}">
                <a16:creationId xmlns:a16="http://schemas.microsoft.com/office/drawing/2014/main" id="{45876622-4138-4B79-B2E4-163A3DF24E9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846" r="14846"/>
          <a:stretch>
            <a:fillRect/>
          </a:stretch>
        </p:blipFill>
        <p:spPr>
          <a:xfrm>
            <a:off x="384175" y="0"/>
            <a:ext cx="4318000" cy="4152900"/>
          </a:xfrm>
        </p:spPr>
      </p:pic>
      <p:sp>
        <p:nvSpPr>
          <p:cNvPr id="20" name="Rectangle 10">
            <a:extLst>
              <a:ext uri="{FF2B5EF4-FFF2-40B4-BE49-F238E27FC236}">
                <a16:creationId xmlns:a16="http://schemas.microsoft.com/office/drawing/2014/main" id="{16A77B69-912B-4499-8725-92C634D801A4}"/>
              </a:ext>
            </a:extLst>
          </p:cNvPr>
          <p:cNvSpPr/>
          <p:nvPr/>
        </p:nvSpPr>
        <p:spPr>
          <a:xfrm>
            <a:off x="11277600" y="0"/>
            <a:ext cx="914400" cy="7493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Рисунок 21">
            <a:extLst>
              <a:ext uri="{FF2B5EF4-FFF2-40B4-BE49-F238E27FC236}">
                <a16:creationId xmlns:a16="http://schemas.microsoft.com/office/drawing/2014/main" id="{682824D4-0E85-4E23-9AB1-5D281D877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058" y="4420495"/>
            <a:ext cx="4038942" cy="2257202"/>
          </a:xfrm>
          <a:prstGeom prst="rect">
            <a:avLst/>
          </a:prstGeom>
        </p:spPr>
      </p:pic>
      <p:pic>
        <p:nvPicPr>
          <p:cNvPr id="24" name="Рисунок 23">
            <a:extLst>
              <a:ext uri="{FF2B5EF4-FFF2-40B4-BE49-F238E27FC236}">
                <a16:creationId xmlns:a16="http://schemas.microsoft.com/office/drawing/2014/main" id="{0A73FE78-B793-4C1D-8302-F00F611B6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4435" y="4420495"/>
            <a:ext cx="4020938" cy="2260416"/>
          </a:xfrm>
          <a:prstGeom prst="rect">
            <a:avLst/>
          </a:prstGeom>
        </p:spPr>
      </p:pic>
    </p:spTree>
    <p:extLst>
      <p:ext uri="{BB962C8B-B14F-4D97-AF65-F5344CB8AC3E}">
        <p14:creationId xmlns:p14="http://schemas.microsoft.com/office/powerpoint/2010/main" val="7595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33675" y="616375"/>
            <a:ext cx="7212646" cy="3365024"/>
          </a:xfrm>
          <a:prstGeom prst="rect">
            <a:avLst/>
          </a:prstGeom>
          <a:noFill/>
        </p:spPr>
        <p:txBody>
          <a:bodyPr wrap="square" rtlCol="0">
            <a:spAutoFit/>
          </a:bodyPr>
          <a:lstStyle/>
          <a:p>
            <a:pPr>
              <a:lnSpc>
                <a:spcPct val="150000"/>
              </a:lnSpc>
            </a:pPr>
            <a:r>
              <a:rPr lang="ru-RU" b="0" i="0" dirty="0" err="1">
                <a:solidFill>
                  <a:srgbClr val="000000"/>
                </a:solidFill>
                <a:effectLst/>
                <a:latin typeface="Roboto Slab Bold"/>
              </a:rPr>
              <a:t>Незважаючи</a:t>
            </a:r>
            <a:r>
              <a:rPr lang="ru-RU" b="0" i="0" dirty="0">
                <a:solidFill>
                  <a:srgbClr val="000000"/>
                </a:solidFill>
                <a:effectLst/>
                <a:latin typeface="Roboto Slab Bold"/>
              </a:rPr>
              <a:t> на </a:t>
            </a:r>
            <a:r>
              <a:rPr lang="ru-RU" b="0" i="0" dirty="0" err="1">
                <a:solidFill>
                  <a:srgbClr val="000000"/>
                </a:solidFill>
                <a:effectLst/>
                <a:latin typeface="Roboto Slab Bold"/>
              </a:rPr>
              <a:t>складну</a:t>
            </a:r>
            <a:r>
              <a:rPr lang="ru-RU" b="0" i="0" dirty="0">
                <a:solidFill>
                  <a:srgbClr val="000000"/>
                </a:solidFill>
                <a:effectLst/>
                <a:latin typeface="Roboto Slab Bold"/>
              </a:rPr>
              <a:t> </a:t>
            </a:r>
            <a:r>
              <a:rPr lang="ru-RU" b="0" i="0" dirty="0" err="1">
                <a:solidFill>
                  <a:srgbClr val="000000"/>
                </a:solidFill>
                <a:effectLst/>
                <a:latin typeface="Roboto Slab Bold"/>
              </a:rPr>
              <a:t>ситуацію</a:t>
            </a:r>
            <a:r>
              <a:rPr lang="ru-RU" b="0" i="0" dirty="0">
                <a:solidFill>
                  <a:srgbClr val="000000"/>
                </a:solidFill>
                <a:effectLst/>
                <a:latin typeface="Roboto Slab Bold"/>
              </a:rPr>
              <a:t> в </a:t>
            </a:r>
            <a:r>
              <a:rPr lang="ru-RU" b="0" i="0" dirty="0" err="1">
                <a:solidFill>
                  <a:srgbClr val="000000"/>
                </a:solidFill>
                <a:effectLst/>
                <a:latin typeface="Roboto Slab Bold"/>
              </a:rPr>
              <a:t>країні</a:t>
            </a:r>
            <a:r>
              <a:rPr lang="ru-RU" b="0" i="0" dirty="0">
                <a:solidFill>
                  <a:srgbClr val="000000"/>
                </a:solidFill>
                <a:effectLst/>
                <a:latin typeface="Roboto Slab Bold"/>
              </a:rPr>
              <a:t> ми </a:t>
            </a:r>
            <a:r>
              <a:rPr lang="ru-RU" b="0" i="0" dirty="0" err="1">
                <a:solidFill>
                  <a:srgbClr val="000000"/>
                </a:solidFill>
                <a:effectLst/>
                <a:latin typeface="Roboto Slab Bold"/>
              </a:rPr>
              <a:t>продовжуємо</a:t>
            </a:r>
            <a:r>
              <a:rPr lang="ru-RU" b="0" i="0" dirty="0">
                <a:solidFill>
                  <a:srgbClr val="000000"/>
                </a:solidFill>
                <a:effectLst/>
                <a:latin typeface="Roboto Slab Bold"/>
              </a:rPr>
              <a:t> </a:t>
            </a:r>
            <a:r>
              <a:rPr lang="ru-RU" b="0" i="0" dirty="0" err="1">
                <a:solidFill>
                  <a:srgbClr val="000000"/>
                </a:solidFill>
                <a:effectLst/>
                <a:latin typeface="Roboto Slab Bold"/>
              </a:rPr>
              <a:t>боротись</a:t>
            </a:r>
            <a:r>
              <a:rPr lang="ru-RU" b="0" i="0" dirty="0">
                <a:solidFill>
                  <a:srgbClr val="000000"/>
                </a:solidFill>
                <a:effectLst/>
                <a:latin typeface="Roboto Slab Bold"/>
              </a:rPr>
              <a:t>. </a:t>
            </a:r>
            <a:r>
              <a:rPr lang="ru-RU" b="0" i="0" dirty="0" err="1">
                <a:solidFill>
                  <a:srgbClr val="000000"/>
                </a:solidFill>
                <a:effectLst/>
                <a:latin typeface="Roboto Slab Bold"/>
              </a:rPr>
              <a:t>Навіть</a:t>
            </a:r>
            <a:r>
              <a:rPr lang="ru-RU" b="0" i="0" dirty="0">
                <a:solidFill>
                  <a:srgbClr val="000000"/>
                </a:solidFill>
                <a:effectLst/>
                <a:latin typeface="Roboto Slab Bold"/>
              </a:rPr>
              <a:t> в таких </a:t>
            </a:r>
            <a:r>
              <a:rPr lang="ru-RU" b="0" i="0" dirty="0" err="1">
                <a:solidFill>
                  <a:srgbClr val="000000"/>
                </a:solidFill>
                <a:effectLst/>
                <a:latin typeface="Roboto Slab Bold"/>
              </a:rPr>
              <a:t>складних</a:t>
            </a:r>
            <a:r>
              <a:rPr lang="ru-RU" b="0" i="0" dirty="0">
                <a:solidFill>
                  <a:srgbClr val="000000"/>
                </a:solidFill>
                <a:effectLst/>
                <a:latin typeface="Roboto Slab Bold"/>
              </a:rPr>
              <a:t> </a:t>
            </a:r>
            <a:r>
              <a:rPr lang="ru-RU" b="0" i="0" dirty="0" err="1">
                <a:solidFill>
                  <a:srgbClr val="000000"/>
                </a:solidFill>
                <a:effectLst/>
                <a:latin typeface="Roboto Slab Bold"/>
              </a:rPr>
              <a:t>умовах</a:t>
            </a:r>
            <a:r>
              <a:rPr lang="ru-RU" b="0" i="0" dirty="0">
                <a:solidFill>
                  <a:srgbClr val="000000"/>
                </a:solidFill>
                <a:effectLst/>
                <a:latin typeface="Roboto Slab Bold"/>
              </a:rPr>
              <a:t> </a:t>
            </a:r>
            <a:r>
              <a:rPr lang="ru-RU" b="0" i="0" dirty="0" err="1">
                <a:solidFill>
                  <a:srgbClr val="000000"/>
                </a:solidFill>
                <a:effectLst/>
                <a:latin typeface="Roboto Slab Bold"/>
              </a:rPr>
              <a:t>діти</a:t>
            </a:r>
            <a:r>
              <a:rPr lang="ru-RU" b="0" i="0" dirty="0">
                <a:solidFill>
                  <a:srgbClr val="000000"/>
                </a:solidFill>
                <a:effectLst/>
                <a:latin typeface="Roboto Slab Bold"/>
              </a:rPr>
              <a:t> </a:t>
            </a:r>
            <a:r>
              <a:rPr lang="ru-RU" b="0" i="0" dirty="0" err="1">
                <a:solidFill>
                  <a:srgbClr val="000000"/>
                </a:solidFill>
                <a:effectLst/>
                <a:latin typeface="Roboto Slab Bold"/>
              </a:rPr>
              <a:t>повинні</a:t>
            </a:r>
            <a:r>
              <a:rPr lang="ru-RU" b="0" i="0" dirty="0">
                <a:solidFill>
                  <a:srgbClr val="000000"/>
                </a:solidFill>
                <a:effectLst/>
                <a:latin typeface="Roboto Slab Bold"/>
              </a:rPr>
              <a:t> </a:t>
            </a:r>
            <a:r>
              <a:rPr lang="ru-RU" b="0" i="0" dirty="0" err="1">
                <a:solidFill>
                  <a:srgbClr val="000000"/>
                </a:solidFill>
                <a:effectLst/>
                <a:latin typeface="Roboto Slab Bold"/>
              </a:rPr>
              <a:t>розвиватися</a:t>
            </a:r>
            <a:r>
              <a:rPr lang="ru-RU" b="0" i="0" dirty="0">
                <a:solidFill>
                  <a:srgbClr val="000000"/>
                </a:solidFill>
                <a:effectLst/>
                <a:latin typeface="Roboto Slab Bold"/>
              </a:rPr>
              <a:t> і </a:t>
            </a:r>
            <a:r>
              <a:rPr lang="ru-RU" b="0" i="0" dirty="0" err="1">
                <a:solidFill>
                  <a:srgbClr val="000000"/>
                </a:solidFill>
                <a:effectLst/>
                <a:latin typeface="Roboto Slab Bold"/>
              </a:rPr>
              <a:t>займатись</a:t>
            </a:r>
            <a:r>
              <a:rPr lang="ru-RU" b="0" i="0" dirty="0">
                <a:solidFill>
                  <a:srgbClr val="000000"/>
                </a:solidFill>
                <a:effectLst/>
                <a:latin typeface="Roboto Slab Bold"/>
              </a:rPr>
              <a:t> спортом. Через </a:t>
            </a:r>
            <a:r>
              <a:rPr lang="ru-RU" b="0" i="0" dirty="0" err="1">
                <a:solidFill>
                  <a:srgbClr val="000000"/>
                </a:solidFill>
                <a:effectLst/>
                <a:latin typeface="Roboto Slab Bold"/>
              </a:rPr>
              <a:t>російську</a:t>
            </a:r>
            <a:r>
              <a:rPr lang="ru-RU" b="0" i="0" dirty="0">
                <a:solidFill>
                  <a:srgbClr val="000000"/>
                </a:solidFill>
                <a:effectLst/>
                <a:latin typeface="Roboto Slab Bold"/>
              </a:rPr>
              <a:t> </a:t>
            </a:r>
            <a:r>
              <a:rPr lang="ru-RU" b="0" i="0" dirty="0" err="1">
                <a:solidFill>
                  <a:srgbClr val="000000"/>
                </a:solidFill>
                <a:effectLst/>
                <a:latin typeface="Roboto Slab Bold"/>
              </a:rPr>
              <a:t>агресію</a:t>
            </a:r>
            <a:r>
              <a:rPr lang="ru-RU" b="0" i="0" dirty="0">
                <a:solidFill>
                  <a:srgbClr val="000000"/>
                </a:solidFill>
                <a:effectLst/>
                <a:latin typeface="Roboto Slab Bold"/>
              </a:rPr>
              <a:t> в </a:t>
            </a:r>
            <a:r>
              <a:rPr lang="ru-RU" b="0" i="0" dirty="0" err="1">
                <a:solidFill>
                  <a:srgbClr val="000000"/>
                </a:solidFill>
                <a:effectLst/>
                <a:latin typeface="Roboto Slab Bold"/>
              </a:rPr>
              <a:t>Миколаєві</a:t>
            </a:r>
            <a:r>
              <a:rPr lang="ru-RU" b="0" i="0" dirty="0">
                <a:solidFill>
                  <a:srgbClr val="000000"/>
                </a:solidFill>
                <a:effectLst/>
                <a:latin typeface="Roboto Slab Bold"/>
              </a:rPr>
              <a:t> </a:t>
            </a:r>
            <a:r>
              <a:rPr lang="ru-RU" b="0" i="0" dirty="0" err="1">
                <a:solidFill>
                  <a:srgbClr val="000000"/>
                </a:solidFill>
                <a:effectLst/>
                <a:latin typeface="Roboto Slab Bold"/>
              </a:rPr>
              <a:t>була</a:t>
            </a:r>
            <a:r>
              <a:rPr lang="ru-RU" b="0" i="0" dirty="0">
                <a:solidFill>
                  <a:srgbClr val="000000"/>
                </a:solidFill>
                <a:effectLst/>
                <a:latin typeface="Roboto Slab Bold"/>
              </a:rPr>
              <a:t> </a:t>
            </a:r>
            <a:r>
              <a:rPr lang="ru-RU" b="0" i="0" dirty="0" err="1">
                <a:solidFill>
                  <a:srgbClr val="000000"/>
                </a:solidFill>
                <a:effectLst/>
                <a:latin typeface="Roboto Slab Bold"/>
              </a:rPr>
              <a:t>пошкоджена</a:t>
            </a:r>
            <a:r>
              <a:rPr lang="ru-RU" b="0" i="0" dirty="0">
                <a:solidFill>
                  <a:srgbClr val="000000"/>
                </a:solidFill>
                <a:effectLst/>
                <a:latin typeface="Roboto Slab Bold"/>
              </a:rPr>
              <a:t> база Динамо. </a:t>
            </a:r>
            <a:r>
              <a:rPr lang="ru-RU" b="0" i="0" dirty="0" err="1">
                <a:solidFill>
                  <a:srgbClr val="000000"/>
                </a:solidFill>
                <a:effectLst/>
                <a:latin typeface="Roboto Slab Bold"/>
              </a:rPr>
              <a:t>Це</a:t>
            </a:r>
            <a:r>
              <a:rPr lang="ru-RU" b="0" i="0" dirty="0">
                <a:solidFill>
                  <a:srgbClr val="000000"/>
                </a:solidFill>
                <a:effectLst/>
                <a:latin typeface="Roboto Slab Bold"/>
              </a:rPr>
              <a:t> стало тяжким ударом для </a:t>
            </a:r>
            <a:r>
              <a:rPr lang="ru-RU" b="0" i="0" dirty="0" err="1">
                <a:solidFill>
                  <a:srgbClr val="000000"/>
                </a:solidFill>
                <a:effectLst/>
                <a:latin typeface="Roboto Slab Bold"/>
              </a:rPr>
              <a:t>всіх</a:t>
            </a:r>
            <a:r>
              <a:rPr lang="ru-RU" b="0" i="0" dirty="0">
                <a:solidFill>
                  <a:srgbClr val="000000"/>
                </a:solidFill>
                <a:effectLst/>
                <a:latin typeface="Roboto Slab Bold"/>
              </a:rPr>
              <a:t> нас, але </a:t>
            </a:r>
            <a:r>
              <a:rPr lang="ru-RU" b="0" i="0" dirty="0" err="1">
                <a:solidFill>
                  <a:srgbClr val="000000"/>
                </a:solidFill>
                <a:effectLst/>
                <a:latin typeface="Roboto Slab Bold"/>
              </a:rPr>
              <a:t>спортивний</a:t>
            </a:r>
            <a:r>
              <a:rPr lang="ru-RU" b="0" i="0" dirty="0">
                <a:solidFill>
                  <a:srgbClr val="000000"/>
                </a:solidFill>
                <a:effectLst/>
                <a:latin typeface="Roboto Slab Bold"/>
              </a:rPr>
              <a:t> дух не </a:t>
            </a:r>
            <a:r>
              <a:rPr lang="ru-RU" b="0" i="0" dirty="0" err="1">
                <a:solidFill>
                  <a:srgbClr val="000000"/>
                </a:solidFill>
                <a:effectLst/>
                <a:latin typeface="Roboto Slab Bold"/>
              </a:rPr>
              <a:t>дозволяє</a:t>
            </a:r>
            <a:r>
              <a:rPr lang="ru-RU" b="0" i="0" dirty="0">
                <a:solidFill>
                  <a:srgbClr val="000000"/>
                </a:solidFill>
                <a:effectLst/>
                <a:latin typeface="Roboto Slab Bold"/>
              </a:rPr>
              <a:t> нам </a:t>
            </a:r>
            <a:r>
              <a:rPr lang="ru-RU" b="0" i="0" dirty="0" err="1">
                <a:solidFill>
                  <a:srgbClr val="000000"/>
                </a:solidFill>
                <a:effectLst/>
                <a:latin typeface="Roboto Slab Bold"/>
              </a:rPr>
              <a:t>опускати</a:t>
            </a:r>
            <a:r>
              <a:rPr lang="ru-RU" b="0" i="0" dirty="0">
                <a:solidFill>
                  <a:srgbClr val="000000"/>
                </a:solidFill>
                <a:effectLst/>
                <a:latin typeface="Roboto Slab Bold"/>
              </a:rPr>
              <a:t> руки </a:t>
            </a:r>
            <a:r>
              <a:rPr lang="ru-RU" b="0" i="0" dirty="0" err="1">
                <a:solidFill>
                  <a:srgbClr val="000000"/>
                </a:solidFill>
                <a:effectLst/>
                <a:latin typeface="Roboto Slab Bold"/>
              </a:rPr>
              <a:t>тож</a:t>
            </a:r>
            <a:r>
              <a:rPr lang="ru-RU" b="0" i="0" dirty="0">
                <a:solidFill>
                  <a:srgbClr val="000000"/>
                </a:solidFill>
                <a:effectLst/>
                <a:latin typeface="Roboto Slab Bold"/>
              </a:rPr>
              <a:t> </a:t>
            </a:r>
            <a:r>
              <a:rPr lang="ru-RU" b="0" i="0" dirty="0" err="1">
                <a:solidFill>
                  <a:srgbClr val="000000"/>
                </a:solidFill>
                <a:effectLst/>
                <a:latin typeface="Roboto Slab Bold"/>
              </a:rPr>
              <a:t>спільними</a:t>
            </a:r>
            <a:r>
              <a:rPr lang="ru-RU" b="0" i="0" dirty="0">
                <a:solidFill>
                  <a:srgbClr val="000000"/>
                </a:solidFill>
                <a:effectLst/>
                <a:latin typeface="Roboto Slab Bold"/>
              </a:rPr>
              <a:t> </a:t>
            </a:r>
            <a:r>
              <a:rPr lang="ru-RU" b="0" i="0" dirty="0" err="1">
                <a:solidFill>
                  <a:srgbClr val="000000"/>
                </a:solidFill>
                <a:effectLst/>
                <a:latin typeface="Roboto Slab Bold"/>
              </a:rPr>
              <a:t>зусиллями</a:t>
            </a:r>
            <a:r>
              <a:rPr lang="ru-RU" b="0" i="0" dirty="0">
                <a:solidFill>
                  <a:srgbClr val="000000"/>
                </a:solidFill>
                <a:effectLst/>
                <a:latin typeface="Roboto Slab Bold"/>
              </a:rPr>
              <a:t> </a:t>
            </a:r>
            <a:r>
              <a:rPr lang="ru-RU" b="0" i="0" dirty="0" err="1">
                <a:solidFill>
                  <a:srgbClr val="000000"/>
                </a:solidFill>
                <a:effectLst/>
                <a:latin typeface="Roboto Slab Bold"/>
              </a:rPr>
              <a:t>пошкоджені</a:t>
            </a:r>
            <a:r>
              <a:rPr lang="ru-RU" b="0" i="0" dirty="0">
                <a:solidFill>
                  <a:srgbClr val="000000"/>
                </a:solidFill>
                <a:effectLst/>
                <a:latin typeface="Roboto Slab Bold"/>
              </a:rPr>
              <a:t> </a:t>
            </a:r>
            <a:r>
              <a:rPr lang="ru-RU" b="0" i="0" dirty="0" err="1">
                <a:solidFill>
                  <a:srgbClr val="000000"/>
                </a:solidFill>
                <a:effectLst/>
                <a:latin typeface="Roboto Slab Bold"/>
              </a:rPr>
              <a:t>будівлі</a:t>
            </a:r>
            <a:r>
              <a:rPr lang="ru-RU" b="0" i="0" dirty="0">
                <a:solidFill>
                  <a:srgbClr val="000000"/>
                </a:solidFill>
                <a:effectLst/>
                <a:latin typeface="Roboto Slab Bold"/>
              </a:rPr>
              <a:t> </a:t>
            </a:r>
            <a:r>
              <a:rPr lang="ru-RU" b="0" i="0" dirty="0" err="1">
                <a:solidFill>
                  <a:srgbClr val="000000"/>
                </a:solidFill>
                <a:effectLst/>
                <a:latin typeface="Roboto Slab Bold"/>
              </a:rPr>
              <a:t>відновлюються</a:t>
            </a:r>
            <a:r>
              <a:rPr lang="ru-RU" b="0" i="0" dirty="0">
                <a:solidFill>
                  <a:srgbClr val="000000"/>
                </a:solidFill>
                <a:effectLst/>
                <a:latin typeface="Roboto Slab Bold"/>
              </a:rPr>
              <a:t> і </a:t>
            </a:r>
            <a:r>
              <a:rPr lang="ru-RU" b="0" i="0" dirty="0" err="1">
                <a:solidFill>
                  <a:srgbClr val="000000"/>
                </a:solidFill>
                <a:effectLst/>
                <a:latin typeface="Roboto Slab Bold"/>
              </a:rPr>
              <a:t>впевнені</a:t>
            </a:r>
            <a:r>
              <a:rPr lang="ru-RU" b="0" i="0" dirty="0">
                <a:solidFill>
                  <a:srgbClr val="000000"/>
                </a:solidFill>
                <a:effectLst/>
                <a:latin typeface="Roboto Slab Bold"/>
              </a:rPr>
              <a:t>, </a:t>
            </a:r>
            <a:r>
              <a:rPr lang="ru-RU" b="0" i="0" dirty="0" err="1">
                <a:solidFill>
                  <a:srgbClr val="000000"/>
                </a:solidFill>
                <a:effectLst/>
                <a:latin typeface="Roboto Slab Bold"/>
              </a:rPr>
              <a:t>що</a:t>
            </a:r>
            <a:r>
              <a:rPr lang="ru-RU" b="0" i="0" dirty="0">
                <a:solidFill>
                  <a:srgbClr val="000000"/>
                </a:solidFill>
                <a:effectLst/>
                <a:latin typeface="Roboto Slab Bold"/>
              </a:rPr>
              <a:t> </a:t>
            </a:r>
            <a:r>
              <a:rPr lang="ru-RU" b="0" i="0" dirty="0" err="1">
                <a:solidFill>
                  <a:srgbClr val="000000"/>
                </a:solidFill>
                <a:effectLst/>
                <a:latin typeface="Roboto Slab Bold"/>
              </a:rPr>
              <a:t>найблищим</a:t>
            </a:r>
            <a:r>
              <a:rPr lang="ru-RU" b="0" i="0" dirty="0">
                <a:solidFill>
                  <a:srgbClr val="000000"/>
                </a:solidFill>
                <a:effectLst/>
                <a:latin typeface="Roboto Slab Bold"/>
              </a:rPr>
              <a:t> часом там </a:t>
            </a:r>
            <a:r>
              <a:rPr lang="ru-RU" b="0" i="0" dirty="0" err="1">
                <a:solidFill>
                  <a:srgbClr val="000000"/>
                </a:solidFill>
                <a:effectLst/>
                <a:latin typeface="Roboto Slab Bold"/>
              </a:rPr>
              <a:t>знову</a:t>
            </a:r>
            <a:r>
              <a:rPr lang="ru-RU" b="0" i="0" dirty="0">
                <a:solidFill>
                  <a:srgbClr val="000000"/>
                </a:solidFill>
                <a:effectLst/>
                <a:latin typeface="Roboto Slab Bold"/>
              </a:rPr>
              <a:t> </a:t>
            </a:r>
            <a:r>
              <a:rPr lang="ru-RU" b="0" i="0" dirty="0" err="1">
                <a:solidFill>
                  <a:srgbClr val="000000"/>
                </a:solidFill>
                <a:effectLst/>
                <a:latin typeface="Roboto Slab Bold"/>
              </a:rPr>
              <a:t>відбуватимуться</a:t>
            </a:r>
            <a:r>
              <a:rPr lang="ru-RU" b="0" i="0" dirty="0">
                <a:solidFill>
                  <a:srgbClr val="000000"/>
                </a:solidFill>
                <a:effectLst/>
                <a:latin typeface="Roboto Slab Bold"/>
              </a:rPr>
              <a:t> </a:t>
            </a:r>
            <a:r>
              <a:rPr lang="ru-RU" b="0" i="0" dirty="0" err="1">
                <a:solidFill>
                  <a:srgbClr val="000000"/>
                </a:solidFill>
                <a:effectLst/>
                <a:latin typeface="Roboto Slab Bold"/>
              </a:rPr>
              <a:t>тренування</a:t>
            </a:r>
            <a:endParaRPr lang="uk-UA" dirty="0">
              <a:solidFill>
                <a:srgbClr val="002060"/>
              </a:solidFill>
              <a:effectLst/>
              <a:latin typeface="Roboto Slab Bold"/>
              <a:ea typeface="Calibri" panose="020F0502020204030204" pitchFamily="34" charset="0"/>
              <a:cs typeface="Times New Roman" panose="02020603050405020304" pitchFamily="18" charset="0"/>
            </a:endParaRPr>
          </a:p>
        </p:txBody>
      </p:sp>
      <p:sp>
        <p:nvSpPr>
          <p:cNvPr id="20" name="Rectangle 10">
            <a:extLst>
              <a:ext uri="{FF2B5EF4-FFF2-40B4-BE49-F238E27FC236}">
                <a16:creationId xmlns:a16="http://schemas.microsoft.com/office/drawing/2014/main" id="{16A77B69-912B-4499-8725-92C634D801A4}"/>
              </a:ext>
            </a:extLst>
          </p:cNvPr>
          <p:cNvSpPr/>
          <p:nvPr/>
        </p:nvSpPr>
        <p:spPr>
          <a:xfrm>
            <a:off x="11277600" y="0"/>
            <a:ext cx="914400" cy="7493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Рисунок 13">
            <a:extLst>
              <a:ext uri="{FF2B5EF4-FFF2-40B4-BE49-F238E27FC236}">
                <a16:creationId xmlns:a16="http://schemas.microsoft.com/office/drawing/2014/main" id="{EBA700BA-4F89-4998-89A1-2FC54FEF788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1569" b="11569"/>
          <a:stretch>
            <a:fillRect/>
          </a:stretch>
        </p:blipFill>
        <p:spPr>
          <a:xfrm>
            <a:off x="5126860" y="4236280"/>
            <a:ext cx="3160644" cy="2489200"/>
          </a:xfrm>
        </p:spPr>
      </p:pic>
      <p:sp>
        <p:nvSpPr>
          <p:cNvPr id="15" name="TextBox 14">
            <a:extLst>
              <a:ext uri="{FF2B5EF4-FFF2-40B4-BE49-F238E27FC236}">
                <a16:creationId xmlns:a16="http://schemas.microsoft.com/office/drawing/2014/main" id="{1F4E5485-55CE-4124-B879-CF65935DBFA7}"/>
              </a:ext>
            </a:extLst>
          </p:cNvPr>
          <p:cNvSpPr txBox="1"/>
          <p:nvPr/>
        </p:nvSpPr>
        <p:spPr>
          <a:xfrm>
            <a:off x="4919869" y="-29956"/>
            <a:ext cx="2991679" cy="646331"/>
          </a:xfrm>
          <a:prstGeom prst="rect">
            <a:avLst/>
          </a:prstGeom>
          <a:noFill/>
        </p:spPr>
        <p:txBody>
          <a:bodyPr wrap="square" rtlCol="0">
            <a:spAutoFit/>
          </a:bodyPr>
          <a:lstStyle/>
          <a:p>
            <a:r>
              <a:rPr lang="uk-UA" sz="3600" dirty="0">
                <a:latin typeface="Roboto Slab Bold"/>
              </a:rPr>
              <a:t>Відбудова</a:t>
            </a:r>
            <a:r>
              <a:rPr lang="uk-UA" sz="3600" dirty="0"/>
              <a:t> </a:t>
            </a:r>
            <a:endParaRPr lang="ru-RU" sz="3600" dirty="0"/>
          </a:p>
        </p:txBody>
      </p:sp>
      <p:pic>
        <p:nvPicPr>
          <p:cNvPr id="30" name="Рисунок 29">
            <a:extLst>
              <a:ext uri="{FF2B5EF4-FFF2-40B4-BE49-F238E27FC236}">
                <a16:creationId xmlns:a16="http://schemas.microsoft.com/office/drawing/2014/main" id="{A51D8B60-1439-4B5D-80F4-200F240F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05" y="4236280"/>
            <a:ext cx="4373217" cy="2489200"/>
          </a:xfrm>
          <a:prstGeom prst="rect">
            <a:avLst/>
          </a:prstGeom>
        </p:spPr>
      </p:pic>
      <p:pic>
        <p:nvPicPr>
          <p:cNvPr id="38" name="Рисунок 37">
            <a:extLst>
              <a:ext uri="{FF2B5EF4-FFF2-40B4-BE49-F238E27FC236}">
                <a16:creationId xmlns:a16="http://schemas.microsoft.com/office/drawing/2014/main" id="{EACFCE00-4377-4406-9B29-EA0747E119A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1009" r="11009"/>
          <a:stretch>
            <a:fillRect/>
          </a:stretch>
        </p:blipFill>
        <p:spPr>
          <a:xfrm>
            <a:off x="528205" y="355887"/>
            <a:ext cx="3914287" cy="3764623"/>
          </a:xfrm>
        </p:spPr>
      </p:pic>
      <p:pic>
        <p:nvPicPr>
          <p:cNvPr id="42" name="Рисунок 41">
            <a:extLst>
              <a:ext uri="{FF2B5EF4-FFF2-40B4-BE49-F238E27FC236}">
                <a16:creationId xmlns:a16="http://schemas.microsoft.com/office/drawing/2014/main" id="{245E54F1-F328-4EDC-8B1C-8CDADAA31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2942" y="4236280"/>
            <a:ext cx="3318935" cy="2489201"/>
          </a:xfrm>
          <a:prstGeom prst="rect">
            <a:avLst/>
          </a:prstGeom>
        </p:spPr>
      </p:pic>
    </p:spTree>
    <p:extLst>
      <p:ext uri="{BB962C8B-B14F-4D97-AF65-F5344CB8AC3E}">
        <p14:creationId xmlns:p14="http://schemas.microsoft.com/office/powerpoint/2010/main" val="405276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6">
            <a:extLst>
              <a:ext uri="{FF2B5EF4-FFF2-40B4-BE49-F238E27FC236}">
                <a16:creationId xmlns:a16="http://schemas.microsoft.com/office/drawing/2014/main" id="{00C0C6CB-1F87-406D-9959-9D370440A0B9}"/>
              </a:ext>
            </a:extLst>
          </p:cNvPr>
          <p:cNvSpPr/>
          <p:nvPr/>
        </p:nvSpPr>
        <p:spPr>
          <a:xfrm>
            <a:off x="-1" y="4273361"/>
            <a:ext cx="12192000" cy="18056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p:cNvSpPr txBox="1"/>
          <p:nvPr/>
        </p:nvSpPr>
        <p:spPr>
          <a:xfrm>
            <a:off x="9236766" y="412004"/>
            <a:ext cx="3710860" cy="400110"/>
          </a:xfrm>
          <a:prstGeom prst="rect">
            <a:avLst/>
          </a:prstGeom>
          <a:noFill/>
        </p:spPr>
        <p:txBody>
          <a:bodyPr wrap="square" rtlCol="0">
            <a:spAutoFit/>
          </a:bodyPr>
          <a:lstStyle/>
          <a:p>
            <a:pPr algn="ctr"/>
            <a:r>
              <a:rPr lang="uk-UA" sz="2000" b="1" dirty="0">
                <a:solidFill>
                  <a:schemeClr val="accent5">
                    <a:lumMod val="50000"/>
                  </a:schemeClr>
                </a:solidFill>
                <a:latin typeface="Roboto Slab Bold"/>
                <a:ea typeface="Roboto" panose="02000000000000000000" pitchFamily="2" charset="0"/>
              </a:rPr>
              <a:t>Відбудова </a:t>
            </a:r>
            <a:endParaRPr lang="en-US" sz="2000" b="1" dirty="0">
              <a:solidFill>
                <a:schemeClr val="accent5">
                  <a:lumMod val="50000"/>
                </a:schemeClr>
              </a:solidFill>
              <a:latin typeface="Roboto Slab Bold"/>
              <a:ea typeface="Roboto" panose="02000000000000000000" pitchFamily="2" charset="0"/>
            </a:endParaRPr>
          </a:p>
        </p:txBody>
      </p:sp>
      <p:pic>
        <p:nvPicPr>
          <p:cNvPr id="8" name="Рисунок 7">
            <a:extLst>
              <a:ext uri="{FF2B5EF4-FFF2-40B4-BE49-F238E27FC236}">
                <a16:creationId xmlns:a16="http://schemas.microsoft.com/office/drawing/2014/main" id="{0215F51C-F242-4DFA-9C58-FFCFB48E077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9887" b="29887"/>
          <a:stretch>
            <a:fillRect/>
          </a:stretch>
        </p:blipFill>
        <p:spPr>
          <a:xfrm>
            <a:off x="247093" y="4125588"/>
            <a:ext cx="2611947" cy="2101196"/>
          </a:xfrm>
        </p:spPr>
      </p:pic>
      <p:pic>
        <p:nvPicPr>
          <p:cNvPr id="12" name="Рисунок 11">
            <a:extLst>
              <a:ext uri="{FF2B5EF4-FFF2-40B4-BE49-F238E27FC236}">
                <a16:creationId xmlns:a16="http://schemas.microsoft.com/office/drawing/2014/main" id="{3203E494-05C8-4A17-A512-CBE8A7E08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1546" y="4106431"/>
            <a:ext cx="2611947" cy="2139510"/>
          </a:xfrm>
          <a:prstGeom prst="rect">
            <a:avLst/>
          </a:prstGeom>
        </p:spPr>
      </p:pic>
      <p:pic>
        <p:nvPicPr>
          <p:cNvPr id="15" name="Рисунок 14">
            <a:extLst>
              <a:ext uri="{FF2B5EF4-FFF2-40B4-BE49-F238E27FC236}">
                <a16:creationId xmlns:a16="http://schemas.microsoft.com/office/drawing/2014/main" id="{ABFEE78D-AC62-4888-8E6E-4FA478D91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4106431"/>
            <a:ext cx="2976881" cy="2139510"/>
          </a:xfrm>
          <a:prstGeom prst="rect">
            <a:avLst/>
          </a:prstGeom>
        </p:spPr>
      </p:pic>
      <p:pic>
        <p:nvPicPr>
          <p:cNvPr id="17" name="Рисунок 16">
            <a:extLst>
              <a:ext uri="{FF2B5EF4-FFF2-40B4-BE49-F238E27FC236}">
                <a16:creationId xmlns:a16="http://schemas.microsoft.com/office/drawing/2014/main" id="{2D5C44C5-3A16-4658-B9CE-C75D8F32C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5386" y="4106431"/>
            <a:ext cx="2640130" cy="2139510"/>
          </a:xfrm>
          <a:prstGeom prst="rect">
            <a:avLst/>
          </a:prstGeom>
        </p:spPr>
      </p:pic>
      <p:pic>
        <p:nvPicPr>
          <p:cNvPr id="19" name="Рисунок 18">
            <a:extLst>
              <a:ext uri="{FF2B5EF4-FFF2-40B4-BE49-F238E27FC236}">
                <a16:creationId xmlns:a16="http://schemas.microsoft.com/office/drawing/2014/main" id="{40C1E787-A047-4B80-83F7-899E48F09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620" y="0"/>
            <a:ext cx="7934758" cy="3929774"/>
          </a:xfrm>
          <a:prstGeom prst="rect">
            <a:avLst/>
          </a:prstGeom>
        </p:spPr>
      </p:pic>
    </p:spTree>
    <p:extLst>
      <p:ext uri="{BB962C8B-B14F-4D97-AF65-F5344CB8AC3E}">
        <p14:creationId xmlns:p14="http://schemas.microsoft.com/office/powerpoint/2010/main" val="1066276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Місце для зображення 11">
            <a:extLst>
              <a:ext uri="{FF2B5EF4-FFF2-40B4-BE49-F238E27FC236}">
                <a16:creationId xmlns:a16="http://schemas.microsoft.com/office/drawing/2014/main" id="{D2728722-B84B-47BD-9045-C7F957670B8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578" b="8578"/>
          <a:stretch>
            <a:fillRect/>
          </a:stretch>
        </p:blipFill>
        <p:spPr/>
      </p:pic>
      <p:sp>
        <p:nvSpPr>
          <p:cNvPr id="10" name="Rectangle 9">
            <a:extLst>
              <a:ext uri="{FF2B5EF4-FFF2-40B4-BE49-F238E27FC236}">
                <a16:creationId xmlns:a16="http://schemas.microsoft.com/office/drawing/2014/main" id="{EB2A6668-64F3-4687-9A9F-9D306B04AF6E}"/>
              </a:ext>
            </a:extLst>
          </p:cNvPr>
          <p:cNvSpPr/>
          <p:nvPr/>
        </p:nvSpPr>
        <p:spPr>
          <a:xfrm>
            <a:off x="0" y="-1"/>
            <a:ext cx="914400" cy="74929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a:extLst>
              <a:ext uri="{FF2B5EF4-FFF2-40B4-BE49-F238E27FC236}">
                <a16:creationId xmlns:a16="http://schemas.microsoft.com/office/drawing/2014/main" id="{92818FE2-C625-4D15-907C-059E28993BE1}"/>
              </a:ext>
            </a:extLst>
          </p:cNvPr>
          <p:cNvSpPr txBox="1"/>
          <p:nvPr/>
        </p:nvSpPr>
        <p:spPr>
          <a:xfrm>
            <a:off x="0" y="2192651"/>
            <a:ext cx="5497712" cy="584775"/>
          </a:xfrm>
          <a:prstGeom prst="rect">
            <a:avLst/>
          </a:prstGeom>
          <a:noFill/>
          <a:effectLst/>
        </p:spPr>
        <p:txBody>
          <a:bodyPr wrap="square">
            <a:spAutoFit/>
          </a:bodyPr>
          <a:lstStyle/>
          <a:p>
            <a:pPr marL="0" indent="0" algn="ctr">
              <a:buNone/>
            </a:pPr>
            <a:r>
              <a:rPr lang="uk-UA" sz="32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rPr>
              <a:t>ФСТ «Динамо» України</a:t>
            </a:r>
            <a:endParaRPr lang="en-AU" sz="32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endParaRPr>
          </a:p>
        </p:txBody>
      </p:sp>
      <p:sp>
        <p:nvSpPr>
          <p:cNvPr id="2" name="Прямоугольник 1">
            <a:extLst>
              <a:ext uri="{FF2B5EF4-FFF2-40B4-BE49-F238E27FC236}">
                <a16:creationId xmlns:a16="http://schemas.microsoft.com/office/drawing/2014/main" id="{CE458FC3-78FA-49CD-ACDB-7505AFDCC821}"/>
              </a:ext>
            </a:extLst>
          </p:cNvPr>
          <p:cNvSpPr/>
          <p:nvPr/>
        </p:nvSpPr>
        <p:spPr>
          <a:xfrm>
            <a:off x="514894" y="3697356"/>
            <a:ext cx="4982818" cy="222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a:extLst>
              <a:ext uri="{FF2B5EF4-FFF2-40B4-BE49-F238E27FC236}">
                <a16:creationId xmlns:a16="http://schemas.microsoft.com/office/drawing/2014/main" id="{29A118DF-4B19-47DF-939A-7B14C2F23B3C}"/>
              </a:ext>
            </a:extLst>
          </p:cNvPr>
          <p:cNvSpPr txBox="1"/>
          <p:nvPr/>
        </p:nvSpPr>
        <p:spPr>
          <a:xfrm>
            <a:off x="595086" y="3816626"/>
            <a:ext cx="2690192" cy="1477328"/>
          </a:xfrm>
          <a:prstGeom prst="rect">
            <a:avLst/>
          </a:prstGeom>
          <a:noFill/>
        </p:spPr>
        <p:txBody>
          <a:bodyPr wrap="square" rtlCol="0">
            <a:spAutoFit/>
          </a:bodyPr>
          <a:lstStyle/>
          <a:p>
            <a:r>
              <a:rPr lang="uk-UA" dirty="0">
                <a:solidFill>
                  <a:schemeClr val="bg1"/>
                </a:solidFill>
              </a:rPr>
              <a:t>Контакти:</a:t>
            </a:r>
          </a:p>
          <a:p>
            <a:r>
              <a:rPr lang="uk-UA" dirty="0" err="1">
                <a:solidFill>
                  <a:schemeClr val="bg1"/>
                </a:solidFill>
              </a:rPr>
              <a:t>Тел</a:t>
            </a:r>
            <a:r>
              <a:rPr lang="uk-UA" dirty="0">
                <a:solidFill>
                  <a:schemeClr val="bg1"/>
                </a:solidFill>
              </a:rPr>
              <a:t>. +38 93 993 85 97</a:t>
            </a:r>
          </a:p>
          <a:p>
            <a:r>
              <a:rPr lang="en-US" dirty="0">
                <a:solidFill>
                  <a:schemeClr val="bg1"/>
                </a:solidFill>
              </a:rPr>
              <a:t>E-mail </a:t>
            </a:r>
            <a:r>
              <a:rPr lang="en-US" b="0" i="0" dirty="0">
                <a:solidFill>
                  <a:schemeClr val="bg1"/>
                </a:solidFill>
                <a:effectLst/>
                <a:latin typeface="Google Sans"/>
              </a:rPr>
              <a:t>fstdynamo.pr@gmail.com</a:t>
            </a:r>
            <a:endParaRPr lang="uk-UA" dirty="0">
              <a:solidFill>
                <a:schemeClr val="bg1"/>
              </a:solidFill>
            </a:endParaRPr>
          </a:p>
          <a:p>
            <a:endParaRPr lang="ru-RU" dirty="0"/>
          </a:p>
        </p:txBody>
      </p:sp>
      <p:sp>
        <p:nvSpPr>
          <p:cNvPr id="4" name="TextBox 3">
            <a:extLst>
              <a:ext uri="{FF2B5EF4-FFF2-40B4-BE49-F238E27FC236}">
                <a16:creationId xmlns:a16="http://schemas.microsoft.com/office/drawing/2014/main" id="{801EB988-D528-4807-8551-8FA5FC2E0E08}"/>
              </a:ext>
            </a:extLst>
          </p:cNvPr>
          <p:cNvSpPr txBox="1"/>
          <p:nvPr/>
        </p:nvSpPr>
        <p:spPr>
          <a:xfrm>
            <a:off x="595086" y="4970788"/>
            <a:ext cx="3589399" cy="646331"/>
          </a:xfrm>
          <a:prstGeom prst="rect">
            <a:avLst/>
          </a:prstGeom>
          <a:noFill/>
        </p:spPr>
        <p:txBody>
          <a:bodyPr wrap="square" rtlCol="0">
            <a:spAutoFit/>
          </a:bodyPr>
          <a:lstStyle/>
          <a:p>
            <a:r>
              <a:rPr lang="uk-UA" dirty="0">
                <a:solidFill>
                  <a:schemeClr val="bg1"/>
                </a:solidFill>
              </a:rPr>
              <a:t>Адреса: </a:t>
            </a:r>
          </a:p>
          <a:p>
            <a:r>
              <a:rPr lang="uk-UA" dirty="0">
                <a:solidFill>
                  <a:schemeClr val="bg1"/>
                </a:solidFill>
              </a:rPr>
              <a:t>м. Київ, вул. Інститутська 29</a:t>
            </a:r>
            <a:r>
              <a:rPr lang="en-US" dirty="0">
                <a:solidFill>
                  <a:schemeClr val="bg1"/>
                </a:solidFill>
              </a:rPr>
              <a:t>/3</a:t>
            </a:r>
            <a:endParaRPr lang="ru-RU" dirty="0">
              <a:solidFill>
                <a:schemeClr val="bg1"/>
              </a:solidFill>
            </a:endParaRPr>
          </a:p>
        </p:txBody>
      </p:sp>
    </p:spTree>
    <p:extLst>
      <p:ext uri="{BB962C8B-B14F-4D97-AF65-F5344CB8AC3E}">
        <p14:creationId xmlns:p14="http://schemas.microsoft.com/office/powerpoint/2010/main" val="166260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Місце для зображення 11">
            <a:extLst>
              <a:ext uri="{FF2B5EF4-FFF2-40B4-BE49-F238E27FC236}">
                <a16:creationId xmlns:a16="http://schemas.microsoft.com/office/drawing/2014/main" id="{0FDE5303-72E1-4F8A-8D2A-643A3C0AF1F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403" r="17403"/>
          <a:stretch>
            <a:fillRect/>
          </a:stretch>
        </p:blipFill>
        <p:spPr/>
      </p:pic>
      <p:sp>
        <p:nvSpPr>
          <p:cNvPr id="8" name="TextBox 7"/>
          <p:cNvSpPr txBox="1"/>
          <p:nvPr/>
        </p:nvSpPr>
        <p:spPr>
          <a:xfrm>
            <a:off x="498339" y="2527248"/>
            <a:ext cx="5597661" cy="2062103"/>
          </a:xfrm>
          <a:prstGeom prst="rect">
            <a:avLst/>
          </a:prstGeom>
          <a:noFill/>
        </p:spPr>
        <p:txBody>
          <a:bodyPr wrap="square" rtlCol="0">
            <a:spAutoFit/>
          </a:bodyPr>
          <a:lstStyle/>
          <a:p>
            <a:pPr algn="just"/>
            <a:r>
              <a:rPr lang="uk-UA" sz="1600" dirty="0">
                <a:solidFill>
                  <a:schemeClr val="accent5">
                    <a:lumMod val="50000"/>
                  </a:schemeClr>
                </a:solidFill>
                <a:latin typeface="Roboto Slab Light"/>
              </a:rPr>
              <a:t>Всеукраїнська громадська організація фізкультурно-спортивного спрямування, що об'єднує колективи фізичної культури та спорту, працівників та військовослужбовців правоохоронних органів, рятувальних та інших спеціальних служб, студентів та курсантів відомчих вузів, окремих громадян, що прагнуть займатися фізкультурою та спортом і сприяти їх розвиткові в країні.</a:t>
            </a:r>
            <a:endParaRPr lang="en-US" sz="1600" dirty="0">
              <a:solidFill>
                <a:schemeClr val="accent5">
                  <a:lumMod val="50000"/>
                </a:schemeClr>
              </a:solidFill>
              <a:latin typeface="Roboto Slab Light"/>
              <a:cs typeface="Roboto Light"/>
            </a:endParaRPr>
          </a:p>
        </p:txBody>
      </p:sp>
      <p:sp>
        <p:nvSpPr>
          <p:cNvPr id="10" name="Rounded Rectangle 9"/>
          <p:cNvSpPr/>
          <p:nvPr/>
        </p:nvSpPr>
        <p:spPr>
          <a:xfrm>
            <a:off x="751106" y="4875929"/>
            <a:ext cx="1293018" cy="257015"/>
          </a:xfrm>
          <a:prstGeom prst="roundRect">
            <a:avLst>
              <a:gd name="adj" fmla="val 50000"/>
            </a:avLst>
          </a:prstGeom>
          <a:solidFill>
            <a:schemeClr val="accent1">
              <a:lumMod val="75000"/>
            </a:schemeClr>
          </a:solidFill>
          <a:ln>
            <a:noFill/>
          </a:ln>
          <a:effectLst>
            <a:outerShdw blurRad="127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34437" y="4823547"/>
            <a:ext cx="1309687" cy="338554"/>
          </a:xfrm>
          <a:prstGeom prst="rect">
            <a:avLst/>
          </a:prstGeom>
          <a:noFill/>
        </p:spPr>
        <p:txBody>
          <a:bodyPr wrap="square" rtlCol="0">
            <a:spAutoFit/>
          </a:bodyPr>
          <a:lstStyle/>
          <a:p>
            <a:pPr algn="ctr"/>
            <a:r>
              <a:rPr lang="uk-UA" sz="1600" b="1" dirty="0">
                <a:solidFill>
                  <a:schemeClr val="bg1"/>
                </a:solidFill>
                <a:latin typeface="Montserrat" panose="00000500000000000000" pitchFamily="2" charset="0"/>
              </a:rPr>
              <a:t>2023</a:t>
            </a:r>
            <a:endParaRPr lang="en-US" sz="1600" b="1" dirty="0">
              <a:solidFill>
                <a:schemeClr val="bg1"/>
              </a:solidFill>
              <a:latin typeface="Montserrat" panose="00000500000000000000" pitchFamily="2" charset="0"/>
            </a:endParaRPr>
          </a:p>
        </p:txBody>
      </p:sp>
      <p:sp>
        <p:nvSpPr>
          <p:cNvPr id="34" name="Freeform 33"/>
          <p:cNvSpPr/>
          <p:nvPr/>
        </p:nvSpPr>
        <p:spPr>
          <a:xfrm>
            <a:off x="8379990" y="0"/>
            <a:ext cx="2604420" cy="1304290"/>
          </a:xfrm>
          <a:custGeom>
            <a:avLst/>
            <a:gdLst>
              <a:gd name="connsiteX0" fmla="*/ 0 w 2604420"/>
              <a:gd name="connsiteY0" fmla="*/ 0 h 1304290"/>
              <a:gd name="connsiteX1" fmla="*/ 2604420 w 2604420"/>
              <a:gd name="connsiteY1" fmla="*/ 0 h 1304290"/>
              <a:gd name="connsiteX2" fmla="*/ 1302210 w 2604420"/>
              <a:gd name="connsiteY2" fmla="*/ 1304290 h 1304290"/>
            </a:gdLst>
            <a:ahLst/>
            <a:cxnLst>
              <a:cxn ang="0">
                <a:pos x="connsiteX0" y="connsiteY0"/>
              </a:cxn>
              <a:cxn ang="0">
                <a:pos x="connsiteX1" y="connsiteY1"/>
              </a:cxn>
              <a:cxn ang="0">
                <a:pos x="connsiteX2" y="connsiteY2"/>
              </a:cxn>
            </a:cxnLst>
            <a:rect l="l" t="t" r="r" b="b"/>
            <a:pathLst>
              <a:path w="2604420" h="1304290">
                <a:moveTo>
                  <a:pt x="0" y="0"/>
                </a:moveTo>
                <a:lnTo>
                  <a:pt x="2604420" y="0"/>
                </a:lnTo>
                <a:lnTo>
                  <a:pt x="1302210" y="130429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8379991" y="5553710"/>
            <a:ext cx="2604418" cy="1304290"/>
          </a:xfrm>
          <a:custGeom>
            <a:avLst/>
            <a:gdLst>
              <a:gd name="connsiteX0" fmla="*/ 1302209 w 2604418"/>
              <a:gd name="connsiteY0" fmla="*/ 0 h 1304290"/>
              <a:gd name="connsiteX1" fmla="*/ 2604418 w 2604418"/>
              <a:gd name="connsiteY1" fmla="*/ 1304290 h 1304290"/>
              <a:gd name="connsiteX2" fmla="*/ 0 w 2604418"/>
              <a:gd name="connsiteY2" fmla="*/ 1304290 h 1304290"/>
            </a:gdLst>
            <a:ahLst/>
            <a:cxnLst>
              <a:cxn ang="0">
                <a:pos x="connsiteX0" y="connsiteY0"/>
              </a:cxn>
              <a:cxn ang="0">
                <a:pos x="connsiteX1" y="connsiteY1"/>
              </a:cxn>
              <a:cxn ang="0">
                <a:pos x="connsiteX2" y="connsiteY2"/>
              </a:cxn>
            </a:cxnLst>
            <a:rect l="l" t="t" r="r" b="b"/>
            <a:pathLst>
              <a:path w="2604418" h="1304290">
                <a:moveTo>
                  <a:pt x="1302209" y="0"/>
                </a:moveTo>
                <a:lnTo>
                  <a:pt x="2604418" y="1304290"/>
                </a:lnTo>
                <a:lnTo>
                  <a:pt x="0" y="130429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9840528" y="0"/>
            <a:ext cx="2351472" cy="3298768"/>
          </a:xfrm>
          <a:custGeom>
            <a:avLst/>
            <a:gdLst>
              <a:gd name="connsiteX0" fmla="*/ 1403506 w 2351472"/>
              <a:gd name="connsiteY0" fmla="*/ 0 h 3298768"/>
              <a:gd name="connsiteX1" fmla="*/ 2351472 w 2351472"/>
              <a:gd name="connsiteY1" fmla="*/ 0 h 3298768"/>
              <a:gd name="connsiteX2" fmla="*/ 2351472 w 2351472"/>
              <a:gd name="connsiteY2" fmla="*/ 2836559 h 3298768"/>
              <a:gd name="connsiteX3" fmla="*/ 1890000 w 2351472"/>
              <a:gd name="connsiteY3" fmla="*/ 3298768 h 3298768"/>
              <a:gd name="connsiteX4" fmla="*/ 0 w 2351472"/>
              <a:gd name="connsiteY4" fmla="*/ 1405749 h 329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72" h="3298768">
                <a:moveTo>
                  <a:pt x="1403506" y="0"/>
                </a:moveTo>
                <a:lnTo>
                  <a:pt x="2351472" y="0"/>
                </a:lnTo>
                <a:lnTo>
                  <a:pt x="2351472" y="2836559"/>
                </a:lnTo>
                <a:lnTo>
                  <a:pt x="1890000" y="3298768"/>
                </a:lnTo>
                <a:lnTo>
                  <a:pt x="0" y="140574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9840528" y="3558300"/>
            <a:ext cx="2351472" cy="3299700"/>
          </a:xfrm>
          <a:custGeom>
            <a:avLst/>
            <a:gdLst>
              <a:gd name="connsiteX0" fmla="*/ 1890000 w 2351472"/>
              <a:gd name="connsiteY0" fmla="*/ 0 h 3299700"/>
              <a:gd name="connsiteX1" fmla="*/ 2351472 w 2351472"/>
              <a:gd name="connsiteY1" fmla="*/ 462210 h 3299700"/>
              <a:gd name="connsiteX2" fmla="*/ 2351472 w 2351472"/>
              <a:gd name="connsiteY2" fmla="*/ 3299700 h 3299700"/>
              <a:gd name="connsiteX3" fmla="*/ 1404437 w 2351472"/>
              <a:gd name="connsiteY3" fmla="*/ 3299700 h 3299700"/>
              <a:gd name="connsiteX4" fmla="*/ 0 w 2351472"/>
              <a:gd name="connsiteY4" fmla="*/ 1893020 h 329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72" h="3299700">
                <a:moveTo>
                  <a:pt x="1890000" y="0"/>
                </a:moveTo>
                <a:lnTo>
                  <a:pt x="2351472" y="462210"/>
                </a:lnTo>
                <a:lnTo>
                  <a:pt x="2351472" y="3299700"/>
                </a:lnTo>
                <a:lnTo>
                  <a:pt x="1404437" y="3299700"/>
                </a:lnTo>
                <a:lnTo>
                  <a:pt x="0" y="189302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a:off x="11888856" y="3125372"/>
            <a:ext cx="303144" cy="607256"/>
          </a:xfrm>
          <a:custGeom>
            <a:avLst/>
            <a:gdLst>
              <a:gd name="connsiteX0" fmla="*/ 303144 w 303144"/>
              <a:gd name="connsiteY0" fmla="*/ 0 h 607256"/>
              <a:gd name="connsiteX1" fmla="*/ 303144 w 303144"/>
              <a:gd name="connsiteY1" fmla="*/ 607256 h 607256"/>
              <a:gd name="connsiteX2" fmla="*/ 0 w 303144"/>
              <a:gd name="connsiteY2" fmla="*/ 303628 h 607256"/>
            </a:gdLst>
            <a:ahLst/>
            <a:cxnLst>
              <a:cxn ang="0">
                <a:pos x="connsiteX0" y="connsiteY0"/>
              </a:cxn>
              <a:cxn ang="0">
                <a:pos x="connsiteX1" y="connsiteY1"/>
              </a:cxn>
              <a:cxn ang="0">
                <a:pos x="connsiteX2" y="connsiteY2"/>
              </a:cxn>
            </a:cxnLst>
            <a:rect l="l" t="t" r="r" b="b"/>
            <a:pathLst>
              <a:path w="303144" h="607256">
                <a:moveTo>
                  <a:pt x="303144" y="0"/>
                </a:moveTo>
                <a:lnTo>
                  <a:pt x="303144" y="607256"/>
                </a:lnTo>
                <a:lnTo>
                  <a:pt x="0" y="30362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BEC2E9D3-A768-4436-A863-8199D5C117D4}"/>
              </a:ext>
            </a:extLst>
          </p:cNvPr>
          <p:cNvSpPr txBox="1"/>
          <p:nvPr/>
        </p:nvSpPr>
        <p:spPr>
          <a:xfrm>
            <a:off x="87832" y="1532988"/>
            <a:ext cx="5497712" cy="584775"/>
          </a:xfrm>
          <a:prstGeom prst="rect">
            <a:avLst/>
          </a:prstGeom>
          <a:noFill/>
          <a:effectLst/>
        </p:spPr>
        <p:txBody>
          <a:bodyPr wrap="square">
            <a:spAutoFit/>
          </a:bodyPr>
          <a:lstStyle/>
          <a:p>
            <a:pPr marL="0" indent="0" algn="ctr">
              <a:buNone/>
            </a:pPr>
            <a:r>
              <a:rPr lang="uk-UA" sz="32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rPr>
              <a:t>ФСТ «Динамо» України</a:t>
            </a:r>
            <a:endParaRPr lang="en-AU" sz="32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endParaRPr>
          </a:p>
        </p:txBody>
      </p:sp>
      <p:pic>
        <p:nvPicPr>
          <p:cNvPr id="26" name="Місце для зображення 25">
            <a:extLst>
              <a:ext uri="{FF2B5EF4-FFF2-40B4-BE49-F238E27FC236}">
                <a16:creationId xmlns:a16="http://schemas.microsoft.com/office/drawing/2014/main" id="{F4BA6A76-237B-4528-B3C6-BEC77077148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690" r="15690"/>
          <a:stretch>
            <a:fillRect/>
          </a:stretch>
        </p:blipFill>
        <p:spPr/>
      </p:pic>
      <p:pic>
        <p:nvPicPr>
          <p:cNvPr id="31" name="Місце для зображення 30">
            <a:extLst>
              <a:ext uri="{FF2B5EF4-FFF2-40B4-BE49-F238E27FC236}">
                <a16:creationId xmlns:a16="http://schemas.microsoft.com/office/drawing/2014/main" id="{BB8908B3-E15D-4758-B1E9-63CFC51EE3FC}"/>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0990" b="20990"/>
          <a:stretch>
            <a:fillRect/>
          </a:stretch>
        </p:blipFill>
        <p:spPr/>
      </p:pic>
    </p:spTree>
    <p:extLst>
      <p:ext uri="{BB962C8B-B14F-4D97-AF65-F5344CB8AC3E}">
        <p14:creationId xmlns:p14="http://schemas.microsoft.com/office/powerpoint/2010/main" val="195484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98000"/>
              </a:schemeClr>
            </a:gs>
            <a:gs pos="100000">
              <a:schemeClr val="accent4"/>
            </a:gs>
            <a:gs pos="50000">
              <a:srgbClr val="00B0F0"/>
            </a:gs>
            <a:gs pos="75000">
              <a:schemeClr val="accent3"/>
            </a:gs>
          </a:gsLst>
          <a:lin ang="0" scaled="1"/>
        </a:gradFill>
        <a:effectLst/>
      </p:bgPr>
    </p:bg>
    <p:spTree>
      <p:nvGrpSpPr>
        <p:cNvPr id="1" name=""/>
        <p:cNvGrpSpPr/>
        <p:nvPr/>
      </p:nvGrpSpPr>
      <p:grpSpPr>
        <a:xfrm>
          <a:off x="0" y="0"/>
          <a:ext cx="0" cy="0"/>
          <a:chOff x="0" y="0"/>
          <a:chExt cx="0" cy="0"/>
        </a:xfrm>
      </p:grpSpPr>
      <p:sp>
        <p:nvSpPr>
          <p:cNvPr id="3" name="Diamond 2">
            <a:extLst>
              <a:ext uri="{FF2B5EF4-FFF2-40B4-BE49-F238E27FC236}">
                <a16:creationId xmlns:a16="http://schemas.microsoft.com/office/drawing/2014/main" id="{919F7CE3-4D81-4959-B30B-0B573AD34D37}"/>
              </a:ext>
            </a:extLst>
          </p:cNvPr>
          <p:cNvSpPr/>
          <p:nvPr/>
        </p:nvSpPr>
        <p:spPr>
          <a:xfrm>
            <a:off x="6672986" y="967943"/>
            <a:ext cx="4922114" cy="4922114"/>
          </a:xfrm>
          <a:prstGeom prst="diamond">
            <a:avLst/>
          </a:prstGeom>
          <a:solidFill>
            <a:srgbClr val="0070C0"/>
          </a:solidFill>
          <a:ln>
            <a:noFill/>
          </a:ln>
          <a:effectLst>
            <a:outerShdw blurRad="812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821510" y="4642242"/>
            <a:ext cx="5288686" cy="400110"/>
          </a:xfrm>
          <a:prstGeom prst="rect">
            <a:avLst/>
          </a:prstGeom>
          <a:noFill/>
        </p:spPr>
        <p:txBody>
          <a:bodyPr wrap="square" rtlCol="0">
            <a:spAutoFit/>
          </a:bodyPr>
          <a:lstStyle/>
          <a:p>
            <a:pPr algn="ctr"/>
            <a:r>
              <a:rPr lang="uk-UA" sz="2000" dirty="0">
                <a:solidFill>
                  <a:schemeClr val="bg1">
                    <a:lumMod val="95000"/>
                  </a:schemeClr>
                </a:solidFill>
                <a:effectLst/>
                <a:latin typeface="Roboto Slab Light"/>
                <a:ea typeface="Calibri" panose="020F0502020204030204" pitchFamily="34" charset="0"/>
                <a:cs typeface="Times New Roman" panose="02020603050405020304" pitchFamily="18" charset="0"/>
              </a:rPr>
              <a:t>«Сила в русі та єдності»</a:t>
            </a:r>
            <a:endParaRPr lang="en-ID" sz="2000" dirty="0">
              <a:solidFill>
                <a:schemeClr val="tx1">
                  <a:lumMod val="75000"/>
                  <a:lumOff val="2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754E620-A3B3-4B07-8826-04629F109EA5}"/>
              </a:ext>
            </a:extLst>
          </p:cNvPr>
          <p:cNvSpPr txBox="1"/>
          <p:nvPr/>
        </p:nvSpPr>
        <p:spPr>
          <a:xfrm>
            <a:off x="317929" y="2890390"/>
            <a:ext cx="5485364" cy="1200329"/>
          </a:xfrm>
          <a:prstGeom prst="rect">
            <a:avLst/>
          </a:prstGeom>
          <a:noFill/>
        </p:spPr>
        <p:txBody>
          <a:bodyPr wrap="square">
            <a:spAutoFit/>
          </a:bodyPr>
          <a:lstStyle/>
          <a:p>
            <a:pPr algn="just"/>
            <a:r>
              <a:rPr lang="uk-UA" dirty="0">
                <a:solidFill>
                  <a:schemeClr val="bg1">
                    <a:lumMod val="95000"/>
                  </a:schemeClr>
                </a:solidFill>
                <a:latin typeface="Roboto Slab Light"/>
              </a:rPr>
              <a:t>ФСТ «Динамо» називають провідною силою українського спорту . З 1952 року понад 860 спортсменів брали участь в Олімпійських іграх. Де здобуто 169 медалей</a:t>
            </a:r>
            <a:endParaRPr lang="ru-RU" dirty="0">
              <a:solidFill>
                <a:schemeClr val="bg1">
                  <a:lumMod val="95000"/>
                </a:schemeClr>
              </a:solidFill>
              <a:latin typeface="Roboto Slab Light"/>
            </a:endParaRPr>
          </a:p>
        </p:txBody>
      </p:sp>
      <p:cxnSp>
        <p:nvCxnSpPr>
          <p:cNvPr id="15" name="直接连接符 4">
            <a:extLst>
              <a:ext uri="{FF2B5EF4-FFF2-40B4-BE49-F238E27FC236}">
                <a16:creationId xmlns:a16="http://schemas.microsoft.com/office/drawing/2014/main" id="{CDFAEAD0-37D9-49C1-883B-2CFFF107B141}"/>
              </a:ext>
            </a:extLst>
          </p:cNvPr>
          <p:cNvCxnSpPr>
            <a:cxnSpLocks/>
          </p:cNvCxnSpPr>
          <p:nvPr/>
        </p:nvCxnSpPr>
        <p:spPr>
          <a:xfrm>
            <a:off x="322143" y="4356955"/>
            <a:ext cx="2417763" cy="19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4">
            <a:extLst>
              <a:ext uri="{FF2B5EF4-FFF2-40B4-BE49-F238E27FC236}">
                <a16:creationId xmlns:a16="http://schemas.microsoft.com/office/drawing/2014/main" id="{C04B060B-3673-43BE-B96F-B8D13DE81C52}"/>
              </a:ext>
            </a:extLst>
          </p:cNvPr>
          <p:cNvCxnSpPr>
            <a:cxnSpLocks/>
          </p:cNvCxnSpPr>
          <p:nvPr/>
        </p:nvCxnSpPr>
        <p:spPr>
          <a:xfrm>
            <a:off x="439838" y="2624636"/>
            <a:ext cx="2417763" cy="19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E3D644-1A7A-4B42-BC83-5E6986531282}"/>
              </a:ext>
            </a:extLst>
          </p:cNvPr>
          <p:cNvSpPr txBox="1"/>
          <p:nvPr/>
        </p:nvSpPr>
        <p:spPr>
          <a:xfrm>
            <a:off x="0" y="1878875"/>
            <a:ext cx="5497712" cy="584775"/>
          </a:xfrm>
          <a:prstGeom prst="rect">
            <a:avLst/>
          </a:prstGeom>
          <a:solidFill>
            <a:schemeClr val="bg1"/>
          </a:solidFill>
          <a:effectLst/>
        </p:spPr>
        <p:txBody>
          <a:bodyPr wrap="square">
            <a:spAutoFit/>
          </a:bodyPr>
          <a:lstStyle/>
          <a:p>
            <a:pPr marL="0" indent="0" algn="ctr">
              <a:buNone/>
            </a:pPr>
            <a:r>
              <a:rPr lang="uk-UA" sz="32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rPr>
              <a:t>ФСТ «Динамо» України</a:t>
            </a:r>
            <a:endParaRPr lang="en-AU" sz="3200" spc="-150" dirty="0">
              <a:gradFill flip="none" rotWithShape="1">
                <a:gsLst>
                  <a:gs pos="0">
                    <a:srgbClr val="002060"/>
                  </a:gs>
                  <a:gs pos="100000">
                    <a:schemeClr val="accent4"/>
                  </a:gs>
                  <a:gs pos="50000">
                    <a:srgbClr val="00B0F0"/>
                  </a:gs>
                  <a:gs pos="75000">
                    <a:schemeClr val="accent1">
                      <a:lumMod val="60000"/>
                      <a:lumOff val="40000"/>
                    </a:schemeClr>
                  </a:gs>
                </a:gsLst>
                <a:lin ang="0" scaled="1"/>
                <a:tileRect/>
              </a:gradFill>
              <a:effectLst>
                <a:reflection stA="95000" endPos="0" dist="50800" dir="5400000" sy="-100000" algn="bl" rotWithShape="0"/>
              </a:effectLst>
              <a:latin typeface="Roboto Slab Bold"/>
              <a:cs typeface="Roboto Slab Bold"/>
            </a:endParaRPr>
          </a:p>
        </p:txBody>
      </p:sp>
      <p:sp>
        <p:nvSpPr>
          <p:cNvPr id="20" name="Овал 19">
            <a:extLst>
              <a:ext uri="{FF2B5EF4-FFF2-40B4-BE49-F238E27FC236}">
                <a16:creationId xmlns:a16="http://schemas.microsoft.com/office/drawing/2014/main" id="{6EB6E207-2213-432D-AEAF-E8FBFBBB0D6B}"/>
              </a:ext>
            </a:extLst>
          </p:cNvPr>
          <p:cNvSpPr/>
          <p:nvPr/>
        </p:nvSpPr>
        <p:spPr>
          <a:xfrm>
            <a:off x="6805534" y="1364105"/>
            <a:ext cx="4661941" cy="4062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91CC524D-6D31-491E-B230-51DB1ED7A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110" y="2063282"/>
            <a:ext cx="4137866" cy="2663980"/>
          </a:xfrm>
          <a:prstGeom prst="rect">
            <a:avLst/>
          </a:prstGeom>
        </p:spPr>
      </p:pic>
    </p:spTree>
    <p:extLst>
      <p:ext uri="{BB962C8B-B14F-4D97-AF65-F5344CB8AC3E}">
        <p14:creationId xmlns:p14="http://schemas.microsoft.com/office/powerpoint/2010/main" val="1670707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Місце для зображення 7">
            <a:extLst>
              <a:ext uri="{FF2B5EF4-FFF2-40B4-BE49-F238E27FC236}">
                <a16:creationId xmlns:a16="http://schemas.microsoft.com/office/drawing/2014/main" id="{7E9E87A4-FD49-4F10-917D-3D3E8208DF1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50" r="20250"/>
          <a:stretch>
            <a:fillRect/>
          </a:stretch>
        </p:blipFill>
        <p:spPr/>
      </p:pic>
      <p:sp>
        <p:nvSpPr>
          <p:cNvPr id="4" name="TextBox 3"/>
          <p:cNvSpPr txBox="1"/>
          <p:nvPr/>
        </p:nvSpPr>
        <p:spPr>
          <a:xfrm>
            <a:off x="499366" y="2865213"/>
            <a:ext cx="5517265" cy="1815882"/>
          </a:xfrm>
          <a:prstGeom prst="rect">
            <a:avLst/>
          </a:prstGeom>
          <a:noFill/>
        </p:spPr>
        <p:txBody>
          <a:bodyPr wrap="square" rtlCol="0">
            <a:spAutoFit/>
          </a:bodyPr>
          <a:lstStyle/>
          <a:p>
            <a:pPr algn="just"/>
            <a:r>
              <a:rPr lang="uk-UA" sz="1600" dirty="0">
                <a:solidFill>
                  <a:srgbClr val="002060"/>
                </a:solidFill>
                <a:latin typeface="Roboto Slab Bold"/>
                <a:cs typeface="Times New Roman" panose="02020603050405020304" pitchFamily="18" charset="0"/>
              </a:rPr>
              <a:t>У період дії воєнного стану рішенням Уряду скасовано проведення усіх спортивних заходів у першому півріччі 2022 року. Ураховуючи зазначене,  Товариство корінним образом змінило формат своєї діяльності: колектив продовжив роботу, надаючи посильну допомогу ЗСУ, територіальній обороні, вимушеним переселенцям та іншим</a:t>
            </a:r>
            <a:endParaRPr lang="en-ID" sz="1600" dirty="0">
              <a:solidFill>
                <a:srgbClr val="002060"/>
              </a:solidFill>
              <a:latin typeface="Roboto Slab Bold"/>
              <a:ea typeface="Open Sans" panose="020B0606030504020204" pitchFamily="34" charset="0"/>
              <a:cs typeface="Open Sans" panose="020B0606030504020204" pitchFamily="34" charset="0"/>
            </a:endParaRPr>
          </a:p>
        </p:txBody>
      </p:sp>
      <p:sp>
        <p:nvSpPr>
          <p:cNvPr id="5" name="TextBox 4"/>
          <p:cNvSpPr txBox="1"/>
          <p:nvPr/>
        </p:nvSpPr>
        <p:spPr>
          <a:xfrm>
            <a:off x="499366" y="1148646"/>
            <a:ext cx="6007260" cy="1200329"/>
          </a:xfrm>
          <a:prstGeom prst="rect">
            <a:avLst/>
          </a:prstGeom>
          <a:noFill/>
        </p:spPr>
        <p:txBody>
          <a:bodyPr wrap="square" rtlCol="0">
            <a:spAutoFit/>
          </a:bodyPr>
          <a:lstStyle/>
          <a:p>
            <a:r>
              <a:rPr lang="uk-UA" sz="2400" b="1" dirty="0">
                <a:solidFill>
                  <a:schemeClr val="accent5">
                    <a:lumMod val="50000"/>
                  </a:schemeClr>
                </a:solidFill>
                <a:latin typeface="Roboto Slab Bold"/>
                <a:cs typeface="Times New Roman" panose="02020603050405020304" pitchFamily="18" charset="0"/>
              </a:rPr>
              <a:t>Інформація про діяльність товариства в умовах дії </a:t>
            </a:r>
          </a:p>
          <a:p>
            <a:r>
              <a:rPr lang="uk-UA" sz="2400" b="1" dirty="0">
                <a:solidFill>
                  <a:schemeClr val="accent5">
                    <a:lumMod val="50000"/>
                  </a:schemeClr>
                </a:solidFill>
                <a:latin typeface="Roboto Slab Bold"/>
                <a:cs typeface="Times New Roman" panose="02020603050405020304" pitchFamily="18" charset="0"/>
              </a:rPr>
              <a:t>воєнного часу</a:t>
            </a:r>
            <a:endParaRPr lang="en-US" sz="2400" b="1" dirty="0">
              <a:solidFill>
                <a:schemeClr val="accent5">
                  <a:lumMod val="50000"/>
                </a:schemeClr>
              </a:solidFill>
              <a:latin typeface="Roboto Slab Bold"/>
              <a:cs typeface="Times New Roman" panose="02020603050405020304" pitchFamily="18" charset="0"/>
            </a:endParaRPr>
          </a:p>
        </p:txBody>
      </p:sp>
      <p:sp>
        <p:nvSpPr>
          <p:cNvPr id="6" name="Rounded Rectangle 5"/>
          <p:cNvSpPr/>
          <p:nvPr/>
        </p:nvSpPr>
        <p:spPr>
          <a:xfrm>
            <a:off x="863394" y="5452339"/>
            <a:ext cx="1293018" cy="257015"/>
          </a:xfrm>
          <a:prstGeom prst="roundRect">
            <a:avLst>
              <a:gd name="adj" fmla="val 50000"/>
            </a:avLst>
          </a:prstGeom>
          <a:solidFill>
            <a:schemeClr val="accent1">
              <a:lumMod val="50000"/>
            </a:schemeClr>
          </a:solidFill>
          <a:ln>
            <a:noFill/>
          </a:ln>
          <a:effectLst>
            <a:outerShdw blurRad="127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46725" y="5411570"/>
            <a:ext cx="1309687" cy="338554"/>
          </a:xfrm>
          <a:prstGeom prst="rect">
            <a:avLst/>
          </a:prstGeom>
          <a:noFill/>
        </p:spPr>
        <p:txBody>
          <a:bodyPr wrap="square" rtlCol="0">
            <a:spAutoFit/>
          </a:bodyPr>
          <a:lstStyle/>
          <a:p>
            <a:pPr algn="ctr"/>
            <a:r>
              <a:rPr lang="uk-UA" sz="1600" b="1" dirty="0">
                <a:solidFill>
                  <a:schemeClr val="bg1"/>
                </a:solidFill>
                <a:latin typeface="Montserrat" panose="00000500000000000000" pitchFamily="2" charset="0"/>
              </a:rPr>
              <a:t>2022</a:t>
            </a:r>
            <a:endParaRPr lang="en-US" sz="1600" b="1"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07299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Місце для зображення 14">
            <a:extLst>
              <a:ext uri="{FF2B5EF4-FFF2-40B4-BE49-F238E27FC236}">
                <a16:creationId xmlns:a16="http://schemas.microsoft.com/office/drawing/2014/main" id="{3CFA3A92-7CE3-4E46-A2CC-53933FDC9C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733" r="10733"/>
          <a:stretch>
            <a:fillRect/>
          </a:stretch>
        </p:blipFill>
        <p:spPr>
          <a:xfrm>
            <a:off x="2465388" y="0"/>
            <a:ext cx="9726612" cy="6858000"/>
          </a:xfrm>
        </p:spPr>
      </p:pic>
      <p:sp>
        <p:nvSpPr>
          <p:cNvPr id="8" name="TextBox 7"/>
          <p:cNvSpPr txBox="1"/>
          <p:nvPr/>
        </p:nvSpPr>
        <p:spPr>
          <a:xfrm>
            <a:off x="338315" y="4707046"/>
            <a:ext cx="4254145" cy="830997"/>
          </a:xfrm>
          <a:prstGeom prst="rect">
            <a:avLst/>
          </a:prstGeom>
          <a:noFill/>
          <a:ln>
            <a:solidFill>
              <a:schemeClr val="accent5">
                <a:lumMod val="20000"/>
                <a:lumOff val="80000"/>
              </a:schemeClr>
            </a:solidFill>
          </a:ln>
        </p:spPr>
        <p:txBody>
          <a:bodyPr wrap="square" rtlCol="0">
            <a:spAutoFit/>
          </a:bodyPr>
          <a:lstStyle/>
          <a:p>
            <a:pPr algn="r"/>
            <a:r>
              <a:rPr lang="uk-UA" sz="1600" dirty="0">
                <a:solidFill>
                  <a:schemeClr val="accent5">
                    <a:lumMod val="50000"/>
                  </a:schemeClr>
                </a:solidFill>
                <a:effectLst/>
                <a:latin typeface="Roboto Slab Bold"/>
                <a:ea typeface="Calibri" panose="020F0502020204030204" pitchFamily="34" charset="0"/>
                <a:cs typeface="Times New Roman" panose="02020603050405020304" pitchFamily="18" charset="0"/>
              </a:rPr>
              <a:t>Спортивний комплекс «Динамо» </a:t>
            </a:r>
          </a:p>
          <a:p>
            <a:pPr algn="r"/>
            <a:r>
              <a:rPr lang="uk-UA" sz="1600" dirty="0">
                <a:solidFill>
                  <a:schemeClr val="accent5">
                    <a:lumMod val="50000"/>
                  </a:schemeClr>
                </a:solidFill>
                <a:effectLst/>
                <a:latin typeface="Roboto Slab Bold"/>
                <a:ea typeface="Calibri" panose="020F0502020204030204" pitchFamily="34" charset="0"/>
                <a:cs typeface="Times New Roman" panose="02020603050405020304" pitchFamily="18" charset="0"/>
              </a:rPr>
              <a:t>у м. Херсоні зазнав суттєвих пошкоджень </a:t>
            </a:r>
          </a:p>
          <a:p>
            <a:pPr algn="r"/>
            <a:r>
              <a:rPr lang="uk-UA" sz="1600" dirty="0">
                <a:solidFill>
                  <a:schemeClr val="accent5">
                    <a:lumMod val="50000"/>
                  </a:schemeClr>
                </a:solidFill>
                <a:effectLst/>
                <a:latin typeface="Roboto Slab Bold"/>
                <a:ea typeface="Calibri" panose="020F0502020204030204" pitchFamily="34" charset="0"/>
                <a:cs typeface="Times New Roman" panose="02020603050405020304" pitchFamily="18" charset="0"/>
              </a:rPr>
              <a:t>та на цей час замінований.</a:t>
            </a:r>
            <a:endParaRPr lang="en-ID" sz="1600" dirty="0">
              <a:solidFill>
                <a:schemeClr val="accent5">
                  <a:lumMod val="50000"/>
                </a:schemeClr>
              </a:solidFill>
              <a:latin typeface="Roboto Slab Bold"/>
              <a:ea typeface="Open Sans" panose="020B0606030504020204" pitchFamily="34" charset="0"/>
              <a:cs typeface="Open Sans" panose="020B0606030504020204" pitchFamily="34" charset="0"/>
            </a:endParaRPr>
          </a:p>
        </p:txBody>
      </p:sp>
      <p:sp>
        <p:nvSpPr>
          <p:cNvPr id="9" name="TextBox 8"/>
          <p:cNvSpPr txBox="1"/>
          <p:nvPr/>
        </p:nvSpPr>
        <p:spPr>
          <a:xfrm>
            <a:off x="173620" y="5896209"/>
            <a:ext cx="7155074" cy="830997"/>
          </a:xfrm>
          <a:prstGeom prst="rect">
            <a:avLst/>
          </a:prstGeom>
          <a:noFill/>
        </p:spPr>
        <p:txBody>
          <a:bodyPr wrap="square" rtlCol="0">
            <a:spAutoFit/>
          </a:bodyPr>
          <a:lstStyle/>
          <a:p>
            <a:r>
              <a:rPr lang="uk-UA" sz="2400" b="1" dirty="0">
                <a:solidFill>
                  <a:schemeClr val="accent5">
                    <a:lumMod val="50000"/>
                  </a:schemeClr>
                </a:solidFill>
                <a:latin typeface="Times New Roman" panose="02020603050405020304" pitchFamily="18" charset="0"/>
                <a:cs typeface="Times New Roman" panose="02020603050405020304" pitchFamily="18" charset="0"/>
              </a:rPr>
              <a:t>Спортивно-оздоровчий комплекс </a:t>
            </a:r>
          </a:p>
          <a:p>
            <a:r>
              <a:rPr lang="uk-UA" sz="2400" b="1" dirty="0">
                <a:solidFill>
                  <a:schemeClr val="accent5">
                    <a:lumMod val="50000"/>
                  </a:schemeClr>
                </a:solidFill>
                <a:latin typeface="Times New Roman" panose="02020603050405020304" pitchFamily="18" charset="0"/>
                <a:cs typeface="Times New Roman" panose="02020603050405020304" pitchFamily="18" charset="0"/>
              </a:rPr>
              <a:t>«Динамо» у місті Херсон</a:t>
            </a:r>
            <a:endParaRPr lang="en-US" sz="2400" b="1" dirty="0">
              <a:solidFill>
                <a:schemeClr val="accent5">
                  <a:lumMod val="50000"/>
                </a:schemeClr>
              </a:solidFill>
              <a:latin typeface="Roboto" panose="02000000000000000000" pitchFamily="2" charset="0"/>
              <a:ea typeface="Roboto" panose="02000000000000000000" pitchFamily="2" charset="0"/>
            </a:endParaRPr>
          </a:p>
        </p:txBody>
      </p:sp>
      <p:sp>
        <p:nvSpPr>
          <p:cNvPr id="17" name="L-Shape 8">
            <a:extLst>
              <a:ext uri="{FF2B5EF4-FFF2-40B4-BE49-F238E27FC236}">
                <a16:creationId xmlns:a16="http://schemas.microsoft.com/office/drawing/2014/main" id="{533380C8-ED64-4F97-973E-5374D616816E}"/>
              </a:ext>
            </a:extLst>
          </p:cNvPr>
          <p:cNvSpPr/>
          <p:nvPr/>
        </p:nvSpPr>
        <p:spPr>
          <a:xfrm rot="5400000">
            <a:off x="1018054" y="3909410"/>
            <a:ext cx="590729" cy="1950207"/>
          </a:xfrm>
          <a:prstGeom prst="corner">
            <a:avLst>
              <a:gd name="adj1" fmla="val 16120"/>
              <a:gd name="adj2" fmla="val 16110"/>
            </a:avLst>
          </a:prstGeom>
          <a:solidFill>
            <a:schemeClr val="accent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39825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a:extLst>
              <a:ext uri="{FF2B5EF4-FFF2-40B4-BE49-F238E27FC236}">
                <a16:creationId xmlns:a16="http://schemas.microsoft.com/office/drawing/2014/main" id="{9538F9C9-7D64-4213-AF94-7D5F261F2C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070" r="6070"/>
          <a:stretch>
            <a:fillRect/>
          </a:stretch>
        </p:blipFill>
        <p:spPr>
          <a:xfrm>
            <a:off x="8344679" y="3518703"/>
            <a:ext cx="3392851" cy="2028624"/>
          </a:xfrm>
        </p:spPr>
      </p:pic>
      <p:pic>
        <p:nvPicPr>
          <p:cNvPr id="8" name="Місце для зображення 7">
            <a:extLst>
              <a:ext uri="{FF2B5EF4-FFF2-40B4-BE49-F238E27FC236}">
                <a16:creationId xmlns:a16="http://schemas.microsoft.com/office/drawing/2014/main" id="{EA35A49A-CF9D-4179-AC72-E4D175A0495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58" r="2458"/>
          <a:stretch>
            <a:fillRect/>
          </a:stretch>
        </p:blipFill>
        <p:spPr>
          <a:xfrm>
            <a:off x="8344680" y="1400376"/>
            <a:ext cx="3392851" cy="2028624"/>
          </a:xfrm>
        </p:spPr>
      </p:pic>
      <p:pic>
        <p:nvPicPr>
          <p:cNvPr id="9" name="Місце для зображення 8">
            <a:extLst>
              <a:ext uri="{FF2B5EF4-FFF2-40B4-BE49-F238E27FC236}">
                <a16:creationId xmlns:a16="http://schemas.microsoft.com/office/drawing/2014/main" id="{F244961F-C77C-4646-9261-CBBE5A8CB024}"/>
              </a:ext>
            </a:extLst>
          </p:cNvPr>
          <p:cNvPicPr>
            <a:picLocks noChangeAspect="1"/>
          </p:cNvPicPr>
          <p:nvPr/>
        </p:nvPicPr>
        <p:blipFill>
          <a:blip r:embed="rId4">
            <a:extLst>
              <a:ext uri="{28A0092B-C50C-407E-A947-70E740481C1C}">
                <a14:useLocalDpi xmlns:a14="http://schemas.microsoft.com/office/drawing/2010/main" val="0"/>
              </a:ext>
            </a:extLst>
          </a:blip>
          <a:srcRect l="6543" r="6543"/>
          <a:stretch>
            <a:fillRect/>
          </a:stretch>
        </p:blipFill>
        <p:spPr>
          <a:xfrm>
            <a:off x="4844811" y="3518703"/>
            <a:ext cx="3395135" cy="2029990"/>
          </a:xfrm>
          <a:prstGeom prst="rect">
            <a:avLst/>
          </a:prstGeom>
          <a:pattFill prst="pct10">
            <a:fgClr>
              <a:schemeClr val="accent1"/>
            </a:fgClr>
            <a:bgClr>
              <a:schemeClr val="bg1"/>
            </a:bgClr>
          </a:pattFill>
        </p:spPr>
      </p:pic>
      <p:pic>
        <p:nvPicPr>
          <p:cNvPr id="10" name="Місце для зображення 10">
            <a:extLst>
              <a:ext uri="{FF2B5EF4-FFF2-40B4-BE49-F238E27FC236}">
                <a16:creationId xmlns:a16="http://schemas.microsoft.com/office/drawing/2014/main" id="{76A424D1-F621-4013-90B1-DE21C3DECB36}"/>
              </a:ext>
            </a:extLst>
          </p:cNvPr>
          <p:cNvPicPr>
            <a:picLocks noChangeAspect="1"/>
          </p:cNvPicPr>
          <p:nvPr/>
        </p:nvPicPr>
        <p:blipFill>
          <a:blip r:embed="rId5">
            <a:extLst>
              <a:ext uri="{28A0092B-C50C-407E-A947-70E740481C1C}">
                <a14:useLocalDpi xmlns:a14="http://schemas.microsoft.com/office/drawing/2010/main" val="0"/>
              </a:ext>
            </a:extLst>
          </a:blip>
          <a:srcRect l="281" r="281"/>
          <a:stretch>
            <a:fillRect/>
          </a:stretch>
        </p:blipFill>
        <p:spPr>
          <a:xfrm>
            <a:off x="4847094" y="1400376"/>
            <a:ext cx="3392852" cy="2028625"/>
          </a:xfrm>
          <a:prstGeom prst="rect">
            <a:avLst/>
          </a:prstGeom>
          <a:pattFill prst="pct10">
            <a:fgClr>
              <a:schemeClr val="accent1"/>
            </a:fgClr>
            <a:bgClr>
              <a:schemeClr val="bg1"/>
            </a:bgClr>
          </a:pattFill>
        </p:spPr>
      </p:pic>
      <p:sp>
        <p:nvSpPr>
          <p:cNvPr id="11" name="TextBox 10">
            <a:extLst>
              <a:ext uri="{FF2B5EF4-FFF2-40B4-BE49-F238E27FC236}">
                <a16:creationId xmlns:a16="http://schemas.microsoft.com/office/drawing/2014/main" id="{D2B5A589-F0FE-464B-BAA1-1A60D9AC85A0}"/>
              </a:ext>
            </a:extLst>
          </p:cNvPr>
          <p:cNvSpPr txBox="1"/>
          <p:nvPr/>
        </p:nvSpPr>
        <p:spPr>
          <a:xfrm>
            <a:off x="454469" y="2327279"/>
            <a:ext cx="6555105" cy="923330"/>
          </a:xfrm>
          <a:prstGeom prst="rect">
            <a:avLst/>
          </a:prstGeom>
          <a:noFill/>
        </p:spPr>
        <p:txBody>
          <a:bodyPr wrap="square" rtlCol="0">
            <a:spAutoFit/>
          </a:bodyPr>
          <a:lstStyle/>
          <a:p>
            <a:r>
              <a:rPr lang="uk-UA" b="1" dirty="0">
                <a:solidFill>
                  <a:srgbClr val="002060"/>
                </a:solidFill>
                <a:latin typeface="Roboto Slab Bold"/>
                <a:cs typeface="Times New Roman" panose="02020603050405020304" pitchFamily="18" charset="0"/>
              </a:rPr>
              <a:t>Лижна база «Динамо», </a:t>
            </a:r>
          </a:p>
          <a:p>
            <a:r>
              <a:rPr lang="uk-UA" b="1" dirty="0" err="1">
                <a:solidFill>
                  <a:srgbClr val="002060"/>
                </a:solidFill>
                <a:latin typeface="Roboto Slab Bold"/>
                <a:cs typeface="Times New Roman" panose="02020603050405020304" pitchFamily="18" charset="0"/>
              </a:rPr>
              <a:t>ур</a:t>
            </a:r>
            <a:r>
              <a:rPr lang="uk-UA" b="1" dirty="0">
                <a:solidFill>
                  <a:srgbClr val="002060"/>
                </a:solidFill>
                <a:latin typeface="Roboto Slab Bold"/>
                <a:cs typeface="Times New Roman" panose="02020603050405020304" pitchFamily="18" charset="0"/>
              </a:rPr>
              <a:t>. </a:t>
            </a:r>
            <a:r>
              <a:rPr lang="uk-UA" b="1" dirty="0" err="1">
                <a:solidFill>
                  <a:srgbClr val="002060"/>
                </a:solidFill>
                <a:latin typeface="Roboto Slab Bold"/>
                <a:cs typeface="Times New Roman" panose="02020603050405020304" pitchFamily="18" charset="0"/>
              </a:rPr>
              <a:t>Подусівка</a:t>
            </a:r>
            <a:r>
              <a:rPr lang="uk-UA" b="1" dirty="0">
                <a:solidFill>
                  <a:srgbClr val="002060"/>
                </a:solidFill>
                <a:latin typeface="Roboto Slab Bold"/>
                <a:cs typeface="Times New Roman" panose="02020603050405020304" pitchFamily="18" charset="0"/>
              </a:rPr>
              <a:t>, Чернігівської обл.</a:t>
            </a:r>
            <a:br>
              <a:rPr lang="uk-UA" b="1" dirty="0">
                <a:solidFill>
                  <a:srgbClr val="002060"/>
                </a:solidFill>
                <a:latin typeface="Roboto Slab Bold"/>
                <a:cs typeface="Times New Roman" panose="02020603050405020304" pitchFamily="18" charset="0"/>
              </a:rPr>
            </a:br>
            <a:endParaRPr lang="en-US" b="1" dirty="0">
              <a:solidFill>
                <a:srgbClr val="002060"/>
              </a:solidFill>
              <a:latin typeface="Roboto Slab Bold"/>
              <a:ea typeface="Roboto" panose="02000000000000000000" pitchFamily="2" charset="0"/>
            </a:endParaRPr>
          </a:p>
        </p:txBody>
      </p:sp>
      <p:sp>
        <p:nvSpPr>
          <p:cNvPr id="12" name="Rounded Rectangle 6">
            <a:extLst>
              <a:ext uri="{FF2B5EF4-FFF2-40B4-BE49-F238E27FC236}">
                <a16:creationId xmlns:a16="http://schemas.microsoft.com/office/drawing/2014/main" id="{11CBCC5C-64C0-484A-8A1F-A4E46EAD1A95}"/>
              </a:ext>
            </a:extLst>
          </p:cNvPr>
          <p:cNvSpPr/>
          <p:nvPr/>
        </p:nvSpPr>
        <p:spPr>
          <a:xfrm>
            <a:off x="616353" y="5100244"/>
            <a:ext cx="1735106" cy="447083"/>
          </a:xfrm>
          <a:prstGeom prst="roundRect">
            <a:avLst>
              <a:gd name="adj" fmla="val 50000"/>
            </a:avLst>
          </a:prstGeom>
          <a:solidFill>
            <a:schemeClr val="accent5">
              <a:lumMod val="75000"/>
            </a:schemeClr>
          </a:solidFill>
          <a:ln>
            <a:noFill/>
          </a:ln>
          <a:effectLst>
            <a:outerShdw blurRad="1270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FF52509-169B-4ECD-8B7E-5A2006E42E71}"/>
              </a:ext>
            </a:extLst>
          </p:cNvPr>
          <p:cNvSpPr txBox="1"/>
          <p:nvPr/>
        </p:nvSpPr>
        <p:spPr>
          <a:xfrm>
            <a:off x="837396" y="5169896"/>
            <a:ext cx="1293019" cy="307777"/>
          </a:xfrm>
          <a:prstGeom prst="rect">
            <a:avLst/>
          </a:prstGeom>
          <a:solidFill>
            <a:schemeClr val="accent5">
              <a:lumMod val="75000"/>
            </a:schemeClr>
          </a:solidFill>
        </p:spPr>
        <p:txBody>
          <a:bodyPr wrap="square" rtlCol="0">
            <a:spAutoFit/>
          </a:bodyPr>
          <a:lstStyle/>
          <a:p>
            <a:pPr algn="ctr"/>
            <a:r>
              <a:rPr lang="uk-UA" sz="1400" b="1" dirty="0">
                <a:solidFill>
                  <a:schemeClr val="bg1"/>
                </a:solidFill>
                <a:latin typeface="Montserrat" panose="00000500000000000000" pitchFamily="2" charset="0"/>
              </a:rPr>
              <a:t>2022</a:t>
            </a:r>
            <a:endParaRPr lang="en-US" sz="1400" b="1" dirty="0">
              <a:solidFill>
                <a:schemeClr val="bg1"/>
              </a:solidFill>
              <a:latin typeface="Montserrat" panose="00000500000000000000" pitchFamily="2" charset="0"/>
            </a:endParaRPr>
          </a:p>
        </p:txBody>
      </p:sp>
      <p:sp>
        <p:nvSpPr>
          <p:cNvPr id="15" name="TextBox 14">
            <a:extLst>
              <a:ext uri="{FF2B5EF4-FFF2-40B4-BE49-F238E27FC236}">
                <a16:creationId xmlns:a16="http://schemas.microsoft.com/office/drawing/2014/main" id="{CB372FCD-0351-4A3C-BDE2-90C155C1F855}"/>
              </a:ext>
            </a:extLst>
          </p:cNvPr>
          <p:cNvSpPr txBox="1"/>
          <p:nvPr/>
        </p:nvSpPr>
        <p:spPr>
          <a:xfrm>
            <a:off x="338722" y="3456480"/>
            <a:ext cx="3783151" cy="1077218"/>
          </a:xfrm>
          <a:prstGeom prst="rect">
            <a:avLst/>
          </a:prstGeom>
          <a:noFill/>
        </p:spPr>
        <p:txBody>
          <a:bodyPr wrap="square">
            <a:spAutoFit/>
          </a:bodyPr>
          <a:lstStyle/>
          <a:p>
            <a:pPr algn="just"/>
            <a:r>
              <a:rPr lang="uk-UA" sz="1600" dirty="0">
                <a:solidFill>
                  <a:srgbClr val="002060"/>
                </a:solidFill>
                <a:effectLst/>
                <a:latin typeface="Roboto Slab Light"/>
                <a:ea typeface="Calibri" panose="020F0502020204030204" pitchFamily="34" charset="0"/>
                <a:cs typeface="Times New Roman" panose="02020603050405020304" pitchFamily="18" charset="0"/>
              </a:rPr>
              <a:t>Будівлі та споруди лижної бази в </a:t>
            </a:r>
            <a:r>
              <a:rPr lang="uk-UA" sz="1600" dirty="0" err="1">
                <a:solidFill>
                  <a:srgbClr val="002060"/>
                </a:solidFill>
                <a:effectLst/>
                <a:latin typeface="Roboto Slab Light"/>
                <a:ea typeface="Calibri" panose="020F0502020204030204" pitchFamily="34" charset="0"/>
                <a:cs typeface="Times New Roman" panose="02020603050405020304" pitchFamily="18" charset="0"/>
              </a:rPr>
              <a:t>ур</a:t>
            </a:r>
            <a:r>
              <a:rPr lang="uk-UA" sz="1600" dirty="0">
                <a:solidFill>
                  <a:srgbClr val="002060"/>
                </a:solidFill>
                <a:effectLst/>
                <a:latin typeface="Roboto Slab Light"/>
                <a:ea typeface="Calibri" panose="020F0502020204030204" pitchFamily="34" charset="0"/>
                <a:cs typeface="Times New Roman" panose="02020603050405020304" pitchFamily="18" charset="0"/>
              </a:rPr>
              <a:t>. </a:t>
            </a:r>
            <a:r>
              <a:rPr lang="uk-UA" sz="1600" dirty="0" err="1">
                <a:solidFill>
                  <a:srgbClr val="002060"/>
                </a:solidFill>
                <a:effectLst/>
                <a:latin typeface="Roboto Slab Light"/>
                <a:ea typeface="Calibri" panose="020F0502020204030204" pitchFamily="34" charset="0"/>
                <a:cs typeface="Times New Roman" panose="02020603050405020304" pitchFamily="18" charset="0"/>
              </a:rPr>
              <a:t>Подусівка</a:t>
            </a:r>
            <a:r>
              <a:rPr lang="uk-UA" sz="1600" dirty="0">
                <a:solidFill>
                  <a:srgbClr val="002060"/>
                </a:solidFill>
                <a:effectLst/>
                <a:latin typeface="Roboto Slab Light"/>
                <a:ea typeface="Calibri" panose="020F0502020204030204" pitchFamily="34" charset="0"/>
                <a:cs typeface="Times New Roman" panose="02020603050405020304" pitchFamily="18" charset="0"/>
              </a:rPr>
              <a:t> Чернігівської обл. знищено. Доступ на територіє є небезпечним внаслідок </a:t>
            </a:r>
            <a:r>
              <a:rPr lang="uk-UA" sz="1600" dirty="0" err="1">
                <a:solidFill>
                  <a:srgbClr val="002060"/>
                </a:solidFill>
                <a:effectLst/>
                <a:latin typeface="Roboto Slab Light"/>
                <a:ea typeface="Calibri" panose="020F0502020204030204" pitchFamily="34" charset="0"/>
                <a:cs typeface="Times New Roman" panose="02020603050405020304" pitchFamily="18" charset="0"/>
              </a:rPr>
              <a:t>замінувань</a:t>
            </a:r>
            <a:r>
              <a:rPr lang="uk-UA" sz="1600" dirty="0">
                <a:solidFill>
                  <a:srgbClr val="002060"/>
                </a:solidFill>
                <a:effectLst/>
                <a:latin typeface="Roboto Slab Light"/>
                <a:ea typeface="Calibri" panose="020F0502020204030204" pitchFamily="34" charset="0"/>
                <a:cs typeface="Times New Roman" panose="02020603050405020304" pitchFamily="18" charset="0"/>
              </a:rPr>
              <a:t>. </a:t>
            </a:r>
          </a:p>
        </p:txBody>
      </p:sp>
      <p:cxnSp>
        <p:nvCxnSpPr>
          <p:cNvPr id="16" name="直接连接符 4">
            <a:extLst>
              <a:ext uri="{FF2B5EF4-FFF2-40B4-BE49-F238E27FC236}">
                <a16:creationId xmlns:a16="http://schemas.microsoft.com/office/drawing/2014/main" id="{ABDF15A7-1060-4D06-BE0B-952925A4E58C}"/>
              </a:ext>
            </a:extLst>
          </p:cNvPr>
          <p:cNvCxnSpPr>
            <a:cxnSpLocks/>
          </p:cNvCxnSpPr>
          <p:nvPr/>
        </p:nvCxnSpPr>
        <p:spPr>
          <a:xfrm flipV="1">
            <a:off x="481637" y="3250608"/>
            <a:ext cx="1114064" cy="1"/>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78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Місце для зображення 23">
            <a:extLst>
              <a:ext uri="{FF2B5EF4-FFF2-40B4-BE49-F238E27FC236}">
                <a16:creationId xmlns:a16="http://schemas.microsoft.com/office/drawing/2014/main" id="{619E479C-AC01-454F-B5D6-F4F7497AF9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660" r="12660"/>
          <a:stretch>
            <a:fillRect/>
          </a:stretch>
        </p:blipFill>
        <p:spPr>
          <a:xfrm>
            <a:off x="0" y="0"/>
            <a:ext cx="8009681" cy="6858000"/>
          </a:xfrm>
        </p:spPr>
      </p:pic>
      <p:sp>
        <p:nvSpPr>
          <p:cNvPr id="4" name="TextBox 3"/>
          <p:cNvSpPr txBox="1"/>
          <p:nvPr/>
        </p:nvSpPr>
        <p:spPr>
          <a:xfrm>
            <a:off x="7673183" y="3429000"/>
            <a:ext cx="6228011" cy="1754326"/>
          </a:xfrm>
          <a:prstGeom prst="rect">
            <a:avLst/>
          </a:prstGeom>
          <a:noFill/>
        </p:spPr>
        <p:txBody>
          <a:bodyPr wrap="square" rtlCol="0">
            <a:spAutoFit/>
          </a:bodyPr>
          <a:lstStyle/>
          <a:p>
            <a:r>
              <a:rPr lang="uk-UA" b="1" dirty="0">
                <a:solidFill>
                  <a:srgbClr val="002060"/>
                </a:solidFill>
                <a:latin typeface="Roboto Slab Bold"/>
                <a:cs typeface="Times New Roman" panose="02020603050405020304" pitchFamily="18" charset="0"/>
              </a:rPr>
              <a:t>Учбово-спортивна оздоровча </a:t>
            </a:r>
          </a:p>
          <a:p>
            <a:r>
              <a:rPr lang="uk-UA" b="1" dirty="0">
                <a:solidFill>
                  <a:srgbClr val="002060"/>
                </a:solidFill>
                <a:latin typeface="Roboto Slab Bold"/>
                <a:cs typeface="Times New Roman" panose="02020603050405020304" pitchFamily="18" charset="0"/>
              </a:rPr>
              <a:t>база «Динамо» м. Очаків, </a:t>
            </a:r>
          </a:p>
          <a:p>
            <a:r>
              <a:rPr lang="uk-UA" b="1" dirty="0">
                <a:solidFill>
                  <a:srgbClr val="002060"/>
                </a:solidFill>
                <a:latin typeface="Roboto Slab Bold"/>
                <a:cs typeface="Times New Roman" panose="02020603050405020304" pitchFamily="18" charset="0"/>
              </a:rPr>
              <a:t>Миколаївська обл.</a:t>
            </a:r>
            <a:br>
              <a:rPr lang="uk-UA" b="1" dirty="0">
                <a:solidFill>
                  <a:srgbClr val="002060"/>
                </a:solidFill>
                <a:latin typeface="Roboto Slab Bold"/>
                <a:cs typeface="Times New Roman" panose="02020603050405020304" pitchFamily="18" charset="0"/>
              </a:rPr>
            </a:br>
            <a:r>
              <a:rPr lang="uk-UA" b="1" dirty="0">
                <a:solidFill>
                  <a:srgbClr val="002060"/>
                </a:solidFill>
                <a:latin typeface="Roboto Slab Bold"/>
                <a:cs typeface="Times New Roman" panose="02020603050405020304" pitchFamily="18" charset="0"/>
              </a:rPr>
              <a:t>(база олімпійської підготовки)</a:t>
            </a:r>
            <a:br>
              <a:rPr lang="uk-UA" b="1" dirty="0">
                <a:solidFill>
                  <a:srgbClr val="002060"/>
                </a:solidFill>
                <a:latin typeface="Roboto Slab Bold"/>
                <a:cs typeface="Times New Roman" panose="02020603050405020304" pitchFamily="18" charset="0"/>
              </a:rPr>
            </a:br>
            <a:br>
              <a:rPr lang="uk-UA" b="1" dirty="0">
                <a:latin typeface="Times New Roman" panose="02020603050405020304" pitchFamily="18" charset="0"/>
                <a:cs typeface="Times New Roman" panose="02020603050405020304" pitchFamily="18" charset="0"/>
              </a:rPr>
            </a:br>
            <a:endParaRPr lang="en-US" b="1" dirty="0">
              <a:latin typeface="Roboto" panose="02000000000000000000" pitchFamily="2" charset="0"/>
              <a:ea typeface="Roboto" panose="02000000000000000000" pitchFamily="2" charset="0"/>
            </a:endParaRPr>
          </a:p>
        </p:txBody>
      </p:sp>
      <p:sp>
        <p:nvSpPr>
          <p:cNvPr id="32" name="Freeform 31"/>
          <p:cNvSpPr/>
          <p:nvPr/>
        </p:nvSpPr>
        <p:spPr>
          <a:xfrm>
            <a:off x="5081528" y="5168834"/>
            <a:ext cx="2313864" cy="437499"/>
          </a:xfrm>
          <a:custGeom>
            <a:avLst/>
            <a:gdLst>
              <a:gd name="connsiteX0" fmla="*/ 283127 w 2294646"/>
              <a:gd name="connsiteY0" fmla="*/ 0 h 437499"/>
              <a:gd name="connsiteX1" fmla="*/ 2294646 w 2294646"/>
              <a:gd name="connsiteY1" fmla="*/ 0 h 437499"/>
              <a:gd name="connsiteX2" fmla="*/ 2222899 w 2294646"/>
              <a:gd name="connsiteY2" fmla="*/ 437499 h 437499"/>
              <a:gd name="connsiteX3" fmla="*/ 0 w 2294646"/>
              <a:gd name="connsiteY3" fmla="*/ 437499 h 437499"/>
            </a:gdLst>
            <a:ahLst/>
            <a:cxnLst>
              <a:cxn ang="0">
                <a:pos x="connsiteX0" y="connsiteY0"/>
              </a:cxn>
              <a:cxn ang="0">
                <a:pos x="connsiteX1" y="connsiteY1"/>
              </a:cxn>
              <a:cxn ang="0">
                <a:pos x="connsiteX2" y="connsiteY2"/>
              </a:cxn>
              <a:cxn ang="0">
                <a:pos x="connsiteX3" y="connsiteY3"/>
              </a:cxn>
            </a:cxnLst>
            <a:rect l="l" t="t" r="r" b="b"/>
            <a:pathLst>
              <a:path w="2294646" h="437499">
                <a:moveTo>
                  <a:pt x="283127" y="0"/>
                </a:moveTo>
                <a:lnTo>
                  <a:pt x="2294646" y="0"/>
                </a:lnTo>
                <a:lnTo>
                  <a:pt x="2222899" y="437499"/>
                </a:lnTo>
                <a:lnTo>
                  <a:pt x="0" y="43749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2022</a:t>
            </a:r>
            <a:endParaRPr lang="en-US" dirty="0"/>
          </a:p>
        </p:txBody>
      </p:sp>
      <p:sp>
        <p:nvSpPr>
          <p:cNvPr id="33" name="Freeform 32"/>
          <p:cNvSpPr/>
          <p:nvPr/>
        </p:nvSpPr>
        <p:spPr>
          <a:xfrm>
            <a:off x="5178342" y="5606335"/>
            <a:ext cx="2144206" cy="381501"/>
          </a:xfrm>
          <a:custGeom>
            <a:avLst/>
            <a:gdLst>
              <a:gd name="connsiteX0" fmla="*/ 249792 w 2129856"/>
              <a:gd name="connsiteY0" fmla="*/ 0 h 381501"/>
              <a:gd name="connsiteX1" fmla="*/ 2129856 w 2129856"/>
              <a:gd name="connsiteY1" fmla="*/ 0 h 381501"/>
              <a:gd name="connsiteX2" fmla="*/ 2066953 w 2129856"/>
              <a:gd name="connsiteY2" fmla="*/ 381501 h 381501"/>
              <a:gd name="connsiteX3" fmla="*/ 0 w 2129856"/>
              <a:gd name="connsiteY3" fmla="*/ 381501 h 381501"/>
            </a:gdLst>
            <a:ahLst/>
            <a:cxnLst>
              <a:cxn ang="0">
                <a:pos x="connsiteX0" y="connsiteY0"/>
              </a:cxn>
              <a:cxn ang="0">
                <a:pos x="connsiteX1" y="connsiteY1"/>
              </a:cxn>
              <a:cxn ang="0">
                <a:pos x="connsiteX2" y="connsiteY2"/>
              </a:cxn>
              <a:cxn ang="0">
                <a:pos x="connsiteX3" y="connsiteY3"/>
              </a:cxn>
            </a:cxnLst>
            <a:rect l="l" t="t" r="r" b="b"/>
            <a:pathLst>
              <a:path w="2129856" h="381501">
                <a:moveTo>
                  <a:pt x="249792" y="0"/>
                </a:moveTo>
                <a:lnTo>
                  <a:pt x="2129856" y="0"/>
                </a:lnTo>
                <a:lnTo>
                  <a:pt x="2066953" y="381501"/>
                </a:lnTo>
                <a:lnTo>
                  <a:pt x="0" y="38150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271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Місце для зображення 13">
            <a:extLst>
              <a:ext uri="{FF2B5EF4-FFF2-40B4-BE49-F238E27FC236}">
                <a16:creationId xmlns:a16="http://schemas.microsoft.com/office/drawing/2014/main" id="{626317BD-D4D9-4CCB-9D78-A4303E07FBE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832" r="15832"/>
          <a:stretch>
            <a:fillRect/>
          </a:stretch>
        </p:blipFill>
        <p:spPr/>
      </p:pic>
      <p:pic>
        <p:nvPicPr>
          <p:cNvPr id="16" name="Місце для зображення 15">
            <a:extLst>
              <a:ext uri="{FF2B5EF4-FFF2-40B4-BE49-F238E27FC236}">
                <a16:creationId xmlns:a16="http://schemas.microsoft.com/office/drawing/2014/main" id="{D38422EA-4FA7-4C5B-8968-8C522DE7D92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380" r="3380"/>
          <a:stretch>
            <a:fillRect/>
          </a:stretch>
        </p:blipFill>
        <p:spPr/>
      </p:pic>
      <p:sp>
        <p:nvSpPr>
          <p:cNvPr id="11" name="Rectangle 10">
            <a:extLst>
              <a:ext uri="{FF2B5EF4-FFF2-40B4-BE49-F238E27FC236}">
                <a16:creationId xmlns:a16="http://schemas.microsoft.com/office/drawing/2014/main" id="{EB2A6668-64F3-4687-9A9F-9D306B04AF6E}"/>
              </a:ext>
            </a:extLst>
          </p:cNvPr>
          <p:cNvSpPr/>
          <p:nvPr/>
        </p:nvSpPr>
        <p:spPr>
          <a:xfrm>
            <a:off x="11277600" y="6108700"/>
            <a:ext cx="914400" cy="7493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a:extLst>
              <a:ext uri="{FF2B5EF4-FFF2-40B4-BE49-F238E27FC236}">
                <a16:creationId xmlns:a16="http://schemas.microsoft.com/office/drawing/2014/main" id="{7CCB03F4-E270-4708-88B6-5D0831F989BB}"/>
              </a:ext>
            </a:extLst>
          </p:cNvPr>
          <p:cNvSpPr txBox="1"/>
          <p:nvPr/>
        </p:nvSpPr>
        <p:spPr>
          <a:xfrm>
            <a:off x="6128796" y="775287"/>
            <a:ext cx="5538486" cy="5047536"/>
          </a:xfrm>
          <a:prstGeom prst="rect">
            <a:avLst/>
          </a:prstGeom>
          <a:noFill/>
        </p:spPr>
        <p:txBody>
          <a:bodyPr wrap="square">
            <a:spAutoFit/>
          </a:bodyPr>
          <a:lstStyle/>
          <a:p>
            <a:pPr indent="449580" algn="just"/>
            <a:r>
              <a:rPr lang="uk-UA" sz="1400" dirty="0">
                <a:solidFill>
                  <a:srgbClr val="002060"/>
                </a:solidFill>
                <a:effectLst/>
                <a:latin typeface="Roboto Slab Bold"/>
                <a:ea typeface="Calibri" panose="020F0502020204030204" pitchFamily="34" charset="0"/>
                <a:cs typeface="Times New Roman" panose="02020603050405020304" pitchFamily="18" charset="0"/>
              </a:rPr>
              <a:t>На Учбово-спортивній оздоровчій базі «Динамо» - базі олімпійської підготовки у м. Очаків пошкоджено спортивний зал: вибито близько 80% </a:t>
            </a:r>
            <a:r>
              <a:rPr lang="uk-UA" sz="1400" dirty="0">
                <a:solidFill>
                  <a:srgbClr val="002060"/>
                </a:solidFill>
                <a:latin typeface="Roboto Slab Bold"/>
                <a:ea typeface="Calibri" panose="020F0502020204030204" pitchFamily="34" charset="0"/>
                <a:cs typeface="Times New Roman" panose="02020603050405020304" pitchFamily="18" charset="0"/>
              </a:rPr>
              <a:t>металопластикових конструкцій</a:t>
            </a:r>
            <a:r>
              <a:rPr lang="uk-UA" sz="1400" dirty="0">
                <a:solidFill>
                  <a:srgbClr val="002060"/>
                </a:solidFill>
                <a:effectLst/>
                <a:latin typeface="Roboto Slab Bold"/>
                <a:ea typeface="Calibri" panose="020F0502020204030204" pitchFamily="34" charset="0"/>
                <a:cs typeface="Times New Roman" panose="02020603050405020304" pitchFamily="18" charset="0"/>
              </a:rPr>
              <a:t>, частину даху та внутрішнє оздоблення стін.</a:t>
            </a:r>
          </a:p>
          <a:p>
            <a:pPr indent="449580" algn="just"/>
            <a:endParaRPr lang="uk-UA" sz="1400" dirty="0">
              <a:solidFill>
                <a:srgbClr val="002060"/>
              </a:solidFill>
              <a:effectLst/>
              <a:latin typeface="Roboto Slab Bold"/>
              <a:ea typeface="Calibri" panose="020F0502020204030204" pitchFamily="34" charset="0"/>
              <a:cs typeface="Times New Roman" panose="02020603050405020304" pitchFamily="18" charset="0"/>
            </a:endParaRPr>
          </a:p>
          <a:p>
            <a:pPr indent="449580" algn="just"/>
            <a:r>
              <a:rPr lang="uk-UA"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Штучне</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покриття</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двох</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мультимайданчиків</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знищено</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більше</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ніж</a:t>
            </a:r>
            <a:r>
              <a:rPr lang="ru-RU" sz="1400" dirty="0">
                <a:solidFill>
                  <a:srgbClr val="002060"/>
                </a:solidFill>
                <a:effectLst/>
                <a:latin typeface="Roboto Slab Bold"/>
                <a:ea typeface="Calibri" panose="020F0502020204030204" pitchFamily="34" charset="0"/>
                <a:cs typeface="Times New Roman" panose="02020603050405020304" pitchFamily="18" charset="0"/>
              </a:rPr>
              <a:t> на половину,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зруйнована</a:t>
            </a:r>
            <a:r>
              <a:rPr lang="ru-RU" sz="1400" dirty="0">
                <a:solidFill>
                  <a:srgbClr val="002060"/>
                </a:solidFill>
                <a:effectLst/>
                <a:latin typeface="Roboto Slab Bold"/>
                <a:ea typeface="Calibri" panose="020F0502020204030204" pitchFamily="34" charset="0"/>
                <a:cs typeface="Times New Roman" panose="02020603050405020304" pitchFamily="18" charset="0"/>
              </a:rPr>
              <a:t> огорожа футбольного поля. 2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деревяні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будиночки</a:t>
            </a:r>
            <a:r>
              <a:rPr lang="ru-RU" sz="1400" dirty="0">
                <a:solidFill>
                  <a:srgbClr val="002060"/>
                </a:solidFill>
                <a:effectLst/>
                <a:latin typeface="Roboto Slab Bold"/>
                <a:ea typeface="Calibri" panose="020F0502020204030204" pitchFamily="34" charset="0"/>
                <a:cs typeface="Times New Roman" panose="02020603050405020304" pitchFamily="18" charset="0"/>
              </a:rPr>
              <a:t> не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підлягають</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відновленню</a:t>
            </a:r>
            <a:r>
              <a:rPr lang="ru-RU" sz="1400" dirty="0">
                <a:solidFill>
                  <a:srgbClr val="002060"/>
                </a:solidFill>
                <a:effectLst/>
                <a:latin typeface="Roboto Slab Bold"/>
                <a:ea typeface="Calibri" panose="020F0502020204030204" pitchFamily="34" charset="0"/>
                <a:cs typeface="Times New Roman" panose="02020603050405020304" pitchFamily="18" charset="0"/>
              </a:rPr>
              <a:t>, у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інших</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пошкоджені</a:t>
            </a:r>
            <a:r>
              <a:rPr lang="ru-RU" sz="1400" dirty="0">
                <a:solidFill>
                  <a:srgbClr val="002060"/>
                </a:solidFill>
                <a:effectLst/>
                <a:latin typeface="Roboto Slab Bold"/>
                <a:ea typeface="Calibri" panose="020F0502020204030204" pitchFamily="34" charset="0"/>
                <a:cs typeface="Times New Roman" panose="02020603050405020304" pitchFamily="18" charset="0"/>
              </a:rPr>
              <a:t> дахи. </a:t>
            </a:r>
          </a:p>
          <a:p>
            <a:pPr indent="449580" algn="just"/>
            <a:endParaRPr lang="ru-RU" sz="1400" dirty="0">
              <a:solidFill>
                <a:srgbClr val="002060"/>
              </a:solidFill>
              <a:effectLst/>
              <a:latin typeface="Roboto Slab Bold"/>
              <a:ea typeface="Calibri" panose="020F0502020204030204" pitchFamily="34" charset="0"/>
              <a:cs typeface="Times New Roman" panose="02020603050405020304" pitchFamily="18" charset="0"/>
            </a:endParaRPr>
          </a:p>
          <a:p>
            <a:pPr indent="449580" algn="just"/>
            <a:r>
              <a:rPr lang="ru-RU" sz="1400" dirty="0">
                <a:solidFill>
                  <a:srgbClr val="002060"/>
                </a:solidFill>
                <a:effectLst/>
                <a:latin typeface="Roboto Slab Bold"/>
                <a:ea typeface="Calibri" panose="020F0502020204030204" pitchFamily="34" charset="0"/>
                <a:cs typeface="Times New Roman" panose="02020603050405020304" pitchFamily="18" charset="0"/>
              </a:rPr>
              <a:t>У спальному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корпусі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пошкоджено</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приблизно</a:t>
            </a:r>
            <a:r>
              <a:rPr lang="ru-RU" sz="1400" dirty="0">
                <a:solidFill>
                  <a:srgbClr val="002060"/>
                </a:solidFill>
                <a:effectLst/>
                <a:latin typeface="Roboto Slab Bold"/>
                <a:ea typeface="Calibri" panose="020F0502020204030204" pitchFamily="34" charset="0"/>
                <a:cs typeface="Times New Roman" panose="02020603050405020304" pitchFamily="18" charset="0"/>
              </a:rPr>
              <a:t> 70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відсотків</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стелі</a:t>
            </a:r>
            <a:r>
              <a:rPr lang="ru-RU" sz="1400" dirty="0">
                <a:solidFill>
                  <a:srgbClr val="002060"/>
                </a:solidFill>
                <a:effectLst/>
                <a:latin typeface="Roboto Slab Bold"/>
                <a:ea typeface="Calibri" panose="020F0502020204030204" pitchFamily="34" charset="0"/>
                <a:cs typeface="Times New Roman" panose="02020603050405020304" pitchFamily="18" charset="0"/>
              </a:rPr>
              <a:t> та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стін</a:t>
            </a:r>
            <a:r>
              <a:rPr lang="ru-RU" sz="1400" dirty="0">
                <a:solidFill>
                  <a:srgbClr val="002060"/>
                </a:solidFill>
                <a:effectLst/>
                <a:latin typeface="Roboto Slab Bold"/>
                <a:ea typeface="Calibri" panose="020F0502020204030204" pitchFamily="34" charset="0"/>
                <a:cs typeface="Times New Roman" panose="02020603050405020304" pitchFamily="18" charset="0"/>
              </a:rPr>
              <a:t> в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кімнатах</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знищені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балкони</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вибиті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вікна</a:t>
            </a:r>
            <a:r>
              <a:rPr lang="ru-RU" sz="1400" dirty="0">
                <a:solidFill>
                  <a:srgbClr val="002060"/>
                </a:solidFill>
                <a:effectLst/>
                <a:latin typeface="Roboto Slab Bold"/>
                <a:ea typeface="Calibri" panose="020F0502020204030204" pitchFamily="34" charset="0"/>
                <a:cs typeface="Times New Roman" panose="02020603050405020304" pitchFamily="18" charset="0"/>
              </a:rPr>
              <a:t> та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двері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Майже</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повністю</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зруйновані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системи</a:t>
            </a:r>
            <a:r>
              <a:rPr lang="ru-RU" sz="1400" dirty="0">
                <a:solidFill>
                  <a:srgbClr val="002060"/>
                </a:solidFill>
                <a:effectLst/>
                <a:latin typeface="Roboto Slab Bold"/>
                <a:ea typeface="Calibri" panose="020F0502020204030204" pitchFamily="34" charset="0"/>
                <a:cs typeface="Times New Roman" panose="02020603050405020304" pitchFamily="18" charset="0"/>
              </a:rPr>
              <a:t> водо- та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електро</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постачання</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Чотири</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деревяні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будинки</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повністю</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знищено</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p>
          <a:p>
            <a:pPr indent="449580" algn="just"/>
            <a:endParaRPr lang="ru-RU" sz="1400" dirty="0">
              <a:solidFill>
                <a:srgbClr val="002060"/>
              </a:solidFill>
              <a:effectLst/>
              <a:latin typeface="Roboto Slab Bold"/>
              <a:ea typeface="Calibri" panose="020F0502020204030204" pitchFamily="34" charset="0"/>
              <a:cs typeface="Times New Roman" panose="02020603050405020304" pitchFamily="18" charset="0"/>
            </a:endParaRPr>
          </a:p>
          <a:p>
            <a:pPr indent="449580" algn="just"/>
            <a:r>
              <a:rPr lang="ru-RU" sz="1400" dirty="0">
                <a:solidFill>
                  <a:srgbClr val="002060"/>
                </a:solidFill>
                <a:effectLst/>
                <a:latin typeface="Roboto Slab Bold"/>
                <a:ea typeface="Calibri" panose="020F0502020204030204" pitchFamily="34" charset="0"/>
                <a:cs typeface="Times New Roman" panose="02020603050405020304" pitchFamily="18" charset="0"/>
              </a:rPr>
              <a:t>У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кам</a:t>
            </a:r>
            <a:r>
              <a:rPr lang="uk-UA" sz="1400" dirty="0">
                <a:solidFill>
                  <a:srgbClr val="002060"/>
                </a:solidFill>
                <a:effectLst/>
                <a:latin typeface="Roboto Slab Bold"/>
                <a:ea typeface="Calibri" panose="020F0502020204030204" pitchFamily="34" charset="0"/>
                <a:cs typeface="Times New Roman" panose="02020603050405020304" pitchFamily="18" charset="0"/>
              </a:rPr>
              <a:t>'</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яному</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будинку</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зруйновано</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прибудову</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покрівлю</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пошкоджено</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стіни</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санвузол</a:t>
            </a:r>
            <a:r>
              <a:rPr lang="ru-RU" sz="1400" dirty="0">
                <a:solidFill>
                  <a:srgbClr val="002060"/>
                </a:solidFill>
                <a:effectLst/>
                <a:latin typeface="Roboto Slab Bold"/>
                <a:ea typeface="Calibri" panose="020F0502020204030204" pitchFamily="34" charset="0"/>
                <a:cs typeface="Times New Roman" panose="02020603050405020304" pitchFamily="18" charset="0"/>
              </a:rPr>
              <a:t>. У п</a:t>
            </a:r>
            <a:r>
              <a:rPr lang="uk-UA" sz="1400" dirty="0">
                <a:solidFill>
                  <a:srgbClr val="002060"/>
                </a:solidFill>
                <a:effectLst/>
                <a:latin typeface="Roboto Slab Bold"/>
                <a:ea typeface="Calibri" panose="020F0502020204030204" pitchFamily="34" charset="0"/>
                <a:cs typeface="Times New Roman" panose="02020603050405020304" pitchFamily="18" charset="0"/>
              </a:rPr>
              <a:t>'</a:t>
            </a:r>
            <a:r>
              <a:rPr lang="ru-RU" sz="1400" dirty="0">
                <a:solidFill>
                  <a:srgbClr val="002060"/>
                </a:solidFill>
                <a:effectLst/>
                <a:latin typeface="Roboto Slab Bold"/>
                <a:ea typeface="Calibri" panose="020F0502020204030204" pitchFamily="34" charset="0"/>
                <a:cs typeface="Times New Roman" panose="02020603050405020304" pitchFamily="18" charset="0"/>
              </a:rPr>
              <a:t>яти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будинках</a:t>
            </a:r>
            <a:r>
              <a:rPr lang="ru-RU" sz="1400" dirty="0">
                <a:solidFill>
                  <a:srgbClr val="002060"/>
                </a:solidFill>
                <a:effectLst/>
                <a:latin typeface="Roboto Slab Bold"/>
                <a:ea typeface="Calibri" panose="020F0502020204030204" pitchFamily="34" charset="0"/>
                <a:cs typeface="Times New Roman" panose="02020603050405020304" pitchFamily="18" charset="0"/>
              </a:rPr>
              <a:t> обвал </a:t>
            </a:r>
            <a:r>
              <a:rPr lang="ru-RU" sz="1400" dirty="0" err="1">
                <a:solidFill>
                  <a:srgbClr val="002060"/>
                </a:solidFill>
                <a:effectLst/>
                <a:latin typeface="Roboto Slab Bold"/>
                <a:ea typeface="Calibri" panose="020F0502020204030204" pitchFamily="34" charset="0"/>
                <a:cs typeface="Times New Roman" panose="02020603050405020304" pitchFamily="18" charset="0"/>
              </a:rPr>
              <a:t>стелі</a:t>
            </a:r>
            <a:r>
              <a:rPr lang="ru-RU" sz="1400" dirty="0">
                <a:solidFill>
                  <a:srgbClr val="002060"/>
                </a:solidFill>
                <a:effectLst/>
                <a:latin typeface="Roboto Slab Bold"/>
                <a:ea typeface="Calibri" panose="020F0502020204030204" pitchFamily="34" charset="0"/>
                <a:cs typeface="Times New Roman" panose="02020603050405020304" pitchFamily="18" charset="0"/>
              </a:rPr>
              <a:t>. </a:t>
            </a:r>
          </a:p>
          <a:p>
            <a:pPr indent="449580" algn="just"/>
            <a:endParaRPr lang="ru-RU" sz="1400" dirty="0">
              <a:solidFill>
                <a:srgbClr val="002060"/>
              </a:solidFill>
              <a:effectLst/>
              <a:latin typeface="Roboto Slab Bold"/>
              <a:ea typeface="Calibri" panose="020F0502020204030204" pitchFamily="34" charset="0"/>
              <a:cs typeface="Times New Roman" panose="02020603050405020304" pitchFamily="18" charset="0"/>
            </a:endParaRPr>
          </a:p>
          <a:p>
            <a:pPr indent="449580" algn="just"/>
            <a:r>
              <a:rPr lang="uk-UA" sz="1400" dirty="0">
                <a:solidFill>
                  <a:srgbClr val="002060"/>
                </a:solidFill>
                <a:effectLst/>
                <a:latin typeface="Roboto Slab Bold"/>
                <a:ea typeface="Calibri" panose="020F0502020204030204" pitchFamily="34" charset="0"/>
                <a:cs typeface="Times New Roman" panose="02020603050405020304" pitchFamily="18" charset="0"/>
              </a:rPr>
              <a:t>Загальні руйнування бази становлять близько: 2100 </a:t>
            </a:r>
            <a:r>
              <a:rPr lang="uk-UA" sz="1400" dirty="0" err="1">
                <a:solidFill>
                  <a:srgbClr val="002060"/>
                </a:solidFill>
                <a:effectLst/>
                <a:latin typeface="Roboto Slab Bold"/>
                <a:ea typeface="Calibri" panose="020F0502020204030204" pitchFamily="34" charset="0"/>
                <a:cs typeface="Times New Roman" panose="02020603050405020304" pitchFamily="18" charset="0"/>
              </a:rPr>
              <a:t>кв.м</a:t>
            </a:r>
            <a:r>
              <a:rPr lang="uk-UA" sz="1400" dirty="0">
                <a:solidFill>
                  <a:srgbClr val="002060"/>
                </a:solidFill>
                <a:effectLst/>
                <a:latin typeface="Roboto Slab Bold"/>
                <a:ea typeface="Calibri" panose="020F0502020204030204" pitchFamily="34" charset="0"/>
                <a:cs typeface="Times New Roman" panose="02020603050405020304" pitchFamily="18" charset="0"/>
              </a:rPr>
              <a:t> металопластикових конструкцій (вікна, двері вхідні, двері балконні), 400 </a:t>
            </a:r>
            <a:r>
              <a:rPr lang="uk-UA" sz="1400" dirty="0" err="1">
                <a:solidFill>
                  <a:srgbClr val="002060"/>
                </a:solidFill>
                <a:effectLst/>
                <a:latin typeface="Roboto Slab Bold"/>
                <a:ea typeface="Calibri" panose="020F0502020204030204" pitchFamily="34" charset="0"/>
                <a:cs typeface="Times New Roman" panose="02020603050405020304" pitchFamily="18" charset="0"/>
              </a:rPr>
              <a:t>кв.м</a:t>
            </a:r>
            <a:r>
              <a:rPr lang="uk-UA" sz="1400" dirty="0">
                <a:solidFill>
                  <a:srgbClr val="002060"/>
                </a:solidFill>
                <a:effectLst/>
                <a:latin typeface="Roboto Slab Bold"/>
                <a:ea typeface="Calibri" panose="020F0502020204030204" pitchFamily="34" charset="0"/>
                <a:cs typeface="Times New Roman" panose="02020603050405020304" pitchFamily="18" charset="0"/>
              </a:rPr>
              <a:t> даху та понад 3500 </a:t>
            </a:r>
            <a:r>
              <a:rPr lang="uk-UA" sz="1400" dirty="0" err="1">
                <a:solidFill>
                  <a:srgbClr val="002060"/>
                </a:solidFill>
                <a:effectLst/>
                <a:latin typeface="Roboto Slab Bold"/>
                <a:ea typeface="Calibri" panose="020F0502020204030204" pitchFamily="34" charset="0"/>
                <a:cs typeface="Times New Roman" panose="02020603050405020304" pitchFamily="18" charset="0"/>
              </a:rPr>
              <a:t>кв.м</a:t>
            </a:r>
            <a:r>
              <a:rPr lang="uk-UA" sz="1400" dirty="0">
                <a:solidFill>
                  <a:srgbClr val="002060"/>
                </a:solidFill>
                <a:effectLst/>
                <a:latin typeface="Roboto Slab Bold"/>
                <a:ea typeface="Calibri" panose="020F0502020204030204" pitchFamily="34" charset="0"/>
                <a:cs typeface="Times New Roman" panose="02020603050405020304" pitchFamily="18" charset="0"/>
              </a:rPr>
              <a:t> внутрішнього та зовнішнього оздоблення стін будівель та споруд. Загальна сума збитків перевищує 10 млн грн на сьогоднішній день. </a:t>
            </a:r>
          </a:p>
        </p:txBody>
      </p:sp>
    </p:spTree>
    <p:extLst>
      <p:ext uri="{BB962C8B-B14F-4D97-AF65-F5344CB8AC3E}">
        <p14:creationId xmlns:p14="http://schemas.microsoft.com/office/powerpoint/2010/main" val="423478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a:extLst>
              <a:ext uri="{FF2B5EF4-FFF2-40B4-BE49-F238E27FC236}">
                <a16:creationId xmlns:a16="http://schemas.microsoft.com/office/drawing/2014/main" id="{ADAAEE1B-6CD0-4275-813B-F6C961F8D4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130" r="26130"/>
          <a:stretch>
            <a:fillRect/>
          </a:stretch>
        </p:blipFill>
        <p:spPr/>
      </p:pic>
      <p:sp>
        <p:nvSpPr>
          <p:cNvPr id="4" name="TextBox 3"/>
          <p:cNvSpPr txBox="1"/>
          <p:nvPr/>
        </p:nvSpPr>
        <p:spPr>
          <a:xfrm>
            <a:off x="4883678" y="5147977"/>
            <a:ext cx="6691006" cy="954107"/>
          </a:xfrm>
          <a:prstGeom prst="rect">
            <a:avLst/>
          </a:prstGeom>
          <a:noFill/>
        </p:spPr>
        <p:txBody>
          <a:bodyPr wrap="square" rtlCol="0">
            <a:spAutoFit/>
          </a:bodyPr>
          <a:lstStyle/>
          <a:p>
            <a:pPr algn="just"/>
            <a:r>
              <a:rPr lang="uk-UA" sz="1400" dirty="0">
                <a:solidFill>
                  <a:srgbClr val="002060"/>
                </a:solidFill>
                <a:latin typeface="Roboto Slab Light"/>
                <a:ea typeface="Calibri" panose="020F0502020204030204" pitchFamily="34" charset="0"/>
                <a:cs typeface="Times New Roman" panose="02020603050405020304" pitchFamily="18" charset="0"/>
              </a:rPr>
              <a:t>С</a:t>
            </a:r>
            <a:r>
              <a:rPr lang="uk-UA" sz="1400" dirty="0">
                <a:solidFill>
                  <a:srgbClr val="002060"/>
                </a:solidFill>
                <a:effectLst/>
                <a:latin typeface="Roboto Slab Light"/>
                <a:ea typeface="Calibri" panose="020F0502020204030204" pitchFamily="34" charset="0"/>
                <a:cs typeface="Times New Roman" panose="02020603050405020304" pitchFamily="18" charset="0"/>
              </a:rPr>
              <a:t>уттєво пошкоджені будівлі та споруди водної станції у м. Миколаєві. В усіх будівлях майже повністю відсутні вікна та двері, пошкоджені стіни та стелі, внутрішні перегородки. Дві окремі будівлі повністю зруйновані. Також не підлягають відновленню деякі приміщення.</a:t>
            </a:r>
          </a:p>
        </p:txBody>
      </p:sp>
      <p:sp>
        <p:nvSpPr>
          <p:cNvPr id="5" name="TextBox 4"/>
          <p:cNvSpPr txBox="1"/>
          <p:nvPr/>
        </p:nvSpPr>
        <p:spPr>
          <a:xfrm>
            <a:off x="4891394" y="4183269"/>
            <a:ext cx="5529944" cy="830997"/>
          </a:xfrm>
          <a:prstGeom prst="rect">
            <a:avLst/>
          </a:prstGeom>
          <a:noFill/>
        </p:spPr>
        <p:txBody>
          <a:bodyPr wrap="square" rtlCol="0">
            <a:spAutoFit/>
          </a:bodyPr>
          <a:lstStyle/>
          <a:p>
            <a:r>
              <a:rPr lang="uk-UA" sz="2400" b="1" dirty="0">
                <a:solidFill>
                  <a:schemeClr val="accent5">
                    <a:lumMod val="50000"/>
                  </a:schemeClr>
                </a:solidFill>
                <a:latin typeface="Roboto Slab Bold"/>
                <a:cs typeface="Times New Roman" panose="02020603050405020304" pitchFamily="18" charset="0"/>
              </a:rPr>
              <a:t>Водна станція «Динамо», </a:t>
            </a:r>
          </a:p>
          <a:p>
            <a:r>
              <a:rPr lang="uk-UA" sz="2400" b="1" dirty="0">
                <a:solidFill>
                  <a:schemeClr val="accent5">
                    <a:lumMod val="50000"/>
                  </a:schemeClr>
                </a:solidFill>
                <a:latin typeface="Roboto Slab Bold"/>
                <a:cs typeface="Times New Roman" panose="02020603050405020304" pitchFamily="18" charset="0"/>
              </a:rPr>
              <a:t>м. Миколаїв</a:t>
            </a:r>
            <a:endParaRPr lang="en-US" sz="2400" b="1" dirty="0">
              <a:solidFill>
                <a:schemeClr val="accent5">
                  <a:lumMod val="50000"/>
                </a:schemeClr>
              </a:solidFill>
              <a:latin typeface="Roboto Slab Bold"/>
              <a:ea typeface="Roboto" panose="02000000000000000000" pitchFamily="2" charset="0"/>
            </a:endParaRPr>
          </a:p>
        </p:txBody>
      </p:sp>
      <p:sp>
        <p:nvSpPr>
          <p:cNvPr id="17" name="Rounded Rectangle 7">
            <a:extLst>
              <a:ext uri="{FF2B5EF4-FFF2-40B4-BE49-F238E27FC236}">
                <a16:creationId xmlns:a16="http://schemas.microsoft.com/office/drawing/2014/main" id="{F3A70D65-B671-47C7-A824-CCAB2BDCF087}"/>
              </a:ext>
            </a:extLst>
          </p:cNvPr>
          <p:cNvSpPr/>
          <p:nvPr/>
        </p:nvSpPr>
        <p:spPr>
          <a:xfrm>
            <a:off x="393539" y="1765476"/>
            <a:ext cx="11181145" cy="2186677"/>
          </a:xfrm>
          <a:prstGeom prst="roundRect">
            <a:avLst>
              <a:gd name="adj" fmla="val 7342"/>
            </a:avLst>
          </a:prstGeom>
          <a:solidFill>
            <a:schemeClr val="accent1">
              <a:lumMod val="60000"/>
              <a:lumOff val="40000"/>
            </a:schemeClr>
          </a:solidFill>
          <a:ln>
            <a:noFill/>
          </a:ln>
          <a:effectLst>
            <a:outerShdw blurRad="3175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Рисунок 8">
            <a:extLst>
              <a:ext uri="{FF2B5EF4-FFF2-40B4-BE49-F238E27FC236}">
                <a16:creationId xmlns:a16="http://schemas.microsoft.com/office/drawing/2014/main" id="{F1648BF1-7A3B-499F-A9D6-E87E43262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473" y="1883148"/>
            <a:ext cx="3538603" cy="1957525"/>
          </a:xfrm>
          <a:prstGeom prst="rect">
            <a:avLst/>
          </a:prstGeom>
        </p:spPr>
      </p:pic>
      <p:pic>
        <p:nvPicPr>
          <p:cNvPr id="19" name="Рисунок 18">
            <a:extLst>
              <a:ext uri="{FF2B5EF4-FFF2-40B4-BE49-F238E27FC236}">
                <a16:creationId xmlns:a16="http://schemas.microsoft.com/office/drawing/2014/main" id="{C957EFD4-D7F5-4721-852B-BF6053AEB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355" y="1903214"/>
            <a:ext cx="3759323" cy="1944148"/>
          </a:xfrm>
          <a:prstGeom prst="rect">
            <a:avLst/>
          </a:prstGeom>
        </p:spPr>
      </p:pic>
      <p:pic>
        <p:nvPicPr>
          <p:cNvPr id="21" name="Рисунок 20">
            <a:extLst>
              <a:ext uri="{FF2B5EF4-FFF2-40B4-BE49-F238E27FC236}">
                <a16:creationId xmlns:a16="http://schemas.microsoft.com/office/drawing/2014/main" id="{722ABEAD-096B-472A-86F0-F424836F4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15" y="1883148"/>
            <a:ext cx="3383134" cy="1944148"/>
          </a:xfrm>
          <a:prstGeom prst="rect">
            <a:avLst/>
          </a:prstGeom>
        </p:spPr>
      </p:pic>
    </p:spTree>
    <p:extLst>
      <p:ext uri="{BB962C8B-B14F-4D97-AF65-F5344CB8AC3E}">
        <p14:creationId xmlns:p14="http://schemas.microsoft.com/office/powerpoint/2010/main" val="3388894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TotalTime>
  <Words>635</Words>
  <Application>Microsoft Office PowerPoint</Application>
  <PresentationFormat>Широкоэкранный</PresentationFormat>
  <Paragraphs>51</Paragraphs>
  <Slides>14</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14</vt:i4>
      </vt:variant>
    </vt:vector>
  </HeadingPairs>
  <TitlesOfParts>
    <vt:vector size="24" baseType="lpstr">
      <vt:lpstr>Arial</vt:lpstr>
      <vt:lpstr>Calibri</vt:lpstr>
      <vt:lpstr>Calibri Light</vt:lpstr>
      <vt:lpstr>Google Sans</vt:lpstr>
      <vt:lpstr>Montserrat</vt:lpstr>
      <vt:lpstr>Roboto</vt:lpstr>
      <vt:lpstr>Roboto Slab Bold</vt:lpstr>
      <vt:lpstr>Roboto Slab Light</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я</cp:lastModifiedBy>
  <cp:revision>65</cp:revision>
  <dcterms:created xsi:type="dcterms:W3CDTF">2022-08-15T06:52:30Z</dcterms:created>
  <dcterms:modified xsi:type="dcterms:W3CDTF">2023-04-11T18:57:39Z</dcterms:modified>
</cp:coreProperties>
</file>