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2019\Desktop\earth_PN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850" y="4083919"/>
            <a:ext cx="1296151" cy="1059582"/>
          </a:xfrm>
          <a:prstGeom prst="rect">
            <a:avLst/>
          </a:prstGeom>
          <a:noFill/>
        </p:spPr>
      </p:pic>
      <p:pic>
        <p:nvPicPr>
          <p:cNvPr id="1026" name="Picture 2" descr="C:\Users\2019\Desktop\1581598772_0_489_2000_1614_1920x0_80_0_0_bd5a18cf6350f60dd428549f45e085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23678"/>
            <a:ext cx="5096171" cy="2149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5486"/>
            <a:ext cx="7772400" cy="1481328"/>
          </a:xfrm>
        </p:spPr>
        <p:txBody>
          <a:bodyPr/>
          <a:lstStyle/>
          <a:p>
            <a:pPr algn="ctr"/>
            <a:r>
              <a:rPr lang="ru-RU" sz="3600" dirty="0" smtClean="0">
                <a:latin typeface="Bahnschrift SemiBold" pitchFamily="34" charset="0"/>
              </a:rPr>
              <a:t>КАФЕДРА ТЕХНОЛОГІЙ ЗАХИСТУ НАВКОЛИШНЬОГО СЕРЕДОВИЩА ТА ОХОРОНИ ПРАЦІ</a:t>
            </a:r>
            <a:endParaRPr lang="ru-RU" sz="3600" dirty="0">
              <a:latin typeface="Bahnschrift Semi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939902"/>
            <a:ext cx="7772400" cy="11315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Факультет </a:t>
            </a:r>
            <a:r>
              <a:rPr lang="ru-RU" sz="3200" b="1" i="1" dirty="0" err="1" smtClean="0">
                <a:solidFill>
                  <a:schemeClr val="tx1">
                    <a:lumMod val="50000"/>
                  </a:schemeClr>
                </a:solidFill>
              </a:rPr>
              <a:t>Інженерних</a:t>
            </a: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 систем та </a:t>
            </a:r>
            <a:r>
              <a:rPr lang="ru-RU" sz="3200" b="1" i="1" dirty="0" err="1" smtClean="0">
                <a:solidFill>
                  <a:schemeClr val="tx1">
                    <a:lumMod val="50000"/>
                  </a:schemeClr>
                </a:solidFill>
              </a:rPr>
              <a:t>екології</a:t>
            </a: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 КНУБА</a:t>
            </a:r>
            <a:endParaRPr lang="ru-RU" sz="32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03598"/>
            <a:ext cx="7772400" cy="3429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Фахівці-екологи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вивчають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наслідки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запуску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космічних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ракет,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контролюють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діяльність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шкідливих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виробництв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стежать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утилізацією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радіоактивних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відходів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2019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31790"/>
            <a:ext cx="3330570" cy="2016224"/>
          </a:xfrm>
          <a:prstGeom prst="rect">
            <a:avLst/>
          </a:prstGeom>
          <a:noFill/>
        </p:spPr>
      </p:pic>
      <p:pic>
        <p:nvPicPr>
          <p:cNvPr id="1027" name="Picture 3" descr="C:\Users\2019\Desktop\Depositphotos_172747862_xl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31790"/>
            <a:ext cx="3425621" cy="2025720"/>
          </a:xfrm>
          <a:prstGeom prst="rect">
            <a:avLst/>
          </a:prstGeom>
          <a:noFill/>
        </p:spPr>
      </p:pic>
      <p:pic>
        <p:nvPicPr>
          <p:cNvPr id="6" name="Picture 4" descr="C:\Users\2019\Desktop\earth_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75606"/>
            <a:ext cx="7772400" cy="3429000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Екологи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з'ясовують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причини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природних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катаклізмів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розробляють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шляхи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найменшого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впливу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людей на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природу.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2051" name="Picture 3" descr="C:\Users\2019\Desktop\2021_07_25_70bda792e699b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560" y="2715766"/>
            <a:ext cx="5025377" cy="2088232"/>
          </a:xfrm>
          <a:prstGeom prst="rect">
            <a:avLst/>
          </a:prstGeom>
          <a:noFill/>
        </p:spPr>
      </p:pic>
      <p:pic>
        <p:nvPicPr>
          <p:cNvPr id="6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  <p:pic>
        <p:nvPicPr>
          <p:cNvPr id="2052" name="Picture 4" descr="C:\Users\2019\Desktop\✅Твір-Природні-катастрофи-стихійні-лих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15766"/>
            <a:ext cx="315662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31590"/>
            <a:ext cx="7772400" cy="3429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виробничих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підприємствах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інженери-екологи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займаються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всім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комплексом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заходів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виключають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вплив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підприємства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навколишнє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середовище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очищенням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стоків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викидів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атмосферу,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випромінювань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тощо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3074" name="Picture 2" descr="C:\Users\2019\Desktop\126589-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03798"/>
            <a:ext cx="2664296" cy="1998222"/>
          </a:xfrm>
          <a:prstGeom prst="rect">
            <a:avLst/>
          </a:prstGeom>
          <a:noFill/>
        </p:spPr>
      </p:pic>
      <p:pic>
        <p:nvPicPr>
          <p:cNvPr id="6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  <p:pic>
        <p:nvPicPr>
          <p:cNvPr id="3075" name="Picture 3" descr="C:\Users\2019\Desktop\2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03798"/>
            <a:ext cx="3024336" cy="2004127"/>
          </a:xfrm>
          <a:prstGeom prst="rect">
            <a:avLst/>
          </a:prstGeom>
          <a:noFill/>
        </p:spPr>
      </p:pic>
      <p:pic>
        <p:nvPicPr>
          <p:cNvPr id="3076" name="Picture 4" descr="C:\Users\2019\Desktop\27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147814"/>
            <a:ext cx="2522821" cy="170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15566"/>
            <a:ext cx="7772400" cy="3429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контроль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дотримання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природоохоронного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законодавства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підприємстві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участь у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проведенні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екологічної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експертизи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проектів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технологій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устаткування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підприємства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7772400" cy="685800"/>
          </a:xfrm>
        </p:spPr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4098" name="Picture 2" descr="C:\Users\2019\Desktop\Specialty-commodity-and-fine-chemicals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35779"/>
            <a:ext cx="3240360" cy="2160240"/>
          </a:xfrm>
          <a:prstGeom prst="rect">
            <a:avLst/>
          </a:prstGeom>
          <a:noFill/>
        </p:spPr>
      </p:pic>
      <p:pic>
        <p:nvPicPr>
          <p:cNvPr id="4099" name="Picture 3" descr="C:\Users\2019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9782"/>
            <a:ext cx="4176464" cy="2088232"/>
          </a:xfrm>
          <a:prstGeom prst="rect">
            <a:avLst/>
          </a:prstGeom>
          <a:noFill/>
        </p:spPr>
      </p:pic>
      <p:pic>
        <p:nvPicPr>
          <p:cNvPr id="7" name="Picture 4" descr="C:\Users\2019\Desktop\earth_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7574"/>
            <a:ext cx="7772400" cy="3429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оцінка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промислових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екологічних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небезпек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ризиків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 </a:t>
            </a:r>
          </a:p>
          <a:p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оцінка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впливу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довкілля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 </a:t>
            </a:r>
          </a:p>
          <a:p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складання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звітності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виконання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заходів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охорони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навколишнього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середовища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7772400" cy="685800"/>
          </a:xfrm>
        </p:spPr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5122" name="Picture 2" descr="C:\Users\2019\Desktop\pdk_stochnyh_vod_1024x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7774"/>
            <a:ext cx="3888432" cy="2134081"/>
          </a:xfrm>
          <a:prstGeom prst="rect">
            <a:avLst/>
          </a:prstGeom>
          <a:noFill/>
        </p:spPr>
      </p:pic>
      <p:pic>
        <p:nvPicPr>
          <p:cNvPr id="5123" name="Picture 3" descr="C:\Users\2019\Desktop\ochistka-vody-na-proizvodstve-bezopasnost-prevyshe-vse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2787774"/>
            <a:ext cx="4068939" cy="2136899"/>
          </a:xfrm>
          <a:prstGeom prst="rect">
            <a:avLst/>
          </a:prstGeom>
          <a:noFill/>
        </p:spPr>
      </p:pic>
      <p:pic>
        <p:nvPicPr>
          <p:cNvPr id="7" name="Picture 4" descr="C:\Users\2019\Desktop\earth_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7574"/>
            <a:ext cx="7772400" cy="34290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Наукові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дослідження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системна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підготовка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технологій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захисту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навколишнього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середовища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забезпечення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екологічної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безпеки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архітектурі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будівництві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суміжних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галузях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економіки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7772400" cy="685800"/>
          </a:xfrm>
        </p:spPr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2427734"/>
            <a:ext cx="4320480" cy="249289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проект «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ERASMUS+» -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Грантова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угода 619285-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EPP-1- 2020-1-FI-EPPKA2-CBHE-JP «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Багаторівнева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місцева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національна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регіональна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освіта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навчання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галузі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кліматичних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послуг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адаптації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кліматичних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змін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пом'якшення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наслідків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" (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ClimEd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2019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79091"/>
            <a:ext cx="2293369" cy="3164409"/>
          </a:xfrm>
          <a:prstGeom prst="rect">
            <a:avLst/>
          </a:prstGeom>
          <a:noFill/>
        </p:spPr>
      </p:pic>
      <p:pic>
        <p:nvPicPr>
          <p:cNvPr id="7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7772400" cy="685800"/>
          </a:xfrm>
        </p:spPr>
        <p:txBody>
          <a:bodyPr/>
          <a:lstStyle/>
          <a:p>
            <a:pPr algn="ctr"/>
            <a:r>
              <a:rPr lang="ru-RU" sz="2400" b="1" dirty="0" smtClean="0"/>
              <a:t>СТВОРЕННЯ ПЕРСПЕКТИВНИХ ТЕХНОЛОГІЙ ФОРМУВАННЯ БЕЗПЕЧНОГО СЕРЕДОВИЩА БУДІВЕЛЬ ПОЄДНАННЯМ «ЗЕЛЕНИХ КОНСТРУКЦІЙ», ФІТОДИЗАЙНУ ТА ІНЖЕНЕРНИХ СИСТЕМ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14500"/>
            <a:ext cx="7772400" cy="3429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Тема № 0122U001197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держбюджетна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тематика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фінансуванням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C:\Users\2019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9742"/>
            <a:ext cx="3120658" cy="2332919"/>
          </a:xfrm>
          <a:prstGeom prst="rect">
            <a:avLst/>
          </a:prstGeom>
          <a:noFill/>
        </p:spPr>
      </p:pic>
      <p:pic>
        <p:nvPicPr>
          <p:cNvPr id="7171" name="Picture 3" descr="C:\Users\2019\Desktop\Сним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84192"/>
            <a:ext cx="2952328" cy="2343024"/>
          </a:xfrm>
          <a:prstGeom prst="rect">
            <a:avLst/>
          </a:prstGeom>
          <a:noFill/>
        </p:spPr>
      </p:pic>
      <p:pic>
        <p:nvPicPr>
          <p:cNvPr id="6" name="Picture 4" descr="C:\Users\2019\Desktop\earth_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019\Desktop\61f64ef8f75874e1650eb3b6d34d28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03798"/>
            <a:ext cx="4368378" cy="18201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Підготовка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освітніми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рівнями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15566"/>
            <a:ext cx="7772400" cy="3429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➢Бакалавр: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спеціальність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101, 183 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➢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Магістр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спеціальність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101, 183 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➢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Доктор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філософії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PhD):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спеціальність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101, 183, 263 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➢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Доктор наук: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спеціальність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101, 183, 263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Програма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подвійних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дипломів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Семестровий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обмін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студентами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  <p:pic>
        <p:nvPicPr>
          <p:cNvPr id="8195" name="Picture 3" descr="C:\Users\2019\Desktop\32_n1363825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03798"/>
            <a:ext cx="3223270" cy="1813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7772400" cy="685800"/>
          </a:xfrm>
        </p:spPr>
        <p:txBody>
          <a:bodyPr/>
          <a:lstStyle/>
          <a:p>
            <a:pPr algn="ctr"/>
            <a:r>
              <a:rPr lang="ru-RU" sz="3200" i="1" dirty="0" err="1" smtClean="0"/>
              <a:t>Власні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сучасні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лабораторії</a:t>
            </a:r>
            <a:endParaRPr lang="ru-RU" sz="3200" i="1" dirty="0"/>
          </a:p>
        </p:txBody>
      </p:sp>
      <p:pic>
        <p:nvPicPr>
          <p:cNvPr id="9218" name="Picture 2" descr="C:\Users\2019\Desktop\ла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9542"/>
            <a:ext cx="2784309" cy="2088232"/>
          </a:xfrm>
          <a:prstGeom prst="rect">
            <a:avLst/>
          </a:prstGeom>
          <a:noFill/>
        </p:spPr>
      </p:pic>
      <p:pic>
        <p:nvPicPr>
          <p:cNvPr id="9219" name="Picture 3" descr="C:\Users\2019\Desktop\лаб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43558"/>
            <a:ext cx="2952328" cy="3936437"/>
          </a:xfrm>
          <a:prstGeom prst="rect">
            <a:avLst/>
          </a:prstGeom>
          <a:noFill/>
        </p:spPr>
      </p:pic>
      <p:pic>
        <p:nvPicPr>
          <p:cNvPr id="9220" name="Picture 4" descr="C:\Users\2019\Desktop\лаб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31790"/>
            <a:ext cx="2784309" cy="2088232"/>
          </a:xfrm>
          <a:prstGeom prst="rect">
            <a:avLst/>
          </a:prstGeom>
          <a:noFill/>
        </p:spPr>
      </p:pic>
      <p:pic>
        <p:nvPicPr>
          <p:cNvPr id="9221" name="Picture 5" descr="C:\Users\2019\Desktop\лаб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31590"/>
            <a:ext cx="2784309" cy="2088232"/>
          </a:xfrm>
          <a:prstGeom prst="rect">
            <a:avLst/>
          </a:prstGeom>
          <a:noFill/>
        </p:spPr>
      </p:pic>
      <p:pic>
        <p:nvPicPr>
          <p:cNvPr id="8" name="Picture 4" descr="C:\Users\2019\Desktop\earth_PNG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err="1" smtClean="0"/>
              <a:t>Конференції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конкурси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наукові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проекти</a:t>
            </a:r>
            <a:endParaRPr lang="ru-RU" sz="2800" i="1" dirty="0"/>
          </a:p>
        </p:txBody>
      </p:sp>
      <p:pic>
        <p:nvPicPr>
          <p:cNvPr id="10242" name="Picture 2" descr="C:\Users\2019\Desktop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15566"/>
            <a:ext cx="2880319" cy="2005012"/>
          </a:xfrm>
          <a:prstGeom prst="rect">
            <a:avLst/>
          </a:prstGeom>
          <a:noFill/>
        </p:spPr>
      </p:pic>
      <p:pic>
        <p:nvPicPr>
          <p:cNvPr id="10243" name="Picture 3" descr="C:\Users\2019\Desktop\Сним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5566"/>
            <a:ext cx="3024336" cy="2016224"/>
          </a:xfrm>
          <a:prstGeom prst="rect">
            <a:avLst/>
          </a:prstGeom>
          <a:noFill/>
        </p:spPr>
      </p:pic>
      <p:pic>
        <p:nvPicPr>
          <p:cNvPr id="10244" name="Picture 4" descr="C:\Users\2019\Desktop\Сним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03798"/>
            <a:ext cx="2880320" cy="2045441"/>
          </a:xfrm>
          <a:prstGeom prst="rect">
            <a:avLst/>
          </a:prstGeom>
          <a:noFill/>
        </p:spPr>
      </p:pic>
      <p:pic>
        <p:nvPicPr>
          <p:cNvPr id="10245" name="Picture 5" descr="C:\Users\2019\Desktop\Снимок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03798"/>
            <a:ext cx="2984173" cy="1971997"/>
          </a:xfrm>
          <a:prstGeom prst="rect">
            <a:avLst/>
          </a:prstGeom>
          <a:noFill/>
        </p:spPr>
      </p:pic>
      <p:pic>
        <p:nvPicPr>
          <p:cNvPr id="10" name="Picture 4" descr="C:\Users\2019\Desktop\earth_PNG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7772400" cy="685800"/>
          </a:xfrm>
        </p:spPr>
        <p:txBody>
          <a:bodyPr/>
          <a:lstStyle/>
          <a:p>
            <a:pPr algn="ctr"/>
            <a:r>
              <a:rPr lang="ru-RU" i="1" dirty="0" smtClean="0"/>
              <a:t>Кафедра </a:t>
            </a:r>
            <a:r>
              <a:rPr lang="ru-RU" i="1" dirty="0" err="1" smtClean="0"/>
              <a:t>готує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спеціалістів</a:t>
            </a:r>
            <a:r>
              <a:rPr lang="ru-RU" i="1" dirty="0" smtClean="0"/>
              <a:t> за </a:t>
            </a:r>
            <a:r>
              <a:rPr lang="ru-RU" i="1" dirty="0" err="1" smtClean="0"/>
              <a:t>двома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спеціальностями</a:t>
            </a:r>
            <a:r>
              <a:rPr lang="ru-RU" i="1" dirty="0" smtClean="0"/>
              <a:t>: 101 – ЕКОЛОГІЯ</a:t>
            </a:r>
            <a:endParaRPr lang="ru-RU" i="1" dirty="0"/>
          </a:p>
        </p:txBody>
      </p:sp>
      <p:pic>
        <p:nvPicPr>
          <p:cNvPr id="2050" name="Picture 2" descr="C:\Users\2019\Desktop\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47714"/>
            <a:ext cx="4392488" cy="2322258"/>
          </a:xfrm>
          <a:prstGeom prst="rect">
            <a:avLst/>
          </a:prstGeom>
          <a:noFill/>
        </p:spPr>
      </p:pic>
      <p:pic>
        <p:nvPicPr>
          <p:cNvPr id="11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83919"/>
            <a:ext cx="1296151" cy="105958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60032" y="2139702"/>
            <a:ext cx="453204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Освітня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програма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Екологія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охорона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навколишнього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середовища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збалансоване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природокористування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(ЕКБ)</a:t>
            </a:r>
            <a:endParaRPr kumimoji="0" lang="ru-RU" sz="2400" b="0" i="1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685800"/>
          </a:xfrm>
        </p:spPr>
        <p:txBody>
          <a:bodyPr/>
          <a:lstStyle/>
          <a:p>
            <a:pPr algn="just"/>
            <a:r>
              <a:rPr lang="ru-RU" sz="3200" i="1" dirty="0" err="1" smtClean="0"/>
              <a:t>Наукова</a:t>
            </a:r>
            <a:r>
              <a:rPr lang="ru-RU" sz="3200" i="1" dirty="0" smtClean="0"/>
              <a:t> робота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771550"/>
            <a:ext cx="7780064" cy="339447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Кафедра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працює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науковими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напрямками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Можливість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створення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енергоефективних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чистих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зелених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технологій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Вплив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воєних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дій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розвиток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глобальних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проблем. </a:t>
            </a:r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Управління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екологічною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безпекою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територій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акваторій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Створення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чистих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технологій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Регулювання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дощових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стічних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вод за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допомогою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зелених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конструкцій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» </a:t>
            </a:r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Оцінка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формування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фільтраційного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потоку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міграція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забруднень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територіях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поблизу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смітєзвалищ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хвостовищ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відходів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рідкого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походження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Зсувонебезпечність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підтоплення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забудованих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схилів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C:\Users\2019\Desktop\earth_PN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83518"/>
            <a:ext cx="8280920" cy="33944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6.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Іноваційні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засоби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моніторингу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атмосферного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глобальних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кліматичних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змін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7.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Оцінка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виробничих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ризиків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будівництві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8.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Організація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біодеструкції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будівельних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матеріалів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Біодеструкція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твердих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відходів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Дослідження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міксоміцетів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Дослідження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накопичення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радіації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міксоміцетами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грибами. 9.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Дослідження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моделювання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процесів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проходять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складових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навколишнього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середовища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10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Імплементація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еколого-правових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норм ЄС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законодавчу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базу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воєнного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стану на шляху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інтеграції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єдиний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європейський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економічний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простір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C:\Users\2019\Desktop\earth_PN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i="1" dirty="0" err="1" smtClean="0"/>
              <a:t>Дякуємо</a:t>
            </a:r>
            <a:r>
              <a:rPr lang="ru-RU" sz="6600" b="1" i="1" dirty="0" smtClean="0"/>
              <a:t> за </a:t>
            </a:r>
            <a:r>
              <a:rPr lang="ru-RU" sz="6600" b="1" i="1" dirty="0" err="1" smtClean="0"/>
              <a:t>увагу</a:t>
            </a:r>
            <a:r>
              <a:rPr lang="ru-RU" sz="6600" b="1" i="1" dirty="0" smtClean="0"/>
              <a:t>!</a:t>
            </a:r>
            <a:endParaRPr lang="ru-RU" sz="6600" b="1" i="1" dirty="0"/>
          </a:p>
        </p:txBody>
      </p:sp>
      <p:pic>
        <p:nvPicPr>
          <p:cNvPr id="11266" name="Picture 2" descr="C:\Users\2019\Desktop\заг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91630"/>
            <a:ext cx="5256584" cy="3274712"/>
          </a:xfrm>
          <a:prstGeom prst="rect">
            <a:avLst/>
          </a:prstGeom>
          <a:noFill/>
        </p:spPr>
      </p:pic>
      <p:pic>
        <p:nvPicPr>
          <p:cNvPr id="6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019\Desktop\regnum_picture_1648151576246370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31790"/>
            <a:ext cx="3598068" cy="1658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7772400" cy="685800"/>
          </a:xfrm>
        </p:spPr>
        <p:txBody>
          <a:bodyPr/>
          <a:lstStyle/>
          <a:p>
            <a:pPr algn="ctr"/>
            <a:r>
              <a:rPr lang="ru-RU" dirty="0" smtClean="0"/>
              <a:t>та 183 – ТЕХНОЛОГІЇ ЗАХИСТУ НАВКОЛИШНЬОГО СЕРЕДОВИЩА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45636"/>
            <a:ext cx="7772400" cy="3429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Освітня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програма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Технології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захисту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навколишнього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середовища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(ТЗНС)</a:t>
            </a:r>
            <a:endParaRPr lang="ru-RU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2019\Desktop\1645465025_1-kartinkin-net-p-kartinki-po-ekologi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31790"/>
            <a:ext cx="3024336" cy="1674186"/>
          </a:xfrm>
          <a:prstGeom prst="rect">
            <a:avLst/>
          </a:prstGeom>
          <a:noFill/>
        </p:spPr>
      </p:pic>
      <p:pic>
        <p:nvPicPr>
          <p:cNvPr id="3076" name="Picture 4" descr="C:\Users\2019\Desktop\tsikava-ekologiia-dlia-shkoliariv-4456-e15446238381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31790"/>
            <a:ext cx="2952328" cy="1674186"/>
          </a:xfrm>
          <a:prstGeom prst="rect">
            <a:avLst/>
          </a:prstGeom>
          <a:noFill/>
        </p:spPr>
      </p:pic>
      <p:pic>
        <p:nvPicPr>
          <p:cNvPr id="9" name="Picture 4" descr="C:\Users\2019\Desktop\earth_PNG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850" y="4083919"/>
            <a:ext cx="1296151" cy="105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всьому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світі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йде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активна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боротьба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охорону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навколишнього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середовища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Затверджуються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нові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закони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захист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природи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жорсткі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екологічні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стандарти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будуються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очисні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споруди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підприємствах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впроваджуються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технології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замкнутого циклу.</a:t>
            </a:r>
            <a:endParaRPr lang="ru-RU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C:\Users\2019\Desktop\Ecology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43758"/>
            <a:ext cx="3888432" cy="2250418"/>
          </a:xfrm>
          <a:prstGeom prst="rect">
            <a:avLst/>
          </a:prstGeom>
          <a:noFill/>
        </p:spPr>
      </p:pic>
      <p:pic>
        <p:nvPicPr>
          <p:cNvPr id="6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83919"/>
            <a:ext cx="1296151" cy="105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978080" cy="685800"/>
          </a:xfrm>
        </p:spPr>
        <p:txBody>
          <a:bodyPr/>
          <a:lstStyle/>
          <a:p>
            <a:r>
              <a:rPr lang="ru-RU" sz="2200" b="1" i="1" dirty="0" err="1" smtClean="0"/>
              <a:t>Еколог</a:t>
            </a:r>
            <a:r>
              <a:rPr lang="ru-RU" sz="2200" dirty="0" smtClean="0"/>
              <a:t> –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це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фахівець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який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відповідає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зниження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шкідливих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викидів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утилізацію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відходів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розумне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ресурсів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зміну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виробничих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практик, а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відновлення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біосистем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шкоди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завданої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людьми.</a:t>
            </a:r>
            <a:b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200" b="1" i="1" dirty="0" err="1" smtClean="0"/>
              <a:t>Сучасний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еколог</a:t>
            </a:r>
            <a:r>
              <a:rPr lang="ru-RU" sz="2200" b="1" i="1" dirty="0" smtClean="0"/>
              <a:t> 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повинен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мати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набір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професійних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компетентностей,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затверджених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професійним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стандартом «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Еколог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» (04 </a:t>
            </a:r>
            <a:r>
              <a:rPr lang="ru-RU" sz="2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травня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2022 р. (№ 1111-32)</a:t>
            </a:r>
            <a:endParaRPr lang="ru-RU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C:\Users\2019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7775"/>
            <a:ext cx="3480510" cy="1955267"/>
          </a:xfrm>
          <a:prstGeom prst="rect">
            <a:avLst/>
          </a:prstGeom>
          <a:noFill/>
        </p:spPr>
      </p:pic>
      <p:pic>
        <p:nvPicPr>
          <p:cNvPr id="5123" name="Picture 3" descr="C:\Users\2019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742" y="2787774"/>
            <a:ext cx="3615560" cy="1944216"/>
          </a:xfrm>
          <a:prstGeom prst="rect">
            <a:avLst/>
          </a:prstGeom>
          <a:noFill/>
        </p:spPr>
      </p:pic>
      <p:pic>
        <p:nvPicPr>
          <p:cNvPr id="7" name="Picture 4" descr="C:\Users\2019\Desktop\earth_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0" y="4083919"/>
            <a:ext cx="1296151" cy="105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7772400" cy="685800"/>
          </a:xfrm>
        </p:spPr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15566"/>
            <a:ext cx="7772400" cy="3429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2"/>
                </a:solidFill>
              </a:rPr>
              <a:t>Забезпеченням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дотримання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екологічних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вимог</a:t>
            </a:r>
            <a:r>
              <a:rPr lang="ru-RU" sz="2400" dirty="0" smtClean="0">
                <a:solidFill>
                  <a:schemeClr val="bg2"/>
                </a:solidFill>
              </a:rPr>
              <a:t> при </a:t>
            </a:r>
            <a:r>
              <a:rPr lang="ru-RU" sz="2400" dirty="0" err="1" smtClean="0">
                <a:solidFill>
                  <a:schemeClr val="bg2"/>
                </a:solidFill>
              </a:rPr>
              <a:t>проектуванні</a:t>
            </a:r>
            <a:r>
              <a:rPr lang="ru-RU" sz="2400" dirty="0" smtClean="0">
                <a:solidFill>
                  <a:schemeClr val="bg2"/>
                </a:solidFill>
              </a:rPr>
              <a:t>, </a:t>
            </a:r>
            <a:r>
              <a:rPr lang="ru-RU" sz="2400" dirty="0" err="1" smtClean="0">
                <a:solidFill>
                  <a:schemeClr val="bg2"/>
                </a:solidFill>
              </a:rPr>
              <a:t>споруджені</a:t>
            </a:r>
            <a:r>
              <a:rPr lang="ru-RU" sz="2400" dirty="0" smtClean="0">
                <a:solidFill>
                  <a:schemeClr val="bg2"/>
                </a:solidFill>
              </a:rPr>
              <a:t> та </a:t>
            </a:r>
            <a:r>
              <a:rPr lang="ru-RU" sz="2400" dirty="0" err="1" smtClean="0">
                <a:solidFill>
                  <a:schemeClr val="bg2"/>
                </a:solidFill>
              </a:rPr>
              <a:t>експлуатації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будівель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та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споруд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різного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призначення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та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інших</a:t>
            </a:r>
            <a:r>
              <a:rPr lang="ru-RU" sz="2400" dirty="0" smtClean="0">
                <a:solidFill>
                  <a:schemeClr val="bg2"/>
                </a:solidFill>
              </a:rPr>
              <a:t> сфер </a:t>
            </a:r>
            <a:r>
              <a:rPr lang="ru-RU" sz="2400" dirty="0" err="1" smtClean="0">
                <a:solidFill>
                  <a:schemeClr val="bg2"/>
                </a:solidFill>
              </a:rPr>
              <a:t>життєдіяльності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людини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6146" name="Picture 2" descr="C:\Users\2019\Desktop\zelene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7774"/>
            <a:ext cx="3816424" cy="1902995"/>
          </a:xfrm>
          <a:prstGeom prst="rect">
            <a:avLst/>
          </a:prstGeom>
          <a:noFill/>
        </p:spPr>
      </p:pic>
      <p:pic>
        <p:nvPicPr>
          <p:cNvPr id="6147" name="Picture 3" descr="C:\Users\2019\Desktop\1449053016-14490602628-s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7774"/>
            <a:ext cx="3312368" cy="1910981"/>
          </a:xfrm>
          <a:prstGeom prst="rect">
            <a:avLst/>
          </a:prstGeom>
          <a:noFill/>
        </p:spPr>
      </p:pic>
      <p:pic>
        <p:nvPicPr>
          <p:cNvPr id="7" name="Picture 4" descr="C:\Users\2019\Desktop\earth_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0" y="4083919"/>
            <a:ext cx="1296151" cy="105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2019\Desktop\18512818_523130394744158_82275501237191311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9782"/>
            <a:ext cx="2502892" cy="2142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7772400" cy="685800"/>
          </a:xfrm>
        </p:spPr>
        <p:txBody>
          <a:bodyPr/>
          <a:lstStyle/>
          <a:p>
            <a:pPr algn="ctr"/>
            <a:r>
              <a:rPr lang="uk-UA" sz="2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Концепція сталого розвитку набуває для України особливого значення сьогодні,коли на нашій землі йде війна.</a:t>
            </a:r>
            <a:br>
              <a:rPr lang="uk-UA" sz="2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uk-UA" sz="2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Зруйновані населенні пункти треба відбудувати і робити це за новими сучасними технологіями </a:t>
            </a:r>
            <a:r>
              <a:rPr lang="uk-UA" sz="27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“зеленого</a:t>
            </a:r>
            <a:r>
              <a:rPr lang="uk-UA" sz="2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7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будівництва”</a:t>
            </a:r>
            <a:r>
              <a:rPr lang="uk-UA" sz="2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7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1" name="Picture 3" descr="C:\Users\2019\Desktop\1470659361_1470133074_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31790"/>
            <a:ext cx="3096344" cy="2065237"/>
          </a:xfrm>
          <a:prstGeom prst="rect">
            <a:avLst/>
          </a:prstGeom>
          <a:noFill/>
        </p:spPr>
      </p:pic>
      <p:pic>
        <p:nvPicPr>
          <p:cNvPr id="7" name="Picture 4" descr="C:\Users\2019\Desktop\earth_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0" y="4083919"/>
            <a:ext cx="1296151" cy="105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2019\Desktop\wetlands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71750"/>
            <a:ext cx="3672407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9582"/>
            <a:ext cx="7772400" cy="3429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2"/>
                </a:solidFill>
              </a:rPr>
              <a:t>Екологи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вивчають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проблеми</a:t>
            </a:r>
            <a:r>
              <a:rPr lang="ru-RU" sz="2400" dirty="0" smtClean="0">
                <a:solidFill>
                  <a:schemeClr val="bg2"/>
                </a:solidFill>
              </a:rPr>
              <a:t> глобального </a:t>
            </a:r>
            <a:r>
              <a:rPr lang="ru-RU" sz="2400" dirty="0" err="1" smtClean="0">
                <a:solidFill>
                  <a:schemeClr val="bg2"/>
                </a:solidFill>
              </a:rPr>
              <a:t>потепління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клімату</a:t>
            </a:r>
            <a:r>
              <a:rPr lang="ru-RU" sz="2400" dirty="0" smtClean="0">
                <a:solidFill>
                  <a:schemeClr val="bg2"/>
                </a:solidFill>
              </a:rPr>
              <a:t>, </a:t>
            </a:r>
            <a:r>
              <a:rPr lang="ru-RU" sz="2400" dirty="0" err="1" smtClean="0">
                <a:solidFill>
                  <a:schemeClr val="bg2"/>
                </a:solidFill>
              </a:rPr>
              <a:t>можливості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адаптації</a:t>
            </a:r>
            <a:r>
              <a:rPr lang="ru-RU" sz="2400" dirty="0" smtClean="0">
                <a:solidFill>
                  <a:schemeClr val="bg2"/>
                </a:solidFill>
              </a:rPr>
              <a:t> та </a:t>
            </a:r>
            <a:r>
              <a:rPr lang="ru-RU" sz="2400" dirty="0" err="1" smtClean="0">
                <a:solidFill>
                  <a:schemeClr val="bg2"/>
                </a:solidFill>
              </a:rPr>
              <a:t>запобігання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подальшим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загостренням</a:t>
            </a:r>
            <a:r>
              <a:rPr lang="ru-RU" sz="2400" dirty="0" smtClean="0">
                <a:solidFill>
                  <a:schemeClr val="bg2"/>
                </a:solidFill>
              </a:rPr>
              <a:t>, </a:t>
            </a:r>
            <a:r>
              <a:rPr lang="ru-RU" sz="2400" dirty="0" err="1" smtClean="0">
                <a:solidFill>
                  <a:schemeClr val="bg2"/>
                </a:solidFill>
              </a:rPr>
              <a:t>моделюють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різні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сценарії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розвитку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кліматичних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змін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та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теплових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хвиль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  <p:pic>
        <p:nvPicPr>
          <p:cNvPr id="8194" name="Picture 2" descr="C:\Users\2019\Desktop\prir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71750"/>
            <a:ext cx="3672408" cy="243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2019\Desktop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71750"/>
            <a:ext cx="2880320" cy="25153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Чим </a:t>
            </a:r>
            <a:r>
              <a:rPr lang="ru-RU" dirty="0" err="1" smtClean="0"/>
              <a:t>займаємося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31590"/>
            <a:ext cx="7772400" cy="3429000"/>
          </a:xfrm>
        </p:spPr>
        <p:txBody>
          <a:bodyPr/>
          <a:lstStyle/>
          <a:p>
            <a:r>
              <a:rPr lang="ru-RU" dirty="0" err="1" smtClean="0">
                <a:solidFill>
                  <a:schemeClr val="bg2"/>
                </a:solidFill>
              </a:rPr>
              <a:t>Якщо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вміст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шкідливих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речовин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вище</a:t>
            </a:r>
            <a:r>
              <a:rPr lang="ru-RU" dirty="0" smtClean="0">
                <a:solidFill>
                  <a:schemeClr val="bg2"/>
                </a:solidFill>
              </a:rPr>
              <a:t> критичного </a:t>
            </a:r>
            <a:r>
              <a:rPr lang="ru-RU" dirty="0" err="1" smtClean="0">
                <a:solidFill>
                  <a:schemeClr val="bg2"/>
                </a:solidFill>
              </a:rPr>
              <a:t>рівня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виявляємо</a:t>
            </a:r>
            <a:r>
              <a:rPr lang="ru-RU" dirty="0" smtClean="0">
                <a:solidFill>
                  <a:schemeClr val="bg2"/>
                </a:solidFill>
              </a:rPr>
              <a:t> причини, </a:t>
            </a:r>
            <a:r>
              <a:rPr lang="ru-RU" dirty="0" err="1" smtClean="0">
                <a:solidFill>
                  <a:schemeClr val="bg2"/>
                </a:solidFill>
              </a:rPr>
              <a:t>складаємо</a:t>
            </a:r>
            <a:r>
              <a:rPr lang="ru-RU" dirty="0" smtClean="0">
                <a:solidFill>
                  <a:schemeClr val="bg2"/>
                </a:solidFill>
              </a:rPr>
              <a:t> прогноз </a:t>
            </a:r>
            <a:r>
              <a:rPr lang="ru-RU" dirty="0" err="1" smtClean="0">
                <a:solidFill>
                  <a:schemeClr val="bg2"/>
                </a:solidFill>
              </a:rPr>
              <a:t>розвитку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ситуації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Picture 4" descr="C:\Users\2019\Desktop\earth_PN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0" y="4011910"/>
            <a:ext cx="1296151" cy="1131591"/>
          </a:xfrm>
          <a:prstGeom prst="rect">
            <a:avLst/>
          </a:prstGeom>
          <a:noFill/>
        </p:spPr>
      </p:pic>
      <p:pic>
        <p:nvPicPr>
          <p:cNvPr id="9218" name="Picture 2" descr="C:\Users\2019\Desktop\inquiname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9782"/>
            <a:ext cx="370790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3">
      <a:dk1>
        <a:srgbClr val="0075A2"/>
      </a:dk1>
      <a:lt1>
        <a:srgbClr val="062328"/>
      </a:lt1>
      <a:dk2>
        <a:srgbClr val="5FF2C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</TotalTime>
  <Words>635</Words>
  <Application>Microsoft Office PowerPoint</Application>
  <PresentationFormat>Экран (16:9)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КАФЕДРА ТЕХНОЛОГІЙ ЗАХИСТУ НАВКОЛИШНЬОГО СЕРЕДОВИЩА ТА ОХОРОНИ ПРАЦІ</vt:lpstr>
      <vt:lpstr>Кафедра готує спеціалістів за двома спеціальностями: 101 – ЕКОЛОГІЯ</vt:lpstr>
      <vt:lpstr>та 183 – ТЕХНОЛОГІЇ ЗАХИСТУ НАВКОЛИШНЬОГО СЕРЕДОВИЩА</vt:lpstr>
      <vt:lpstr>У всьому світі йде активна боротьба за охорону навколишнього середовища. Затверджуються нові закони про захист природи, жорсткі екологічні стандарти, будуються очисні споруди на підприємствах, впроваджуються технології замкнутого циклу.</vt:lpstr>
      <vt:lpstr>Еколог – це фахівець, який відповідає за зниження шкідливих викидів, утилізацію відходів, розумне використання ресурсів, зміну виробничих практик, а також відновлення біосистем від шкоди, завданої людьми. Сучасний еколог повинен мати набір професійних компетентностей, затверджених професійним стандартом «Еколог» (04 травня 2022 р. (№ 1111-32)</vt:lpstr>
      <vt:lpstr>Чим займаємося? </vt:lpstr>
      <vt:lpstr>Концепція сталого розвитку набуває для України особливого значення сьогодні,коли на нашій землі йде війна. Зруйновані населенні пункти треба відбудувати і робити це за новими сучасними технологіями “зеленого будівництва”.</vt:lpstr>
      <vt:lpstr>Чим займаємося? </vt:lpstr>
      <vt:lpstr>Чим займаємося? </vt:lpstr>
      <vt:lpstr>Чим займаємося? </vt:lpstr>
      <vt:lpstr>Чим займаємося? </vt:lpstr>
      <vt:lpstr>Чим займаємося? </vt:lpstr>
      <vt:lpstr>Чим займаємося? </vt:lpstr>
      <vt:lpstr>Чим займаємося? </vt:lpstr>
      <vt:lpstr>Чим займаємося? </vt:lpstr>
      <vt:lpstr>СТВОРЕННЯ ПЕРСПЕКТИВНИХ ТЕХНОЛОГІЙ ФОРМУВАННЯ БЕЗПЕЧНОГО СЕРЕДОВИЩА БУДІВЕЛЬ ПОЄДНАННЯМ «ЗЕЛЕНИХ КОНСТРУКЦІЙ», ФІТОДИЗАЙНУ ТА ІНЖЕНЕРНИХ СИСТЕМ</vt:lpstr>
      <vt:lpstr>Підготовка здійснюється за освітніми рівнями:</vt:lpstr>
      <vt:lpstr>Власні сучасні лабораторії</vt:lpstr>
      <vt:lpstr>Конференції, конкурси, наукові проекти</vt:lpstr>
      <vt:lpstr>Наукова робота</vt:lpstr>
      <vt:lpstr>Слайд 21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ТЕХНОЛОГІЙ ЗАХИСТУ НАВКОЛИШНЬОГО СЕРЕДОВИЩА ТА ОХОРОНИ ПРАЦІ</dc:title>
  <dc:creator>2019</dc:creator>
  <cp:lastModifiedBy>2019</cp:lastModifiedBy>
  <cp:revision>16</cp:revision>
  <dcterms:created xsi:type="dcterms:W3CDTF">2023-04-13T05:15:08Z</dcterms:created>
  <dcterms:modified xsi:type="dcterms:W3CDTF">2023-04-13T07:14:12Z</dcterms:modified>
</cp:coreProperties>
</file>