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98" r:id="rId1"/>
    <p:sldMasterId id="2147483810" r:id="rId2"/>
    <p:sldMasterId id="2147483822" r:id="rId3"/>
    <p:sldMasterId id="2147483834" r:id="rId4"/>
  </p:sldMasterIdLst>
  <p:notesMasterIdLst>
    <p:notesMasterId r:id="rId24"/>
  </p:notesMasterIdLst>
  <p:sldIdLst>
    <p:sldId id="256" r:id="rId5"/>
    <p:sldId id="257" r:id="rId6"/>
    <p:sldId id="281" r:id="rId7"/>
    <p:sldId id="276" r:id="rId8"/>
    <p:sldId id="261" r:id="rId9"/>
    <p:sldId id="262" r:id="rId10"/>
    <p:sldId id="263" r:id="rId11"/>
    <p:sldId id="283" r:id="rId12"/>
    <p:sldId id="282" r:id="rId13"/>
    <p:sldId id="277" r:id="rId14"/>
    <p:sldId id="279" r:id="rId15"/>
    <p:sldId id="284" r:id="rId16"/>
    <p:sldId id="285" r:id="rId17"/>
    <p:sldId id="265" r:id="rId18"/>
    <p:sldId id="267" r:id="rId19"/>
    <p:sldId id="268" r:id="rId20"/>
    <p:sldId id="269" r:id="rId21"/>
    <p:sldId id="274" r:id="rId22"/>
    <p:sldId id="275" r:id="rId23"/>
  </p:sldIdLst>
  <p:sldSz cx="12192000" cy="6858000"/>
  <p:notesSz cx="6858000" cy="9144000"/>
  <p:embeddedFontLs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宋体" panose="02010600030101010101" pitchFamily="2" charset="-122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Georgia" panose="02040502050405020303" pitchFamily="18" charset="0"/>
      <p:regular r:id="rId36"/>
      <p:bold r:id="rId37"/>
      <p:italic r:id="rId38"/>
      <p:boldItalic r:id="rId39"/>
    </p:embeddedFont>
    <p:embeddedFont>
      <p:font typeface="Trebuchet MS" panose="020B0603020202020204" pitchFamily="34" charset="0"/>
      <p:regular r:id="rId40"/>
      <p:bold r:id="rId41"/>
      <p:italic r:id="rId42"/>
      <p:boldItalic r:id="rId43"/>
    </p:embeddedFont>
    <p:embeddedFont>
      <p:font typeface="Arial Black" panose="020B0A04020102020204" pitchFamily="34" charset="0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r4uWNfYBjE71fOny3MNyFpioZ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D7A0E8-4352-41B1-9C1A-AAFB6EF8C82E}">
  <a:tblStyle styleId="{A5D7A0E8-4352-41B1-9C1A-AAFB6EF8C8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292965532726633"/>
          <c:y val="4.3355166807618528E-2"/>
          <c:w val="0.7879046611584325"/>
          <c:h val="0.7920784181390365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'[Діаграма у програмі Microsoft Word]Аркуш1'!$B$1</c:f>
              <c:strCache>
                <c:ptCount val="1"/>
                <c:pt idx="0">
                  <c:v>1</c:v>
                </c:pt>
              </c:strCache>
            </c:strRef>
          </c:tx>
          <c:spPr>
            <a:ln w="50800">
              <a:gradFill>
                <a:gsLst>
                  <a:gs pos="100000">
                    <a:srgbClr val="00B050"/>
                  </a:gs>
                  <a:gs pos="100000">
                    <a:sysClr val="windowText" lastClr="000000"/>
                  </a:gs>
                </a:gsLst>
                <a:lin ang="5400000" scaled="0"/>
              </a:gradFill>
            </a:ln>
          </c:spPr>
          <c:marker>
            <c:symbol val="square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1757086226668952E-3"/>
                  <c:y val="-4.5597615594268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6DF-46E0-9D39-B7C130B91C1F}"/>
                </c:ext>
              </c:extLst>
            </c:dLbl>
            <c:dLbl>
              <c:idx val="1"/>
              <c:layout>
                <c:manualLayout>
                  <c:x val="-2.8405106116564178E-2"/>
                  <c:y val="-5.79840933360959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6DF-46E0-9D39-B7C130B91C1F}"/>
                </c:ext>
              </c:extLst>
            </c:dLbl>
            <c:dLbl>
              <c:idx val="2"/>
              <c:layout>
                <c:manualLayout>
                  <c:x val="-3.7961579211929122E-2"/>
                  <c:y val="-5.38148897849890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6DF-46E0-9D39-B7C130B91C1F}"/>
                </c:ext>
              </c:extLst>
            </c:dLbl>
            <c:dLbl>
              <c:idx val="3"/>
              <c:layout>
                <c:manualLayout>
                  <c:x val="-3.7961767335181459E-2"/>
                  <c:y val="-6.203216397570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6DF-46E0-9D39-B7C130B91C1F}"/>
                </c:ext>
              </c:extLst>
            </c:dLbl>
            <c:dLbl>
              <c:idx val="4"/>
              <c:layout>
                <c:manualLayout>
                  <c:x val="-6.5960089933731593E-3"/>
                  <c:y val="-4.420129624571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DF-46E0-9D39-B7C130B91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Word]Аркуш1'!$C$2:$C$6</c:f>
              <c:numCache>
                <c:formatCode>General</c:formatCode>
                <c:ptCount val="5"/>
                <c:pt idx="0">
                  <c:v>78.099999999999994</c:v>
                </c:pt>
                <c:pt idx="1">
                  <c:v>86</c:v>
                </c:pt>
                <c:pt idx="2">
                  <c:v>95.1</c:v>
                </c:pt>
                <c:pt idx="3">
                  <c:v>95.3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6DF-46E0-9D39-B7C130B91C1F}"/>
            </c:ext>
          </c:extLst>
        </c:ser>
        <c:ser>
          <c:idx val="1"/>
          <c:order val="1"/>
          <c:tx>
            <c:strRef>
              <c:f>'[Діаграма у програмі Microsoft Word]Аркуш1'!$C$1</c:f>
              <c:strCache>
                <c:ptCount val="1"/>
                <c:pt idx="0">
                  <c:v>2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2340466453694271E-3"/>
                  <c:y val="-5.67081241202546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6DF-46E0-9D39-B7C130B91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Word]Аркуш1'!$B$2:$B$6</c:f>
              <c:numCache>
                <c:formatCode>General</c:formatCode>
                <c:ptCount val="5"/>
                <c:pt idx="0">
                  <c:v>147.69999999999999</c:v>
                </c:pt>
                <c:pt idx="1">
                  <c:v>154.80000000000001</c:v>
                </c:pt>
                <c:pt idx="2">
                  <c:v>155.69999999999999</c:v>
                </c:pt>
                <c:pt idx="3">
                  <c:v>161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6DF-46E0-9D39-B7C130B91C1F}"/>
            </c:ext>
          </c:extLst>
        </c:ser>
        <c:ser>
          <c:idx val="2"/>
          <c:order val="2"/>
          <c:tx>
            <c:strRef>
              <c:f>'[Діаграма у програмі Microsoft Word]Аркуш1'!$D$1</c:f>
              <c:strCache>
                <c:ptCount val="1"/>
                <c:pt idx="0">
                  <c:v>3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triangle"/>
            <c:size val="1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5.7735026141609333E-4"/>
                  <c:y val="-3.5983806442358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6DF-46E0-9D39-B7C130B91C1F}"/>
                </c:ext>
              </c:extLst>
            </c:dLbl>
            <c:dLbl>
              <c:idx val="1"/>
              <c:layout>
                <c:manualLayout>
                  <c:x val="-2.8837225227177639E-2"/>
                  <c:y val="-4.29231284168247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6DF-46E0-9D39-B7C130B91C1F}"/>
                </c:ext>
              </c:extLst>
            </c:dLbl>
            <c:dLbl>
              <c:idx val="4"/>
              <c:layout>
                <c:manualLayout>
                  <c:x val="-6.5960089933731593E-3"/>
                  <c:y val="5.168438412571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DF-46E0-9D39-B7C130B91C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Word]Аркуш1'!$D$2:$D$6</c:f>
              <c:numCache>
                <c:formatCode>General</c:formatCode>
                <c:ptCount val="5"/>
                <c:pt idx="0">
                  <c:v>56.3</c:v>
                </c:pt>
                <c:pt idx="1">
                  <c:v>58</c:v>
                </c:pt>
                <c:pt idx="2">
                  <c:v>52.7</c:v>
                </c:pt>
                <c:pt idx="3">
                  <c:v>56.6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26DF-46E0-9D39-B7C130B91C1F}"/>
            </c:ext>
          </c:extLst>
        </c:ser>
        <c:ser>
          <c:idx val="4"/>
          <c:order val="3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Word]Аркуш1'!$F$5:$F$6</c:f>
              <c:numCache>
                <c:formatCode>General</c:formatCode>
                <c:ptCount val="2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26DF-46E0-9D39-B7C130B91C1F}"/>
            </c:ext>
          </c:extLst>
        </c:ser>
        <c:ser>
          <c:idx val="5"/>
          <c:order val="4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Word]Аркуш1'!$G$5:$G$6</c:f>
              <c:numCache>
                <c:formatCode>General</c:formatCode>
                <c:ptCount val="2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D-26DF-46E0-9D39-B7C130B91C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244416"/>
        <c:axId val="-61242784"/>
      </c:scatterChart>
      <c:valAx>
        <c:axId val="-61244416"/>
        <c:scaling>
          <c:orientation val="minMax"/>
          <c:max val="2020"/>
          <c:min val="2017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Роки</a:t>
                </a:r>
                <a:endParaRPr lang="en-US" sz="16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50751644582435274"/>
              <c:y val="0.8873372321886042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61242784"/>
        <c:crosses val="autoZero"/>
        <c:crossBetween val="midCat"/>
        <c:majorUnit val="1"/>
        <c:minorUnit val="1"/>
      </c:valAx>
      <c:valAx>
        <c:axId val="-61242784"/>
        <c:scaling>
          <c:orientation val="minMax"/>
          <c:max val="20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Обсяг відходів, </a:t>
                </a:r>
                <a:r>
                  <a:rPr lang="ru-RU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тис. тон</a:t>
                </a:r>
                <a:endParaRPr lang="en-US" sz="12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7.7319812125147954E-3"/>
              <c:y val="8.4371056720219287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61244416"/>
        <c:crosses val="autoZero"/>
        <c:crossBetween val="midCat"/>
        <c:majorUnit val="50"/>
        <c:min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654820108270902"/>
          <c:y val="5.1400554097404488E-2"/>
          <c:w val="0.79345172749297899"/>
          <c:h val="0.774558455140516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витрата на загальний процес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E54-4DE6-B558-5260C51493B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E54-4DE6-B558-5260C51493B5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E54-4DE6-B558-5260C51493B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E54-4DE6-B558-5260C51493B5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E54-4DE6-B558-5260C51493B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BE54-4DE6-B558-5260C51493B5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BE54-4DE6-B558-5260C51493B5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BE54-4DE6-B558-5260C51493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Аркуш1!$A$2:$A$10</c:f>
              <c:strCache>
                <c:ptCount val="9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8.7000000000000011</c:v>
                </c:pt>
                <c:pt idx="1">
                  <c:v>10.3</c:v>
                </c:pt>
                <c:pt idx="2">
                  <c:v>8.2000000000000011</c:v>
                </c:pt>
                <c:pt idx="3">
                  <c:v>7.9</c:v>
                </c:pt>
                <c:pt idx="4">
                  <c:v>10.1</c:v>
                </c:pt>
                <c:pt idx="5">
                  <c:v>7.9</c:v>
                </c:pt>
                <c:pt idx="6">
                  <c:v>3.6</c:v>
                </c:pt>
                <c:pt idx="7">
                  <c:v>18.2</c:v>
                </c:pt>
                <c:pt idx="8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E54-4DE6-B558-5260C51493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4314944"/>
        <c:axId val="-2134312768"/>
      </c:barChart>
      <c:catAx>
        <c:axId val="-2134314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Зразок покриття</a:t>
                </a:r>
              </a:p>
            </c:rich>
          </c:tx>
          <c:layout>
            <c:manualLayout>
              <c:xMode val="edge"/>
              <c:yMode val="edge"/>
              <c:x val="0.4507370216889347"/>
              <c:y val="0.9227724799126563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2768"/>
        <c:crosses val="autoZero"/>
        <c:auto val="1"/>
        <c:lblAlgn val="ctr"/>
        <c:lblOffset val="100"/>
        <c:noMultiLvlLbl val="0"/>
      </c:catAx>
      <c:valAx>
        <c:axId val="-213431276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Середнє відшарування покриття через 720 год</a:t>
                </a:r>
                <a:r>
                  <a:rPr lang="uk-UA" sz="1400" b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мм</a:t>
                </a:r>
                <a:endParaRPr lang="uk-UA" sz="1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2256703206216913E-2"/>
              <c:y val="7.3248747237751391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4944"/>
        <c:crosses val="autoZero"/>
        <c:crossBetween val="between"/>
        <c:majorUnit val="2"/>
        <c:minorUnit val="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6223944229194"/>
          <c:y val="5.1400554097404488E-2"/>
          <c:w val="0.77082194791010972"/>
          <c:h val="0.754615593283683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витрата на загальний процес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B20-488F-9816-54FA89BAEA0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B20-488F-9816-54FA89BAEA0E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B20-488F-9816-54FA89BAEA0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B20-488F-9816-54FA89BAEA0E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B20-488F-9816-54FA89BAEA0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B20-488F-9816-54FA89BAEA0E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B20-488F-9816-54FA89BAEA0E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B20-488F-9816-54FA89BAEA0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Аркуш1!$A$2:$A$10</c:f>
              <c:strCache>
                <c:ptCount val="9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6.6</c:v>
                </c:pt>
                <c:pt idx="1">
                  <c:v>7.1</c:v>
                </c:pt>
                <c:pt idx="2">
                  <c:v>5.7</c:v>
                </c:pt>
                <c:pt idx="3">
                  <c:v>5.0999999999999996</c:v>
                </c:pt>
                <c:pt idx="4">
                  <c:v>7.2</c:v>
                </c:pt>
                <c:pt idx="5">
                  <c:v>4</c:v>
                </c:pt>
                <c:pt idx="6">
                  <c:v>1.9000000000000001</c:v>
                </c:pt>
                <c:pt idx="7">
                  <c:v>14.6</c:v>
                </c:pt>
                <c:pt idx="8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B20-488F-9816-54FA89BAEA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4312224"/>
        <c:axId val="-2134311680"/>
      </c:barChart>
      <c:catAx>
        <c:axId val="-2134312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Зразок покриття</a:t>
                </a:r>
              </a:p>
            </c:rich>
          </c:tx>
          <c:layout>
            <c:manualLayout>
              <c:xMode val="edge"/>
              <c:yMode val="edge"/>
              <c:x val="0.45267313248799163"/>
              <c:y val="0.89683031646585842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1680"/>
        <c:crosses val="autoZero"/>
        <c:auto val="1"/>
        <c:lblAlgn val="ctr"/>
        <c:lblOffset val="100"/>
        <c:noMultiLvlLbl val="0"/>
      </c:catAx>
      <c:valAx>
        <c:axId val="-2134311680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Середнє ширина корозії металу через 480 год</a:t>
                </a:r>
                <a:r>
                  <a:rPr lang="uk-UA" sz="1400" b="1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мм</a:t>
                </a:r>
                <a:endParaRPr lang="uk-UA" sz="14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6.678905247305067E-2"/>
              <c:y val="6.8957040069534084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2224"/>
        <c:crosses val="autoZero"/>
        <c:crossBetween val="between"/>
        <c:majorUnit val="2"/>
        <c:minorUnit val="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538780824086619"/>
          <c:y val="4.3355166807618528E-2"/>
          <c:w val="0.78364380239435039"/>
          <c:h val="0.7920784181390365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'[Діаграма у програмі Microsoft Word]Аркуш1'!$B$1</c:f>
              <c:strCache>
                <c:ptCount val="1"/>
                <c:pt idx="0">
                  <c:v>1</c:v>
                </c:pt>
              </c:strCache>
            </c:strRef>
          </c:tx>
          <c:spPr>
            <a:ln w="50800">
              <a:gradFill>
                <a:gsLst>
                  <a:gs pos="100000">
                    <a:srgbClr val="00B050"/>
                  </a:gs>
                  <a:gs pos="100000">
                    <a:sysClr val="windowText" lastClr="000000"/>
                  </a:gs>
                </a:gsLst>
                <a:lin ang="5400000" scaled="0"/>
              </a:gradFill>
            </a:ln>
          </c:spPr>
          <c:marker>
            <c:symbol val="square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1757086226668952E-3"/>
                  <c:y val="-4.5597615594268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42F-48A8-A097-895E2076AA71}"/>
                </c:ext>
              </c:extLst>
            </c:dLbl>
            <c:dLbl>
              <c:idx val="1"/>
              <c:layout>
                <c:manualLayout>
                  <c:x val="-7.2087879468500704E-2"/>
                  <c:y val="1.70075153504378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42F-48A8-A097-895E2076AA71}"/>
                </c:ext>
              </c:extLst>
            </c:dLbl>
            <c:dLbl>
              <c:idx val="2"/>
              <c:layout>
                <c:manualLayout>
                  <c:x val="-6.0895022672059484E-2"/>
                  <c:y val="-6.59791081830802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42F-48A8-A097-895E2076AA71}"/>
                </c:ext>
              </c:extLst>
            </c:dLbl>
            <c:dLbl>
              <c:idx val="3"/>
              <c:layout>
                <c:manualLayout>
                  <c:x val="-3.7961767335181459E-2"/>
                  <c:y val="-6.203216397570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42F-48A8-A097-895E2076AA71}"/>
                </c:ext>
              </c:extLst>
            </c:dLbl>
            <c:dLbl>
              <c:idx val="4"/>
              <c:layout>
                <c:manualLayout>
                  <c:x val="-6.5960089933731593E-3"/>
                  <c:y val="-4.42012962457195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2F-48A8-A097-895E2076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Word]Аркуш1'!$C$2:$C$6</c:f>
              <c:numCache>
                <c:formatCode>General</c:formatCode>
                <c:ptCount val="5"/>
                <c:pt idx="0">
                  <c:v>2.4</c:v>
                </c:pt>
                <c:pt idx="1">
                  <c:v>0.6</c:v>
                </c:pt>
                <c:pt idx="2">
                  <c:v>0.5</c:v>
                </c:pt>
                <c:pt idx="3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42F-48A8-A097-895E2076AA71}"/>
            </c:ext>
          </c:extLst>
        </c:ser>
        <c:ser>
          <c:idx val="1"/>
          <c:order val="1"/>
          <c:tx>
            <c:strRef>
              <c:f>'[Діаграма у програмі Microsoft Word]Аркуш1'!$C$1</c:f>
              <c:strCache>
                <c:ptCount val="1"/>
                <c:pt idx="0">
                  <c:v>2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1.1970634153824669E-2"/>
                  <c:y val="-3.7265763121682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42F-48A8-A097-895E2076AA71}"/>
                </c:ext>
              </c:extLst>
            </c:dLbl>
            <c:dLbl>
              <c:idx val="3"/>
              <c:layout>
                <c:manualLayout>
                  <c:x val="-7.4929239028480837E-2"/>
                  <c:y val="2.1764642073890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42F-48A8-A097-895E2076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Word]Аркуш1'!$B$2:$B$6</c:f>
              <c:numCache>
                <c:formatCode>General</c:formatCode>
                <c:ptCount val="5"/>
                <c:pt idx="0">
                  <c:v>3.6</c:v>
                </c:pt>
                <c:pt idx="1">
                  <c:v>3.6</c:v>
                </c:pt>
                <c:pt idx="2">
                  <c:v>2.9</c:v>
                </c:pt>
                <c:pt idx="3">
                  <c:v>9.9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42F-48A8-A097-895E2076AA71}"/>
            </c:ext>
          </c:extLst>
        </c:ser>
        <c:ser>
          <c:idx val="2"/>
          <c:order val="2"/>
          <c:tx>
            <c:strRef>
              <c:f>'[Діаграма у програмі Microsoft Word]Аркуш1'!$D$1</c:f>
              <c:strCache>
                <c:ptCount val="1"/>
                <c:pt idx="0">
                  <c:v>3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triangle"/>
            <c:size val="1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5.7735026141609333E-4"/>
                  <c:y val="-3.5983806442358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42F-48A8-A097-895E2076AA71}"/>
                </c:ext>
              </c:extLst>
            </c:dLbl>
            <c:dLbl>
              <c:idx val="1"/>
              <c:layout>
                <c:manualLayout>
                  <c:x val="-2.5561057371334385E-2"/>
                  <c:y val="-7.0697743995199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342F-48A8-A097-895E2076AA71}"/>
                </c:ext>
              </c:extLst>
            </c:dLbl>
            <c:dLbl>
              <c:idx val="2"/>
              <c:layout>
                <c:manualLayout>
                  <c:x val="-6.5524195282052368E-3"/>
                  <c:y val="-2.86009341044344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42F-48A8-A097-895E2076AA71}"/>
                </c:ext>
              </c:extLst>
            </c:dLbl>
            <c:dLbl>
              <c:idx val="3"/>
              <c:layout>
                <c:manualLayout>
                  <c:x val="-3.7798861701984952E-2"/>
                  <c:y val="-3.9710810784803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342F-48A8-A097-895E2076AA71}"/>
                </c:ext>
              </c:extLst>
            </c:dLbl>
            <c:dLbl>
              <c:idx val="4"/>
              <c:layout>
                <c:manualLayout>
                  <c:x val="-6.5960089933731593E-3"/>
                  <c:y val="5.168438412571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2F-48A8-A097-895E2076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Word]Аркуш1'!$D$2:$D$6</c:f>
              <c:numCache>
                <c:formatCode>General</c:formatCode>
                <c:ptCount val="5"/>
                <c:pt idx="0">
                  <c:v>4.8</c:v>
                </c:pt>
                <c:pt idx="1">
                  <c:v>0.7</c:v>
                </c:pt>
                <c:pt idx="2">
                  <c:v>1</c:v>
                </c:pt>
                <c:pt idx="3">
                  <c:v>0.1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42F-48A8-A097-895E2076A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242240"/>
        <c:axId val="-61240608"/>
      </c:scatterChart>
      <c:scatterChart>
        <c:scatterStyle val="smoothMarker"/>
        <c:varyColors val="0"/>
        <c:ser>
          <c:idx val="4"/>
          <c:order val="3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Word]Аркуш1'!$F$5:$F$6</c:f>
              <c:numCache>
                <c:formatCode>General</c:formatCode>
                <c:ptCount val="2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F-342F-48A8-A097-895E2076AA71}"/>
            </c:ext>
          </c:extLst>
        </c:ser>
        <c:ser>
          <c:idx val="5"/>
          <c:order val="4"/>
          <c:tx>
            <c:strRef>
              <c:f>Аркуш1!#REF!</c:f>
              <c:strCache>
                <c:ptCount val="1"/>
                <c:pt idx="0">
                  <c:v>#REF!</c:v>
                </c:pt>
              </c:strCache>
            </c:strRef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xVal>
          <c:yVal>
            <c:numRef>
              <c:f>'[Діаграма у програмі Microsoft Word]Аркуш1'!$G$5:$G$6</c:f>
              <c:numCache>
                <c:formatCode>General</c:formatCode>
                <c:ptCount val="2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10-342F-48A8-A097-895E2076A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242240"/>
        <c:axId val="-61240608"/>
      </c:scatterChart>
      <c:valAx>
        <c:axId val="-61242240"/>
        <c:scaling>
          <c:orientation val="minMax"/>
          <c:max val="2020"/>
          <c:min val="2017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Роки</a:t>
                </a:r>
                <a:endParaRPr lang="en-US" sz="16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51734964536885508"/>
              <c:y val="0.9336388068937713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61240608"/>
        <c:crosses val="autoZero"/>
        <c:crossBetween val="midCat"/>
        <c:majorUnit val="1"/>
        <c:minorUnit val="1"/>
      </c:valAx>
      <c:valAx>
        <c:axId val="-61240608"/>
        <c:scaling>
          <c:orientation val="minMax"/>
          <c:max val="1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Обсяг відходів, </a:t>
                </a:r>
                <a:r>
                  <a:rPr lang="ru-RU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тис. тон</a:t>
                </a:r>
                <a:endParaRPr lang="en-US" sz="12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6.3578049158810896E-3"/>
              <c:y val="9.075421479488059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61242240"/>
        <c:crosses val="autoZero"/>
        <c:crossBetween val="midCat"/>
        <c:majorUnit val="2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01825433249992"/>
          <c:y val="5.0400535596392515E-2"/>
          <c:w val="0.79338138001474445"/>
          <c:h val="0.7668518591993432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'[Діаграма у програмі Microsoft Word]Аркуш1'!$B$1</c:f>
              <c:strCache>
                <c:ptCount val="1"/>
                <c:pt idx="0">
                  <c:v>1</c:v>
                </c:pt>
              </c:strCache>
            </c:strRef>
          </c:tx>
          <c:spPr>
            <a:ln w="60325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'[Діаграма у програмі Microsoft Word]Аркуш1'!$A$2:$A$8</c:f>
              <c:numCache>
                <c:formatCode>General</c:formatCode>
                <c:ptCount val="7"/>
                <c:pt idx="0">
                  <c:v>8.5</c:v>
                </c:pt>
                <c:pt idx="1">
                  <c:v>9</c:v>
                </c:pt>
                <c:pt idx="2">
                  <c:v>9.5</c:v>
                </c:pt>
                <c:pt idx="3">
                  <c:v>10</c:v>
                </c:pt>
                <c:pt idx="4">
                  <c:v>10.5</c:v>
                </c:pt>
                <c:pt idx="5">
                  <c:v>11</c:v>
                </c:pt>
                <c:pt idx="6">
                  <c:v>11.5</c:v>
                </c:pt>
              </c:numCache>
            </c:numRef>
          </c:xVal>
          <c:yVal>
            <c:numRef>
              <c:f>'[Діаграма у програмі Microsoft Word]Аркуш1'!$B$2:$B$8</c:f>
              <c:numCache>
                <c:formatCode>General</c:formatCode>
                <c:ptCount val="7"/>
                <c:pt idx="0">
                  <c:v>34</c:v>
                </c:pt>
                <c:pt idx="1">
                  <c:v>18</c:v>
                </c:pt>
                <c:pt idx="2">
                  <c:v>8</c:v>
                </c:pt>
                <c:pt idx="3">
                  <c:v>4.2</c:v>
                </c:pt>
                <c:pt idx="4">
                  <c:v>2</c:v>
                </c:pt>
                <c:pt idx="5">
                  <c:v>1.3</c:v>
                </c:pt>
                <c:pt idx="6">
                  <c:v>0.87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8BF-4480-87FF-3FA6755F529B}"/>
            </c:ext>
          </c:extLst>
        </c:ser>
        <c:ser>
          <c:idx val="1"/>
          <c:order val="1"/>
          <c:tx>
            <c:strRef>
              <c:f>'[Діаграма у програмі Microsoft Word]Аркуш1'!$C$1</c:f>
              <c:strCache>
                <c:ptCount val="1"/>
                <c:pt idx="0">
                  <c:v>2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square"/>
            <c:size val="1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'[Діаграма у програмі Microsoft Word]Аркуш1'!$A$2:$A$8</c:f>
              <c:numCache>
                <c:formatCode>General</c:formatCode>
                <c:ptCount val="7"/>
                <c:pt idx="0">
                  <c:v>8.5</c:v>
                </c:pt>
                <c:pt idx="1">
                  <c:v>9</c:v>
                </c:pt>
                <c:pt idx="2">
                  <c:v>9.5</c:v>
                </c:pt>
                <c:pt idx="3">
                  <c:v>10</c:v>
                </c:pt>
                <c:pt idx="4">
                  <c:v>10.5</c:v>
                </c:pt>
                <c:pt idx="5">
                  <c:v>11</c:v>
                </c:pt>
                <c:pt idx="6">
                  <c:v>11.5</c:v>
                </c:pt>
              </c:numCache>
            </c:numRef>
          </c:xVal>
          <c:yVal>
            <c:numRef>
              <c:f>'[Діаграма у програмі Microsoft Word]Аркуш1'!$C$2:$C$8</c:f>
              <c:numCache>
                <c:formatCode>General</c:formatCode>
                <c:ptCount val="7"/>
                <c:pt idx="0">
                  <c:v>13</c:v>
                </c:pt>
                <c:pt idx="1">
                  <c:v>9</c:v>
                </c:pt>
                <c:pt idx="2">
                  <c:v>5.8</c:v>
                </c:pt>
                <c:pt idx="3">
                  <c:v>3.1</c:v>
                </c:pt>
                <c:pt idx="4">
                  <c:v>1.36</c:v>
                </c:pt>
                <c:pt idx="5">
                  <c:v>1.18</c:v>
                </c:pt>
                <c:pt idx="6">
                  <c:v>1.22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8BF-4480-87FF-3FA6755F529B}"/>
            </c:ext>
          </c:extLst>
        </c:ser>
        <c:ser>
          <c:idx val="2"/>
          <c:order val="2"/>
          <c:tx>
            <c:strRef>
              <c:f>'[Діаграма у програмі Microsoft Word]Аркуш1'!$D$1</c:f>
              <c:strCache>
                <c:ptCount val="1"/>
              </c:strCache>
            </c:strRef>
          </c:tx>
          <c:spPr>
            <a:ln>
              <a:solidFill>
                <a:srgbClr val="66FF33"/>
              </a:solidFill>
            </a:ln>
          </c:spPr>
          <c:marker>
            <c:spPr>
              <a:solidFill>
                <a:sysClr val="window" lastClr="FFFFFF"/>
              </a:solidFill>
              <a:ln>
                <a:solidFill>
                  <a:srgbClr val="66FF33"/>
                </a:solidFill>
              </a:ln>
            </c:spPr>
          </c:marker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8.5</c:v>
                </c:pt>
                <c:pt idx="1">
                  <c:v>9</c:v>
                </c:pt>
                <c:pt idx="2">
                  <c:v>9.5</c:v>
                </c:pt>
                <c:pt idx="3">
                  <c:v>10</c:v>
                </c:pt>
                <c:pt idx="4">
                  <c:v>10.5</c:v>
                </c:pt>
              </c:numCache>
            </c:numRef>
          </c:xVal>
          <c:yVal>
            <c:numRef>
              <c:f>'[Діаграма у програмі Microsoft Word]Аркуш1'!$D$2:$D$6</c:f>
              <c:numCache>
                <c:formatCode>General</c:formatCode>
                <c:ptCount val="5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48BF-4480-87FF-3FA6755F5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240064"/>
        <c:axId val="-61238976"/>
      </c:scatterChart>
      <c:valAx>
        <c:axId val="-61240064"/>
        <c:scaling>
          <c:orientation val="minMax"/>
          <c:max val="11.5"/>
          <c:min val="8.5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</a:p>
            </c:rich>
          </c:tx>
          <c:layout>
            <c:manualLayout>
              <c:xMode val="edge"/>
              <c:yMode val="edge"/>
              <c:x val="0.47701742350515758"/>
              <c:y val="0.9091062467539475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635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c:spPr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61238976"/>
        <c:crosses val="autoZero"/>
        <c:crossBetween val="midCat"/>
        <c:majorUnit val="0.5"/>
      </c:valAx>
      <c:valAx>
        <c:axId val="-61238976"/>
        <c:scaling>
          <c:orientation val="minMax"/>
          <c:max val="35"/>
          <c:min val="0"/>
        </c:scaling>
        <c:delete val="0"/>
        <c:axPos val="l"/>
        <c:majorGridlines>
          <c:spPr>
            <a:ln w="635">
              <a:solidFill>
                <a:schemeClr val="tx1"/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</a:t>
                </a:r>
                <a:r>
                  <a:rPr lang="ru-RU" sz="18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зал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de-DE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 </a:t>
                </a:r>
                <a:r>
                  <a:rPr lang="ru-RU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заг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</a:t>
                </a:r>
                <a:r>
                  <a:rPr lang="en-US" sz="18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мг/дм</a:t>
                </a:r>
                <a:r>
                  <a:rPr lang="ru-RU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0973442478983788E-2"/>
              <c:y val="0.1302557281913681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635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c:spPr>
        <c:txPr>
          <a:bodyPr/>
          <a:lstStyle/>
          <a:p>
            <a:pPr>
              <a:defRPr sz="1800" b="1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61240064"/>
        <c:crosses val="autoZero"/>
        <c:crossBetween val="midCat"/>
        <c:majorUnit val="5"/>
        <c:minorUnit val="1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91505441308029"/>
          <c:y val="5.0400535596392515E-2"/>
          <c:w val="0.80549400452009723"/>
          <c:h val="0.7272008553235007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'[Діаграма у програмі Microsoft Word]Аркуш1'!$B$1</c:f>
              <c:strCache>
                <c:ptCount val="1"/>
                <c:pt idx="0">
                  <c:v>1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'[Діаграма у програмі Microsoft Word]Аркуш1'!$A$2:$A$8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11.5</c:v>
                </c:pt>
              </c:numCache>
            </c:numRef>
          </c:xVal>
          <c:yVal>
            <c:numRef>
              <c:f>'[Діаграма у програмі Microsoft Word]Аркуш1'!$B$2:$B$8</c:f>
              <c:numCache>
                <c:formatCode>General</c:formatCode>
                <c:ptCount val="7"/>
                <c:pt idx="0">
                  <c:v>1.2</c:v>
                </c:pt>
                <c:pt idx="1">
                  <c:v>0.95</c:v>
                </c:pt>
                <c:pt idx="2">
                  <c:v>0.83</c:v>
                </c:pt>
                <c:pt idx="3">
                  <c:v>0.75</c:v>
                </c:pt>
                <c:pt idx="4">
                  <c:v>0.65</c:v>
                </c:pt>
                <c:pt idx="5">
                  <c:v>0.56999999999999995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38F-427D-A327-FB536E170590}"/>
            </c:ext>
          </c:extLst>
        </c:ser>
        <c:ser>
          <c:idx val="1"/>
          <c:order val="1"/>
          <c:tx>
            <c:strRef>
              <c:f>'[Діаграма у програмі Microsoft Word]Аркуш1'!$C$1</c:f>
              <c:strCache>
                <c:ptCount val="1"/>
                <c:pt idx="0">
                  <c:v>2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square"/>
            <c:size val="1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'[Діаграма у програмі Microsoft Word]Аркуш1'!$A$2:$A$8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11.5</c:v>
                </c:pt>
              </c:numCache>
            </c:numRef>
          </c:xVal>
          <c:yVal>
            <c:numRef>
              <c:f>'[Діаграма у програмі Microsoft Word]Аркуш1'!$C$2:$C$8</c:f>
              <c:numCache>
                <c:formatCode>General</c:formatCode>
                <c:ptCount val="7"/>
                <c:pt idx="0">
                  <c:v>0.95</c:v>
                </c:pt>
                <c:pt idx="1">
                  <c:v>0.84</c:v>
                </c:pt>
                <c:pt idx="2">
                  <c:v>0.78</c:v>
                </c:pt>
                <c:pt idx="3">
                  <c:v>0.73</c:v>
                </c:pt>
                <c:pt idx="4">
                  <c:v>0.67</c:v>
                </c:pt>
                <c:pt idx="5">
                  <c:v>0.61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38F-427D-A327-FB536E170590}"/>
            </c:ext>
          </c:extLst>
        </c:ser>
        <c:ser>
          <c:idx val="2"/>
          <c:order val="2"/>
          <c:tx>
            <c:strRef>
              <c:f>'[Діаграма у програмі Microsoft Word]Аркуш1'!$D$1</c:f>
              <c:strCache>
                <c:ptCount val="1"/>
              </c:strCache>
            </c:strRef>
          </c:tx>
          <c:spPr>
            <a:ln>
              <a:solidFill>
                <a:srgbClr val="66FF33"/>
              </a:solidFill>
            </a:ln>
          </c:spPr>
          <c:marker>
            <c:spPr>
              <a:solidFill>
                <a:sysClr val="window" lastClr="FFFFFF"/>
              </a:solidFill>
              <a:ln>
                <a:solidFill>
                  <a:srgbClr val="66FF33"/>
                </a:solidFill>
              </a:ln>
            </c:spPr>
          </c:marker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</c:numCache>
            </c:numRef>
          </c:xVal>
          <c:yVal>
            <c:numRef>
              <c:f>'[Діаграма у програмі Microsoft Word]Аркуш1'!$D$2:$D$6</c:f>
              <c:numCache>
                <c:formatCode>General</c:formatCode>
                <c:ptCount val="5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38F-427D-A327-FB536E170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61237344"/>
        <c:axId val="-295498176"/>
      </c:scatterChart>
      <c:valAx>
        <c:axId val="-61237344"/>
        <c:scaling>
          <c:orientation val="minMax"/>
          <c:max val="30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Тривалість</a:t>
                </a:r>
                <a:r>
                  <a:rPr lang="ru-RU" sz="18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процесу феритизації, хв</a:t>
                </a:r>
                <a:endParaRPr lang="en-US" sz="1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28639362090025972"/>
              <c:y val="0.913280369166849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95498176"/>
        <c:crosses val="autoZero"/>
        <c:crossBetween val="midCat"/>
        <c:majorUnit val="5"/>
        <c:minorUnit val="5"/>
      </c:valAx>
      <c:valAx>
        <c:axId val="-295498176"/>
        <c:scaling>
          <c:orientation val="minMax"/>
          <c:max val="1.6"/>
          <c:min val="0"/>
        </c:scaling>
        <c:delete val="0"/>
        <c:axPos val="l"/>
        <c:majorGridlines>
          <c:spPr>
            <a:ln w="635">
              <a:solidFill>
                <a:schemeClr val="tx1"/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</a:t>
                </a:r>
                <a:r>
                  <a:rPr lang="ru-RU" sz="18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зал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de-DE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 </a:t>
                </a:r>
                <a:r>
                  <a:rPr lang="ru-RU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заг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</a:t>
                </a:r>
                <a:r>
                  <a:rPr lang="en-US" sz="18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мг/дм</a:t>
                </a:r>
                <a:r>
                  <a:rPr lang="ru-RU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4670693682715265E-2"/>
              <c:y val="0.1576493154199798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 cmpd="sng">
            <a:solidFill>
              <a:sysClr val="windowText" lastClr="000000"/>
            </a:solidFill>
            <a:prstDash val="solid"/>
          </a:ln>
        </c:spPr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61237344"/>
        <c:crosses val="autoZero"/>
        <c:crossBetween val="midCat"/>
        <c:majorUnit val="0.2"/>
        <c:minorUnit val="0.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4973178087475"/>
          <c:y val="5.0400535596392515E-2"/>
          <c:w val="0.79949444733073949"/>
          <c:h val="0.6479965879122372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'[Діаграма у програмі Microsoft Word]Аркуш1'!$B$1</c:f>
              <c:strCache>
                <c:ptCount val="1"/>
                <c:pt idx="0">
                  <c:v>1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'[Діаграма у програмі Microsoft Word]Аркуш1'!$A$2:$A$8</c:f>
              <c:numCache>
                <c:formatCode>General</c:formatCode>
                <c:ptCount val="7"/>
                <c:pt idx="0">
                  <c:v>6.6</c:v>
                </c:pt>
                <c:pt idx="1">
                  <c:v>16.600000000000001</c:v>
                </c:pt>
                <c:pt idx="2">
                  <c:v>26.6</c:v>
                </c:pt>
                <c:pt idx="3">
                  <c:v>36.6</c:v>
                </c:pt>
                <c:pt idx="4">
                  <c:v>46.6</c:v>
                </c:pt>
              </c:numCache>
            </c:numRef>
          </c:xVal>
          <c:yVal>
            <c:numRef>
              <c:f>'[Діаграма у програмі Microsoft Word]Аркуш1'!$B$2:$B$8</c:f>
              <c:numCache>
                <c:formatCode>General</c:formatCode>
                <c:ptCount val="7"/>
                <c:pt idx="0">
                  <c:v>0.26</c:v>
                </c:pt>
                <c:pt idx="1">
                  <c:v>0.85</c:v>
                </c:pt>
                <c:pt idx="2">
                  <c:v>1.6</c:v>
                </c:pt>
                <c:pt idx="3">
                  <c:v>2</c:v>
                </c:pt>
                <c:pt idx="4">
                  <c:v>2.2000000000000002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682-47CA-9BCA-66A6E79BD8FB}"/>
            </c:ext>
          </c:extLst>
        </c:ser>
        <c:ser>
          <c:idx val="1"/>
          <c:order val="1"/>
          <c:tx>
            <c:strRef>
              <c:f>'[Діаграма у програмі Microsoft Word]Аркуш1'!$C$1</c:f>
              <c:strCache>
                <c:ptCount val="1"/>
                <c:pt idx="0">
                  <c:v>2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square"/>
            <c:size val="15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xVal>
            <c:numRef>
              <c:f>'[Діаграма у програмі Microsoft Word]Аркуш1'!$A$2:$A$8</c:f>
              <c:numCache>
                <c:formatCode>General</c:formatCode>
                <c:ptCount val="7"/>
                <c:pt idx="0">
                  <c:v>6.6</c:v>
                </c:pt>
                <c:pt idx="1">
                  <c:v>16.600000000000001</c:v>
                </c:pt>
                <c:pt idx="2">
                  <c:v>26.6</c:v>
                </c:pt>
                <c:pt idx="3">
                  <c:v>36.6</c:v>
                </c:pt>
                <c:pt idx="4">
                  <c:v>46.6</c:v>
                </c:pt>
              </c:numCache>
            </c:numRef>
          </c:xVal>
          <c:yVal>
            <c:numRef>
              <c:f>'[Діаграма у програмі Microsoft Word]Аркуш1'!$C$2:$C$8</c:f>
              <c:numCache>
                <c:formatCode>General</c:formatCode>
                <c:ptCount val="7"/>
                <c:pt idx="0">
                  <c:v>0.03</c:v>
                </c:pt>
                <c:pt idx="1">
                  <c:v>0.78</c:v>
                </c:pt>
                <c:pt idx="2">
                  <c:v>2</c:v>
                </c:pt>
                <c:pt idx="3">
                  <c:v>2.6</c:v>
                </c:pt>
                <c:pt idx="4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682-47CA-9BCA-66A6E79BD8FB}"/>
            </c:ext>
          </c:extLst>
        </c:ser>
        <c:ser>
          <c:idx val="2"/>
          <c:order val="2"/>
          <c:tx>
            <c:strRef>
              <c:f>'[Діаграма у програмі Microsoft Word]Аркуш1'!$D$1</c:f>
              <c:strCache>
                <c:ptCount val="1"/>
              </c:strCache>
            </c:strRef>
          </c:tx>
          <c:spPr>
            <a:ln>
              <a:solidFill>
                <a:srgbClr val="66FF33"/>
              </a:solidFill>
            </a:ln>
          </c:spPr>
          <c:marker>
            <c:spPr>
              <a:solidFill>
                <a:sysClr val="window" lastClr="FFFFFF"/>
              </a:solidFill>
              <a:ln>
                <a:solidFill>
                  <a:srgbClr val="66FF33"/>
                </a:solidFill>
              </a:ln>
            </c:spPr>
          </c:marker>
          <c:xVal>
            <c:numRef>
              <c:f>'[Діаграма у програмі Microsoft Word]Аркуш1'!$A$2:$A$6</c:f>
              <c:numCache>
                <c:formatCode>General</c:formatCode>
                <c:ptCount val="5"/>
                <c:pt idx="0">
                  <c:v>6.6</c:v>
                </c:pt>
                <c:pt idx="1">
                  <c:v>16.600000000000001</c:v>
                </c:pt>
                <c:pt idx="2">
                  <c:v>26.6</c:v>
                </c:pt>
                <c:pt idx="3">
                  <c:v>36.6</c:v>
                </c:pt>
                <c:pt idx="4">
                  <c:v>46.6</c:v>
                </c:pt>
              </c:numCache>
            </c:numRef>
          </c:xVal>
          <c:yVal>
            <c:numRef>
              <c:f>'[Діаграма у програмі Microsoft Word]Аркуш1'!$D$2:$D$6</c:f>
              <c:numCache>
                <c:formatCode>General</c:formatCode>
                <c:ptCount val="5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682-47CA-9BCA-66A6E79BD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4316576"/>
        <c:axId val="-2134316032"/>
      </c:scatterChart>
      <c:valAx>
        <c:axId val="-2134316576"/>
        <c:scaling>
          <c:orientation val="minMax"/>
          <c:max val="46.6"/>
          <c:min val="6.6"/>
        </c:scaling>
        <c:delete val="0"/>
        <c:axPos val="b"/>
        <c:title>
          <c:tx>
            <c:rich>
              <a:bodyPr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Вихідна концентрація С </a:t>
                </a:r>
                <a:r>
                  <a:rPr lang="ru-RU" sz="18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вих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</a:t>
                </a:r>
                <a:r>
                  <a:rPr lang="uk-UA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заг.</a:t>
                </a:r>
                <a:r>
                  <a:rPr lang="ru-RU" sz="18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г/дм</a:t>
                </a:r>
                <a:r>
                  <a:rPr lang="ru-RU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31297651931271148"/>
              <c:y val="0.85089142492047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8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6032"/>
        <c:crosses val="autoZero"/>
        <c:crossBetween val="midCat"/>
        <c:majorUnit val="10"/>
        <c:minorUnit val="10"/>
      </c:valAx>
      <c:valAx>
        <c:axId val="-2134316032"/>
        <c:scaling>
          <c:orientation val="minMax"/>
          <c:max val="3"/>
          <c:min val="0"/>
        </c:scaling>
        <c:delete val="0"/>
        <c:axPos val="l"/>
        <c:majorGridlines>
          <c:spPr>
            <a:ln w="635">
              <a:solidFill>
                <a:schemeClr val="tx1"/>
              </a:solidFill>
              <a:prstDash val="lg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</a:t>
                </a:r>
                <a:r>
                  <a:rPr lang="ru-RU" sz="1800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зал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de-DE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Fe </a:t>
                </a:r>
                <a:r>
                  <a:rPr lang="ru-RU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заг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</a:t>
                </a:r>
                <a:r>
                  <a:rPr lang="en-US" sz="18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мг/дм</a:t>
                </a:r>
                <a:r>
                  <a:rPr lang="ru-RU" sz="1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aseline="30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5882745712395652E-2"/>
              <c:y val="0.104742937929909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0">
            <a:solidFill>
              <a:sysClr val="windowText" lastClr="000000"/>
            </a:solidFill>
            <a:prstDash val="solid"/>
          </a:ln>
        </c:spPr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6576"/>
        <c:crosses val="autoZero"/>
        <c:crossBetween val="midCat"/>
        <c:majorUnit val="0.4"/>
        <c:minorUnit val="0.4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803428704000208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AD6-4EE6-A0EA-CDAF267ADD76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AD6-4EE6-A0EA-CDAF267ADD7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AD6-4EE6-A0EA-CDAF267ADD76}"/>
              </c:ext>
            </c:extLst>
          </c:dPt>
          <c:dLbls>
            <c:dLbl>
              <c:idx val="0"/>
              <c:layout>
                <c:manualLayout>
                  <c:x val="-0.3257292331701781"/>
                  <c:y val="-0.23412342687933241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D6-4EE6-A0EA-CDAF267ADD76}"/>
                </c:ext>
              </c:extLst>
            </c:dLbl>
            <c:dLbl>
              <c:idx val="1"/>
              <c:layout>
                <c:manualLayout>
                  <c:x val="0.14325619148892763"/>
                  <c:y val="9.4037699514868761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900">
                        <a:solidFill>
                          <a:schemeClr val="bg1"/>
                        </a:solidFill>
                      </a:rPr>
                      <a:t>17,61%</a:t>
                    </a:r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D6-4EE6-A0EA-CDAF267ADD76}"/>
                </c:ext>
              </c:extLst>
            </c:dLbl>
            <c:dLbl>
              <c:idx val="2"/>
              <c:layout>
                <c:manualLayout>
                  <c:x val="8.9590102233538638E-2"/>
                  <c:y val="4.5059808169462708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D6-4EE6-A0EA-CDAF267ADD76}"/>
                </c:ext>
              </c:extLst>
            </c:dLbl>
            <c:dLbl>
              <c:idx val="3"/>
              <c:layout>
                <c:manualLayout>
                  <c:x val="0.14114492445201113"/>
                  <c:y val="0.14711030351975238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D6-4EE6-A0EA-CDAF267ADD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Аркуш1!$B$2:$B$4</c:f>
              <c:numCache>
                <c:formatCode>0.00%</c:formatCode>
                <c:ptCount val="3"/>
                <c:pt idx="0">
                  <c:v>0.71910000000000007</c:v>
                </c:pt>
                <c:pt idx="1">
                  <c:v>0.17610000000000001</c:v>
                </c:pt>
                <c:pt idx="2">
                  <c:v>0.1048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D6-4EE6-A0EA-CDAF267ADD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686654971237501"/>
          <c:y val="4.2691805914855017E-2"/>
          <c:w val="0.75257786300028562"/>
          <c:h val="0.74405743399722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витрата на загальний процес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FC9-4A8C-AB57-6294047547EB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0FC9-4A8C-AB57-6294047547EB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0FC9-4A8C-AB57-6294047547EB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0FC9-4A8C-AB57-6294047547EB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0FC9-4A8C-AB57-6294047547E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0FC9-4A8C-AB57-6294047547E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0FC9-4A8C-AB57-6294047547EB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0FC9-4A8C-AB57-6294047547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Аркуш1!$A$2:$A$10</c:f>
              <c:strCache>
                <c:ptCount val="9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20</c:v>
                </c:pt>
                <c:pt idx="1">
                  <c:v>20</c:v>
                </c:pt>
                <c:pt idx="2">
                  <c:v>35</c:v>
                </c:pt>
                <c:pt idx="3">
                  <c:v>40</c:v>
                </c:pt>
                <c:pt idx="4">
                  <c:v>30</c:v>
                </c:pt>
                <c:pt idx="5">
                  <c:v>40</c:v>
                </c:pt>
                <c:pt idx="6">
                  <c:v>40</c:v>
                </c:pt>
                <c:pt idx="7">
                  <c:v>30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C9-4A8C-AB57-6294047547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4315488"/>
        <c:axId val="-2134314400"/>
      </c:barChart>
      <c:catAx>
        <c:axId val="-2134315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Зразок покриття 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4400"/>
        <c:crosses val="autoZero"/>
        <c:auto val="1"/>
        <c:lblAlgn val="ctr"/>
        <c:lblOffset val="100"/>
        <c:noMultiLvlLbl val="0"/>
      </c:catAx>
      <c:valAx>
        <c:axId val="-2134314400"/>
        <c:scaling>
          <c:orientation val="minMax"/>
          <c:max val="45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Міцність до дії</a:t>
                </a:r>
                <a:r>
                  <a:rPr lang="uk-UA" sz="14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зворотнього</a:t>
                </a:r>
              </a:p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удару, см/кг</a:t>
                </a:r>
                <a:endParaRPr lang="uk-UA" sz="1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3567280257101281E-2"/>
              <c:y val="0.2026869281107431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5488"/>
        <c:crosses val="autoZero"/>
        <c:crossBetween val="between"/>
        <c:majorUnit val="5"/>
        <c:minorUnit val="5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04550544255037"/>
          <c:y val="5.1400554097404488E-2"/>
          <c:w val="0.77039299154678353"/>
          <c:h val="0.75625182435719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витрата на загальний процес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059-4D0E-839F-80992CD35FDD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059-4D0E-839F-80992CD35FD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059-4D0E-839F-80992CD35FD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059-4D0E-839F-80992CD35FDD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059-4D0E-839F-80992CD35FD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059-4D0E-839F-80992CD35FDD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059-4D0E-839F-80992CD35FDD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059-4D0E-839F-80992CD35F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Аркуш1!$A$2:$A$10</c:f>
              <c:strCache>
                <c:ptCount val="9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8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8</c:v>
                </c:pt>
                <c:pt idx="8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059-4D0E-839F-80992CD35F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4317120"/>
        <c:axId val="-2134318208"/>
      </c:barChart>
      <c:catAx>
        <c:axId val="-213431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Зразок покриття</a:t>
                </a:r>
              </a:p>
            </c:rich>
          </c:tx>
          <c:layout>
            <c:manualLayout>
              <c:xMode val="edge"/>
              <c:yMode val="edge"/>
              <c:x val="0.42482790530562797"/>
              <c:y val="0.91040379105929836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8208"/>
        <c:crosses val="autoZero"/>
        <c:auto val="1"/>
        <c:lblAlgn val="ctr"/>
        <c:lblOffset val="100"/>
        <c:noMultiLvlLbl val="0"/>
      </c:catAx>
      <c:valAx>
        <c:axId val="-2134318208"/>
        <c:scaling>
          <c:orientation val="minMax"/>
          <c:max val="10"/>
          <c:min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Діаметр згинального</a:t>
                </a:r>
              </a:p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валу</a:t>
                </a:r>
                <a:r>
                  <a:rPr lang="uk-UA" sz="14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мм</a:t>
                </a:r>
                <a:endParaRPr lang="uk-UA" sz="1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4.4497377315874324E-2"/>
              <c:y val="0.1676614577024035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7120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78817875038391"/>
          <c:y val="5.1400554097404488E-2"/>
          <c:w val="0.82265605890172799"/>
          <c:h val="0.77049853734290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витрата на загальний процес 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9B3-45BA-BE95-9976EE0B0E1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9B3-45BA-BE95-9976EE0B0E1F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9B3-45BA-BE95-9976EE0B0E1F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9B3-45BA-BE95-9976EE0B0E1F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9B3-45BA-BE95-9976EE0B0E1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9B3-45BA-BE95-9976EE0B0E1F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69B3-45BA-BE95-9976EE0B0E1F}"/>
              </c:ext>
            </c:extLst>
          </c:dPt>
          <c:dPt>
            <c:idx val="8"/>
            <c:invertIfNegative val="0"/>
            <c:bubble3D val="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69B3-45BA-BE95-9976EE0B0E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Аркуш1!$A$2:$A$10</c:f>
              <c:strCache>
                <c:ptCount val="9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</c:strCache>
            </c:strRef>
          </c:cat>
          <c:val>
            <c:numRef>
              <c:f>Аркуш1!$B$2:$B$10</c:f>
              <c:numCache>
                <c:formatCode>General</c:formatCode>
                <c:ptCount val="9"/>
                <c:pt idx="0">
                  <c:v>5</c:v>
                </c:pt>
                <c:pt idx="1">
                  <c:v>5.3</c:v>
                </c:pt>
                <c:pt idx="2">
                  <c:v>6.4</c:v>
                </c:pt>
                <c:pt idx="3">
                  <c:v>6.9</c:v>
                </c:pt>
                <c:pt idx="4">
                  <c:v>6.1</c:v>
                </c:pt>
                <c:pt idx="5">
                  <c:v>7.2</c:v>
                </c:pt>
                <c:pt idx="6">
                  <c:v>7.4</c:v>
                </c:pt>
                <c:pt idx="7">
                  <c:v>5.9</c:v>
                </c:pt>
                <c:pt idx="8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9B3-45BA-BE95-9976EE0B0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4313856"/>
        <c:axId val="-2134313312"/>
      </c:barChart>
      <c:catAx>
        <c:axId val="-2134313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Зразок покриття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3312"/>
        <c:crosses val="autoZero"/>
        <c:auto val="1"/>
        <c:lblAlgn val="ctr"/>
        <c:lblOffset val="100"/>
        <c:noMultiLvlLbl val="0"/>
      </c:catAx>
      <c:valAx>
        <c:axId val="-2134313312"/>
        <c:scaling>
          <c:orientation val="minMax"/>
          <c:max val="10"/>
          <c:min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uk-UA" sz="1400" b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Міцність на витягування</a:t>
                </a:r>
                <a:r>
                  <a:rPr lang="uk-UA" sz="1400" b="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мм</a:t>
                </a:r>
                <a:endParaRPr lang="uk-UA" sz="1400" b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7141700601849372E-2"/>
              <c:y val="0.1912988552337684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-2134313856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72141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659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785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7530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908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611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0028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799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995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fc02da1c2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fc02da1c21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fc02da1c21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35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4559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858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9516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5962EE-9C92-48C6-81F4-125D4153FE8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9516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240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8576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9852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637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790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78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1344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77">
                <a:solidFill>
                  <a:schemeClr val="tx2"/>
                </a:solidFill>
              </a:defRPr>
            </a:lvl1pPr>
            <a:lvl2pPr marL="47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7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8" y="3132290"/>
            <a:ext cx="9567135" cy="1793167"/>
          </a:xfrm>
          <a:effectLst/>
        </p:spPr>
        <p:txBody>
          <a:bodyPr>
            <a:noAutofit/>
          </a:bodyPr>
          <a:lstStyle>
            <a:lvl1pPr marL="662767" indent="-473405" algn="l">
              <a:defRPr sz="558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96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3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6" y="2172648"/>
            <a:ext cx="7955555" cy="2423346"/>
          </a:xfrm>
          <a:effectLst/>
        </p:spPr>
        <p:txBody>
          <a:bodyPr anchor="b"/>
          <a:lstStyle>
            <a:lvl1pPr algn="r">
              <a:defRPr sz="4778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85">
                <a:solidFill>
                  <a:schemeClr val="tx2"/>
                </a:solidFill>
              </a:defRPr>
            </a:lvl1pPr>
            <a:lvl2pPr marL="4734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2pPr>
            <a:lvl3pPr marL="946810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3pPr>
            <a:lvl4pPr marL="1420215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4pPr>
            <a:lvl5pPr marL="1893620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5pPr>
            <a:lvl6pPr marL="2367025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6pPr>
            <a:lvl7pPr marL="2840430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7pPr>
            <a:lvl8pPr marL="3313835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8pPr>
            <a:lvl9pPr marL="3787240" indent="0">
              <a:buNone/>
              <a:defRPr sz="14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45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1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69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73405" indent="0">
              <a:buNone/>
              <a:defRPr sz="2085" b="1"/>
            </a:lvl2pPr>
            <a:lvl3pPr marL="946810" indent="0">
              <a:buNone/>
              <a:defRPr sz="1860" b="1"/>
            </a:lvl3pPr>
            <a:lvl4pPr marL="1420215" indent="0">
              <a:buNone/>
              <a:defRPr sz="1668" b="1"/>
            </a:lvl4pPr>
            <a:lvl5pPr marL="1893620" indent="0">
              <a:buNone/>
              <a:defRPr sz="1668" b="1"/>
            </a:lvl5pPr>
            <a:lvl6pPr marL="2367025" indent="0">
              <a:buNone/>
              <a:defRPr sz="1668" b="1"/>
            </a:lvl6pPr>
            <a:lvl7pPr marL="2840430" indent="0">
              <a:buNone/>
              <a:defRPr sz="1668" b="1"/>
            </a:lvl7pPr>
            <a:lvl8pPr marL="3313835" indent="0">
              <a:buNone/>
              <a:defRPr sz="1668" b="1"/>
            </a:lvl8pPr>
            <a:lvl9pPr marL="3787240" indent="0">
              <a:buNone/>
              <a:defRPr sz="1668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30" y="1400327"/>
            <a:ext cx="4462272" cy="2743200"/>
          </a:xfrm>
        </p:spPr>
        <p:txBody>
          <a:bodyPr>
            <a:normAutofit/>
          </a:bodyPr>
          <a:lstStyle>
            <a:lvl1pPr>
              <a:defRPr sz="1860"/>
            </a:lvl1pPr>
            <a:lvl2pPr>
              <a:defRPr sz="1860"/>
            </a:lvl2pPr>
            <a:lvl3pPr>
              <a:defRPr sz="1668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69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73405" indent="0">
              <a:buNone/>
              <a:defRPr sz="2085" b="1"/>
            </a:lvl2pPr>
            <a:lvl3pPr marL="946810" indent="0">
              <a:buNone/>
              <a:defRPr sz="1860" b="1"/>
            </a:lvl3pPr>
            <a:lvl4pPr marL="1420215" indent="0">
              <a:buNone/>
              <a:defRPr sz="1668" b="1"/>
            </a:lvl4pPr>
            <a:lvl5pPr marL="1893620" indent="0">
              <a:buNone/>
              <a:defRPr sz="1668" b="1"/>
            </a:lvl5pPr>
            <a:lvl6pPr marL="2367025" indent="0">
              <a:buNone/>
              <a:defRPr sz="1668" b="1"/>
            </a:lvl6pPr>
            <a:lvl7pPr marL="2840430" indent="0">
              <a:buNone/>
              <a:defRPr sz="1668" b="1"/>
            </a:lvl7pPr>
            <a:lvl8pPr marL="3313835" indent="0">
              <a:buNone/>
              <a:defRPr sz="1668" b="1"/>
            </a:lvl8pPr>
            <a:lvl9pPr marL="3787240" indent="0">
              <a:buNone/>
              <a:defRPr sz="1668" b="1"/>
            </a:lvl9pPr>
          </a:lstStyle>
          <a:p>
            <a:pPr marL="0" lvl="0" indent="0" algn="ctr" defTabSz="946810" rtl="0" eaLnBrk="1" latinLnBrk="0" hangingPunct="1">
              <a:spcBef>
                <a:spcPct val="20000"/>
              </a:spcBef>
              <a:spcAft>
                <a:spcPts val="31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60"/>
            </a:lvl1pPr>
            <a:lvl2pPr>
              <a:defRPr sz="1860"/>
            </a:lvl2pPr>
            <a:lvl3pPr>
              <a:defRPr sz="1668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202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24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369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36703" indent="-236703" algn="l">
              <a:defRPr sz="2886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77"/>
            </a:lvl1pPr>
            <a:lvl2pPr>
              <a:defRPr sz="2085"/>
            </a:lvl2pPr>
            <a:lvl3pPr>
              <a:defRPr sz="1860"/>
            </a:lvl3pPr>
            <a:lvl4pPr>
              <a:defRPr sz="1668"/>
            </a:lvl4pPr>
            <a:lvl5pPr>
              <a:defRPr sz="1443"/>
            </a:lvl5pPr>
            <a:lvl6pPr>
              <a:defRPr sz="2085"/>
            </a:lvl6pPr>
            <a:lvl7pPr>
              <a:defRPr sz="2085"/>
            </a:lvl7pPr>
            <a:lvl8pPr>
              <a:defRPr sz="2085"/>
            </a:lvl8pPr>
            <a:lvl9pPr>
              <a:defRPr sz="2085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3" y="3497802"/>
            <a:ext cx="4518213" cy="2139518"/>
          </a:xfrm>
        </p:spPr>
        <p:txBody>
          <a:bodyPr/>
          <a:lstStyle>
            <a:lvl1pPr marL="0" indent="0">
              <a:buNone/>
              <a:defRPr sz="1443"/>
            </a:lvl1pPr>
            <a:lvl2pPr marL="473405" indent="0">
              <a:buNone/>
              <a:defRPr sz="1251"/>
            </a:lvl2pPr>
            <a:lvl3pPr marL="946810" indent="0">
              <a:buNone/>
              <a:defRPr sz="1026"/>
            </a:lvl3pPr>
            <a:lvl4pPr marL="1420215" indent="0">
              <a:buNone/>
              <a:defRPr sz="930"/>
            </a:lvl4pPr>
            <a:lvl5pPr marL="1893620" indent="0">
              <a:buNone/>
              <a:defRPr sz="930"/>
            </a:lvl5pPr>
            <a:lvl6pPr marL="2367025" indent="0">
              <a:buNone/>
              <a:defRPr sz="930"/>
            </a:lvl6pPr>
            <a:lvl7pPr marL="2840430" indent="0">
              <a:buNone/>
              <a:defRPr sz="930"/>
            </a:lvl7pPr>
            <a:lvl8pPr marL="3313835" indent="0">
              <a:buNone/>
              <a:defRPr sz="930"/>
            </a:lvl8pPr>
            <a:lvl9pPr marL="3787240" indent="0">
              <a:buNone/>
              <a:defRPr sz="93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81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9869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85"/>
            </a:lvl1pPr>
            <a:lvl2pPr marL="473405" indent="0">
              <a:buNone/>
              <a:defRPr sz="2886"/>
            </a:lvl2pPr>
            <a:lvl3pPr marL="946810" indent="0">
              <a:buNone/>
              <a:defRPr sz="2469"/>
            </a:lvl3pPr>
            <a:lvl4pPr marL="1420215" indent="0">
              <a:buNone/>
              <a:defRPr sz="2085"/>
            </a:lvl4pPr>
            <a:lvl5pPr marL="1893620" indent="0">
              <a:buNone/>
              <a:defRPr sz="2085"/>
            </a:lvl5pPr>
            <a:lvl6pPr marL="2367025" indent="0">
              <a:buNone/>
              <a:defRPr sz="2085"/>
            </a:lvl6pPr>
            <a:lvl7pPr marL="2840430" indent="0">
              <a:buNone/>
              <a:defRPr sz="2085"/>
            </a:lvl7pPr>
            <a:lvl8pPr marL="3313835" indent="0">
              <a:buNone/>
              <a:defRPr sz="2085"/>
            </a:lvl8pPr>
            <a:lvl9pPr marL="3787240" indent="0">
              <a:buNone/>
              <a:defRPr sz="2085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9362" indent="-189362">
              <a:buFont typeface="Georgia" pitchFamily="18" charset="0"/>
              <a:buChar char="*"/>
              <a:defRPr sz="1668"/>
            </a:lvl1pPr>
            <a:lvl2pPr marL="473405" indent="0">
              <a:buNone/>
              <a:defRPr sz="1251"/>
            </a:lvl2pPr>
            <a:lvl3pPr marL="946810" indent="0">
              <a:buNone/>
              <a:defRPr sz="1026"/>
            </a:lvl3pPr>
            <a:lvl4pPr marL="1420215" indent="0">
              <a:buNone/>
              <a:defRPr sz="930"/>
            </a:lvl4pPr>
            <a:lvl5pPr marL="1893620" indent="0">
              <a:buNone/>
              <a:defRPr sz="930"/>
            </a:lvl5pPr>
            <a:lvl6pPr marL="2367025" indent="0">
              <a:buNone/>
              <a:defRPr sz="930"/>
            </a:lvl6pPr>
            <a:lvl7pPr marL="2840430" indent="0">
              <a:buNone/>
              <a:defRPr sz="930"/>
            </a:lvl7pPr>
            <a:lvl8pPr marL="3313835" indent="0">
              <a:buNone/>
              <a:defRPr sz="930"/>
            </a:lvl8pPr>
            <a:lvl9pPr marL="3787240" indent="0">
              <a:buNone/>
              <a:defRPr sz="93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778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16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2" y="731520"/>
            <a:ext cx="6439049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84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altLang="zh-CN" smtClean="0"/>
              <a:t>Зразок підзаголовка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330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altLang="zh-CN" smtClean="0"/>
              <a:t>Зразок тексту</a:t>
            </a:r>
          </a:p>
          <a:p>
            <a:pPr lvl="1"/>
            <a:r>
              <a:rPr lang="uk-UA" altLang="zh-CN" smtClean="0"/>
              <a:t>Другий рівень</a:t>
            </a:r>
          </a:p>
          <a:p>
            <a:pPr lvl="2"/>
            <a:r>
              <a:rPr lang="uk-UA" altLang="zh-CN" smtClean="0"/>
              <a:t>Третій рівень</a:t>
            </a:r>
          </a:p>
          <a:p>
            <a:pPr lvl="3"/>
            <a:r>
              <a:rPr lang="uk-UA" altLang="zh-CN" smtClean="0"/>
              <a:t>Четвертий рівень</a:t>
            </a:r>
          </a:p>
          <a:p>
            <a:pPr lvl="4"/>
            <a:r>
              <a:rPr lang="uk-UA" altLang="zh-CN" smtClean="0"/>
              <a:t>П'ятий рівень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825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altLang="zh-CN" smtClean="0"/>
              <a:t>Зразок тексту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16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altLang="zh-CN" smtClean="0"/>
              <a:t>Зразок тексту</a:t>
            </a:r>
          </a:p>
          <a:p>
            <a:pPr lvl="1"/>
            <a:r>
              <a:rPr lang="uk-UA" altLang="zh-CN" smtClean="0"/>
              <a:t>Другий рівень</a:t>
            </a:r>
          </a:p>
          <a:p>
            <a:pPr lvl="2"/>
            <a:r>
              <a:rPr lang="uk-UA" altLang="zh-CN" smtClean="0"/>
              <a:t>Третій рівень</a:t>
            </a:r>
          </a:p>
          <a:p>
            <a:pPr lvl="3"/>
            <a:r>
              <a:rPr lang="uk-UA" altLang="zh-CN" smtClean="0"/>
              <a:t>Четвертий рівень</a:t>
            </a:r>
          </a:p>
          <a:p>
            <a:pPr lvl="4"/>
            <a:r>
              <a:rPr lang="uk-UA" altLang="zh-CN" smtClean="0"/>
              <a:t>П'ятий рівень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altLang="zh-CN" smtClean="0"/>
              <a:t>Зразок тексту</a:t>
            </a:r>
          </a:p>
          <a:p>
            <a:pPr lvl="1"/>
            <a:r>
              <a:rPr lang="uk-UA" altLang="zh-CN" smtClean="0"/>
              <a:t>Другий рівень</a:t>
            </a:r>
          </a:p>
          <a:p>
            <a:pPr lvl="2"/>
            <a:r>
              <a:rPr lang="uk-UA" altLang="zh-CN" smtClean="0"/>
              <a:t>Третій рівень</a:t>
            </a:r>
          </a:p>
          <a:p>
            <a:pPr lvl="3"/>
            <a:r>
              <a:rPr lang="uk-UA" altLang="zh-CN" smtClean="0"/>
              <a:t>Четвертий рівень</a:t>
            </a:r>
          </a:p>
          <a:p>
            <a:pPr lvl="4"/>
            <a:r>
              <a:rPr lang="uk-UA" altLang="zh-CN" smtClean="0"/>
              <a:t>П'ятий рівень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18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altLang="zh-CN" smtClean="0"/>
              <a:t>Зразок тексту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altLang="zh-CN" smtClean="0"/>
              <a:t>Зразок тексту</a:t>
            </a:r>
          </a:p>
          <a:p>
            <a:pPr lvl="1"/>
            <a:r>
              <a:rPr lang="uk-UA" altLang="zh-CN" smtClean="0"/>
              <a:t>Другий рівень</a:t>
            </a:r>
          </a:p>
          <a:p>
            <a:pPr lvl="2"/>
            <a:r>
              <a:rPr lang="uk-UA" altLang="zh-CN" smtClean="0"/>
              <a:t>Третій рівень</a:t>
            </a:r>
          </a:p>
          <a:p>
            <a:pPr lvl="3"/>
            <a:r>
              <a:rPr lang="uk-UA" altLang="zh-CN" smtClean="0"/>
              <a:t>Четвертий рівень</a:t>
            </a:r>
          </a:p>
          <a:p>
            <a:pPr lvl="4"/>
            <a:r>
              <a:rPr lang="uk-UA" altLang="zh-CN" smtClean="0"/>
              <a:t>П'ятий рівень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altLang="zh-CN" smtClean="0"/>
              <a:t>Зразок тексту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altLang="zh-CN" smtClean="0"/>
              <a:t>Зразок тексту</a:t>
            </a:r>
          </a:p>
          <a:p>
            <a:pPr lvl="1"/>
            <a:r>
              <a:rPr lang="uk-UA" altLang="zh-CN" smtClean="0"/>
              <a:t>Другий рівень</a:t>
            </a:r>
          </a:p>
          <a:p>
            <a:pPr lvl="2"/>
            <a:r>
              <a:rPr lang="uk-UA" altLang="zh-CN" smtClean="0"/>
              <a:t>Третій рівень</a:t>
            </a:r>
          </a:p>
          <a:p>
            <a:pPr lvl="3"/>
            <a:r>
              <a:rPr lang="uk-UA" altLang="zh-CN" smtClean="0"/>
              <a:t>Четвертий рівень</a:t>
            </a:r>
          </a:p>
          <a:p>
            <a:pPr lvl="4"/>
            <a:r>
              <a:rPr lang="uk-UA" altLang="zh-CN" smtClean="0"/>
              <a:t>П'ятий рівень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907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071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09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13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altLang="zh-CN" smtClean="0"/>
              <a:t>Зразок тексту</a:t>
            </a:r>
          </a:p>
          <a:p>
            <a:pPr lvl="1"/>
            <a:r>
              <a:rPr lang="uk-UA" altLang="zh-CN" smtClean="0"/>
              <a:t>Другий рівень</a:t>
            </a:r>
          </a:p>
          <a:p>
            <a:pPr lvl="2"/>
            <a:r>
              <a:rPr lang="uk-UA" altLang="zh-CN" smtClean="0"/>
              <a:t>Третій рівень</a:t>
            </a:r>
          </a:p>
          <a:p>
            <a:pPr lvl="3"/>
            <a:r>
              <a:rPr lang="uk-UA" altLang="zh-CN" smtClean="0"/>
              <a:t>Четвертий рівень</a:t>
            </a:r>
          </a:p>
          <a:p>
            <a:pPr lvl="4"/>
            <a:r>
              <a:rPr lang="uk-UA" altLang="zh-CN" smtClean="0"/>
              <a:t>П'ятий рівень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altLang="zh-CN" smtClean="0"/>
              <a:t>Зразок тексту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077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altLang="zh-CN" smtClean="0"/>
              <a:t>Клацніть піктограму, щоб додати зображення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altLang="zh-CN" smtClean="0"/>
              <a:t>Зразок тексту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81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altLang="zh-CN" smtClean="0"/>
              <a:t>Зразок тексту</a:t>
            </a:r>
          </a:p>
          <a:p>
            <a:pPr lvl="1"/>
            <a:r>
              <a:rPr lang="uk-UA" altLang="zh-CN" smtClean="0"/>
              <a:t>Другий рівень</a:t>
            </a:r>
          </a:p>
          <a:p>
            <a:pPr lvl="2"/>
            <a:r>
              <a:rPr lang="uk-UA" altLang="zh-CN" smtClean="0"/>
              <a:t>Третій рівень</a:t>
            </a:r>
          </a:p>
          <a:p>
            <a:pPr lvl="3"/>
            <a:r>
              <a:rPr lang="uk-UA" altLang="zh-CN" smtClean="0"/>
              <a:t>Четвертий рівень</a:t>
            </a:r>
          </a:p>
          <a:p>
            <a:pPr lvl="4"/>
            <a:r>
              <a:rPr lang="uk-UA" altLang="zh-CN" smtClean="0"/>
              <a:t>П'ятий рівень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9324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altLang="zh-CN" smtClean="0"/>
              <a:t>Зразок заголовка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altLang="zh-CN" smtClean="0"/>
              <a:t>Зразок тексту</a:t>
            </a:r>
          </a:p>
          <a:p>
            <a:pPr lvl="1"/>
            <a:r>
              <a:rPr lang="uk-UA" altLang="zh-CN" smtClean="0"/>
              <a:t>Другий рівень</a:t>
            </a:r>
          </a:p>
          <a:p>
            <a:pPr lvl="2"/>
            <a:r>
              <a:rPr lang="uk-UA" altLang="zh-CN" smtClean="0"/>
              <a:t>Третій рівень</a:t>
            </a:r>
          </a:p>
          <a:p>
            <a:pPr lvl="3"/>
            <a:r>
              <a:rPr lang="uk-UA" altLang="zh-CN" smtClean="0"/>
              <a:t>Четвертий рівень</a:t>
            </a:r>
          </a:p>
          <a:p>
            <a:pPr lvl="4"/>
            <a:r>
              <a:rPr lang="uk-UA" altLang="zh-CN" smtClean="0"/>
              <a:t>П'ятий рівень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330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3743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13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6448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891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539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99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400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71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092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317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24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27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516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16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748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481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79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9D35FA0-DD68-4A17-B4A8-95B652C1C7B0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  <a:ea typeface="+mn-ea"/>
                <a:cs typeface="+mn-cs"/>
              </a:rPr>
              <a:pPr>
                <a:buClrTx/>
                <a:buFontTx/>
                <a:buNone/>
              </a:pPr>
              <a:t>13.04.2023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ru-RU" kern="1200">
              <a:solidFill>
                <a:prstClr val="black">
                  <a:tint val="75000"/>
                </a:prstClr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C1B839B-B322-44BC-85EB-DF39BE65C8FC}" type="slidenum">
              <a:rPr lang="ru-RU" kern="1200" smtClean="0">
                <a:solidFill>
                  <a:srgbClr val="5FCBEF"/>
                </a:solidFill>
                <a:latin typeface="Trebuchet MS" panose="020B060302020202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ru-RU" kern="1200">
              <a:solidFill>
                <a:srgbClr val="5FCBEF"/>
              </a:solidFill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38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71" tIns="47335" rIns="94671" bIns="47335" rtlCol="0" anchor="ctr"/>
          <a:lstStyle/>
          <a:p>
            <a:pPr marL="0" marR="0" lvl="0" indent="0" algn="ctr" defTabSz="946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295232" tIns="147616" rIns="295232" bIns="147616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115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46606"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13.04.2023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1155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46606">
              <a:buClrTx/>
            </a:pPr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1251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946606"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ea typeface="+mn-ea"/>
                <a:cs typeface="+mn-cs"/>
              </a:rPr>
              <a:pPr defTabSz="946606">
                <a:buClrTx/>
              </a:pPr>
              <a:t>‹#›</a:t>
            </a:fld>
            <a:endParaRPr lang="uk-UA" kern="1200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6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marL="331383" indent="-331383" algn="r" defTabSz="94681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778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36703" indent="-189362" algn="l" defTabSz="946810" rtl="0" eaLnBrk="1" latinLnBrk="0" hangingPunct="1">
        <a:spcBef>
          <a:spcPct val="20000"/>
        </a:spcBef>
        <a:spcAft>
          <a:spcPts val="31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7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8086" indent="-189362" algn="l" defTabSz="946810" rtl="0" eaLnBrk="1" latinLnBrk="0" hangingPunct="1">
        <a:spcBef>
          <a:spcPct val="20000"/>
        </a:spcBef>
        <a:spcAft>
          <a:spcPts val="31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2129" indent="-189362" algn="l" defTabSz="946810" rtl="0" eaLnBrk="1" latinLnBrk="0" hangingPunct="1">
        <a:spcBef>
          <a:spcPct val="20000"/>
        </a:spcBef>
        <a:spcAft>
          <a:spcPts val="31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36172" indent="-189362" algn="l" defTabSz="946810" rtl="0" eaLnBrk="1" latinLnBrk="0" hangingPunct="1">
        <a:spcBef>
          <a:spcPct val="20000"/>
        </a:spcBef>
        <a:spcAft>
          <a:spcPts val="31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9151" indent="-189362" algn="l" defTabSz="946810" rtl="0" eaLnBrk="1" latinLnBrk="0" hangingPunct="1">
        <a:spcBef>
          <a:spcPct val="20000"/>
        </a:spcBef>
        <a:spcAft>
          <a:spcPts val="31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23194" indent="-189362" algn="l" defTabSz="946810" rtl="0" eaLnBrk="1" latinLnBrk="0" hangingPunct="1">
        <a:spcBef>
          <a:spcPct val="20000"/>
        </a:spcBef>
        <a:spcAft>
          <a:spcPts val="31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35642" indent="-189362" algn="l" defTabSz="946810" rtl="0" eaLnBrk="1" latinLnBrk="0" hangingPunct="1">
        <a:spcBef>
          <a:spcPct val="20000"/>
        </a:spcBef>
        <a:spcAft>
          <a:spcPts val="31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367025" indent="-189362" algn="l" defTabSz="946810" rtl="0" eaLnBrk="1" latinLnBrk="0" hangingPunct="1">
        <a:spcBef>
          <a:spcPct val="20000"/>
        </a:spcBef>
        <a:spcAft>
          <a:spcPts val="31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679473" indent="-189362" algn="l" defTabSz="946810" rtl="0" eaLnBrk="1" latinLnBrk="0" hangingPunct="1">
        <a:spcBef>
          <a:spcPct val="20000"/>
        </a:spcBef>
        <a:spcAft>
          <a:spcPts val="31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81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3405" algn="l" defTabSz="94681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6810" algn="l" defTabSz="94681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20215" algn="l" defTabSz="94681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3620" algn="l" defTabSz="94681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7025" algn="l" defTabSz="94681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40430" algn="l" defTabSz="94681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13835" algn="l" defTabSz="94681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7240" algn="l" defTabSz="946810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530820CF-B880-4189-942D-D702A7CBA730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2023/4/13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0C913308-F349-4B6D-A68A-DD1791B4A57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  <a:cs typeface="+mn-cs"/>
              </a:rPr>
              <a:pPr>
                <a:buClrTx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62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C90A66AE-81F5-474A-B74B-EE41E9320F19}" type="datetimeFigureOut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13.04.2023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</a:pPr>
            <a:fld id="{764F593F-0D5B-4CF0-BEE2-6583C73E7271}" type="slidenum">
              <a:rPr lang="uk-U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</a:pPr>
              <a:t>‹#›</a:t>
            </a:fld>
            <a:endParaRPr lang="uk-U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7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hart" Target="../charts/char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ED8EE"/>
            </a:gs>
            <a:gs pos="54000">
              <a:srgbClr val="E7F5CA"/>
            </a:gs>
            <a:gs pos="0">
              <a:schemeClr val="accent6">
                <a:lumMod val="1000"/>
                <a:lumOff val="99000"/>
                <a:alpha val="69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151" y="1697731"/>
            <a:ext cx="108270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УТИЛІЗАЦІЯ 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ВІДХОДІВ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ПРОМИСЛОВИХ ВИРОБНИЦТВ</a:t>
            </a:r>
          </a:p>
          <a:p>
            <a:pPr algn="ctr"/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БУДІВЕЛЬНИХ МАТЕРІАЛАХ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9029" y="4066128"/>
            <a:ext cx="231505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Геннадій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Кочетов</a:t>
            </a:r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Самченко</a:t>
            </a:r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Олесь Ластівка</a:t>
            </a:r>
          </a:p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Дереча</a:t>
            </a:r>
            <a:endPara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3387" y="305912"/>
            <a:ext cx="7389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ІІ </a:t>
            </a:r>
            <a:r>
              <a:rPr lang="uk-UA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Міжнародна науково-практична конференція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ЗЕЛЕНЕ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УДІВНИЦТВО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4794" y="6004857"/>
            <a:ext cx="1566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- 2023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2"/>
          <p:cNvSpPr/>
          <p:nvPr/>
        </p:nvSpPr>
        <p:spPr>
          <a:xfrm>
            <a:off x="889000" y="520867"/>
            <a:ext cx="10401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uk-UA" sz="2000" b="1" kern="1200" dirty="0" smtClean="0">
                <a:latin typeface="Calibri"/>
                <a:ea typeface="Times New Roman"/>
                <a:cs typeface="+mn-cs"/>
              </a:rPr>
              <a:t>РЕЗУЛЬТАТИ ВИЛУЧЕННЯ ІОНІВ ВАЖКИХ МЕТАЛІВ </a:t>
            </a:r>
            <a:r>
              <a:rPr lang="uk-UA" sz="2000" b="1" kern="1200" dirty="0">
                <a:latin typeface="Calibri"/>
                <a:ea typeface="Times New Roman"/>
                <a:cs typeface="+mn-cs"/>
              </a:rPr>
              <a:t>ІЗ </a:t>
            </a:r>
            <a:r>
              <a:rPr lang="uk-UA" sz="2000" b="1" kern="1200" dirty="0" smtClean="0">
                <a:latin typeface="Calibri"/>
                <a:ea typeface="Times New Roman"/>
                <a:cs typeface="+mn-cs"/>
              </a:rPr>
              <a:t>ПРОМИВНИХ </a:t>
            </a:r>
            <a:r>
              <a:rPr lang="uk-UA" sz="2000" b="1" kern="1200" dirty="0">
                <a:latin typeface="Calibri"/>
                <a:ea typeface="Times New Roman"/>
                <a:cs typeface="+mn-cs"/>
              </a:rPr>
              <a:t>СТІЧНИХ ВОД </a:t>
            </a:r>
            <a:endParaRPr lang="uk-UA" sz="20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>
              <a:buClrTx/>
              <a:buFontTx/>
              <a:buNone/>
            </a:pPr>
            <a:r>
              <a:rPr lang="uk-UA" sz="2000" b="1" kern="1200" dirty="0" smtClean="0">
                <a:latin typeface="Calibri"/>
                <a:ea typeface="Times New Roman"/>
                <a:cs typeface="+mn-cs"/>
              </a:rPr>
              <a:t>СОРБЕНТОМ, ОТРИМАНИМ ЕЛЕКТРОЕРОЗІЙНИМ ДИСПЕРГУВАННЯМ</a:t>
            </a:r>
            <a:endParaRPr lang="uk-UA" sz="20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7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988953"/>
              </p:ext>
            </p:extLst>
          </p:nvPr>
        </p:nvGraphicFramePr>
        <p:xfrm>
          <a:off x="1606469" y="1669409"/>
          <a:ext cx="8641200" cy="4429583"/>
        </p:xfrm>
        <a:graphic>
          <a:graphicData uri="http://schemas.openxmlformats.org/drawingml/2006/table">
            <a:tbl>
              <a:tblPr firstRow="1" firstCol="1" bandRow="1"/>
              <a:tblGrid>
                <a:gridCol w="2354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62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6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en-US" sz="1800" i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он</a:t>
                      </a:r>
                      <a:r>
                        <a:rPr lang="uk-UA" sz="1800" i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и</a:t>
                      </a:r>
                      <a:r>
                        <a:rPr lang="en-US" sz="1800" i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мета</a:t>
                      </a:r>
                      <a:r>
                        <a:rPr lang="uk-UA" sz="1800" i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лів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Вихідна</a:t>
                      </a:r>
                      <a:r>
                        <a:rPr lang="en-US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effectLst/>
                          <a:latin typeface="Arial"/>
                          <a:ea typeface="Calibri"/>
                          <a:cs typeface="Times New Roman"/>
                        </a:rPr>
                        <a:t>концентрац</a:t>
                      </a:r>
                      <a:r>
                        <a:rPr lang="uk-UA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і</a:t>
                      </a:r>
                      <a:r>
                        <a:rPr lang="en-US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я, м</a:t>
                      </a:r>
                      <a:r>
                        <a:rPr lang="uk-UA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en-US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/дм</a:t>
                      </a:r>
                      <a:r>
                        <a:rPr lang="en-US" sz="1800" i="1" baseline="30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Концентрація після очистки, мг/дм</a:t>
                      </a:r>
                      <a:r>
                        <a:rPr lang="ru-RU" sz="1800" i="1" baseline="30000"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uk-UA" sz="1800" i="1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Алюміній</a:t>
                      </a:r>
                      <a:r>
                        <a:rPr lang="ru-RU" sz="1800" i="1" dirty="0" smtClean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Al</a:t>
                      </a:r>
                      <a:r>
                        <a:rPr lang="en-US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+3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16,2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&lt;0,05</a:t>
                      </a:r>
                      <a:endParaRPr lang="uk-UA" sz="1800" i="1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Залізо</a:t>
                      </a:r>
                      <a:r>
                        <a:rPr lang="ru-RU" sz="1800" i="1" dirty="0" smtClean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Fe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+2 </a:t>
                      </a:r>
                      <a:r>
                        <a:rPr kumimoji="0" lang="ru-RU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,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kumimoji="0" lang="en-US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Fe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+3 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55,5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0,5</a:t>
                      </a:r>
                      <a:endParaRPr lang="uk-UA" sz="1800" i="1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Хром</a:t>
                      </a:r>
                      <a:r>
                        <a:rPr lang="ru-RU" sz="1800" i="1" dirty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Cr</a:t>
                      </a:r>
                      <a:r>
                        <a:rPr lang="ru-RU" sz="1800" i="1" baseline="30000" dirty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+6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234,0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Arial"/>
                          <a:ea typeface="Calibri"/>
                          <a:cs typeface="Times New Roman"/>
                        </a:rPr>
                        <a:t>0,07</a:t>
                      </a:r>
                      <a:endParaRPr lang="uk-UA" sz="1800" i="1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Мідь</a:t>
                      </a:r>
                      <a:r>
                        <a:rPr lang="ru-RU" sz="1800" i="1" dirty="0" smtClean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Cu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+2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149,5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0,69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Цинк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Zn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+2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25,5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0,28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Кобальт</a:t>
                      </a:r>
                      <a:r>
                        <a:rPr lang="ru-RU" sz="1800" i="1" dirty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Co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+2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19,4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0,08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Нікель</a:t>
                      </a:r>
                      <a:r>
                        <a:rPr lang="ru-RU" sz="1800" i="1" dirty="0" smtClean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Ni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+2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25,7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0,05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Кадмій</a:t>
                      </a:r>
                      <a:r>
                        <a:rPr lang="ru-RU" sz="1800" i="1" dirty="0" smtClean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Cd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+2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78,0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0,43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err="1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Марганець</a:t>
                      </a:r>
                      <a:r>
                        <a:rPr lang="ru-RU" sz="1800" i="1" dirty="0" smtClean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Mn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+2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1,9436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0,0006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Олово</a:t>
                      </a:r>
                      <a:r>
                        <a:rPr lang="ru-RU" sz="1800" i="1" dirty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Sn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+2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6,9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0,09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5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Свинец</a:t>
                      </a:r>
                      <a:r>
                        <a:rPr lang="ru-RU" sz="1800" i="1" dirty="0">
                          <a:effectLst/>
                          <a:latin typeface="Arial Black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rgbClr val="002060"/>
                          </a:solidFill>
                          <a:effectLst/>
                          <a:latin typeface="Arial Black"/>
                          <a:ea typeface="Calibri"/>
                          <a:cs typeface="Arial"/>
                        </a:rPr>
                        <a:t>Pb</a:t>
                      </a:r>
                      <a:r>
                        <a:rPr kumimoji="0" lang="ru-RU" sz="18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Black"/>
                          <a:ea typeface="Calibri"/>
                          <a:cs typeface="Arial"/>
                        </a:rPr>
                        <a:t>+2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3,3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&lt;0,1</a:t>
                      </a:r>
                      <a:endParaRPr lang="uk-UA" sz="1800" i="1" dirty="0">
                        <a:effectLst/>
                        <a:latin typeface="UkrainianJournalSan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7069"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6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1"/>
          <p:cNvSpPr/>
          <p:nvPr/>
        </p:nvSpPr>
        <p:spPr>
          <a:xfrm>
            <a:off x="1990534" y="323967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uk-UA" sz="18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ВИВЧЕННЯ ХІМІЧНОЇ СТІЙКОСТІ ФЕРИТИЗОВАНИХ ОСАДІВ</a:t>
            </a:r>
            <a:endParaRPr lang="uk-UA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2" name="Рисунок 11" descr="C:\Users\user\Desktop\фото установки по вилуговуванню\20190123_180539е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7" y="779572"/>
            <a:ext cx="5692081" cy="290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кутник 3"/>
          <p:cNvSpPr/>
          <p:nvPr/>
        </p:nvSpPr>
        <p:spPr>
          <a:xfrm>
            <a:off x="1379611" y="3766483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uk-UA" sz="1600" b="1" kern="1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Установка </a:t>
            </a: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для дослідження вилуговування важких металів</a:t>
            </a:r>
            <a:endParaRPr lang="uk-UA" sz="16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530660"/>
              </p:ext>
            </p:extLst>
          </p:nvPr>
        </p:nvGraphicFramePr>
        <p:xfrm>
          <a:off x="2264092" y="4801751"/>
          <a:ext cx="8496944" cy="1944217"/>
        </p:xfrm>
        <a:graphic>
          <a:graphicData uri="http://schemas.openxmlformats.org/drawingml/2006/table">
            <a:tbl>
              <a:tblPr firstRow="1" firstCol="1" bandRow="1"/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96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Важкі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метали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</a:tabLst>
                        <a:defRPr/>
                      </a:pPr>
                      <a:r>
                        <a:rPr lang="uk-UA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Залишкова</a:t>
                      </a:r>
                      <a:r>
                        <a:rPr lang="uk-UA" sz="14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концентрація,</a:t>
                      </a:r>
                      <a:r>
                        <a:rPr lang="uk-UA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мг/кг</a:t>
                      </a:r>
                      <a:endParaRPr lang="uk-UA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ГДК у </a:t>
                      </a:r>
                      <a:r>
                        <a:rPr lang="uk-UA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грунті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мг/кг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46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Згідно </a:t>
                      </a:r>
                      <a:r>
                        <a:rPr lang="uk-UA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ДСанПіН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2.2.7.029-99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Згідно Директиви 86/278/ЄС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96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&lt; </a:t>
                      </a:r>
                      <a:r>
                        <a:rPr lang="uk-UA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рН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&lt; 6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&lt; </a:t>
                      </a:r>
                      <a:r>
                        <a:rPr lang="uk-UA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рН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&lt; 7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рН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&gt; 7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</a:t>
                      </a:r>
                      <a:r>
                        <a:rPr lang="uk-UA" sz="15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r>
                        <a:rPr lang="uk-UA" sz="1500" baseline="300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заг</a:t>
                      </a:r>
                      <a:r>
                        <a:rPr lang="uk-UA" sz="1500" baseline="30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0,86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‒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‒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‒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‒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Ni</a:t>
                      </a:r>
                      <a:r>
                        <a:rPr lang="uk-UA" sz="15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  <a:endParaRPr lang="uk-U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</a:t>
                      </a:r>
                      <a:r>
                        <a:rPr lang="uk-UA" sz="15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47,6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uk-U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9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Zn</a:t>
                      </a:r>
                      <a:r>
                        <a:rPr lang="uk-UA" sz="1500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2+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16,52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23,0</a:t>
                      </a:r>
                      <a:endParaRPr lang="uk-U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uk-U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uk-UA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5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uk-UA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Прямокутник 5"/>
          <p:cNvSpPr/>
          <p:nvPr/>
        </p:nvSpPr>
        <p:spPr>
          <a:xfrm>
            <a:off x="1990534" y="4414922"/>
            <a:ext cx="87129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uk-UA" sz="15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РЕЗУЛЬТАТИ ВИЛУГОВУВАННЯ МЕТАЛІВ З ГАЛЬВАНІЧНОГО ШЛАМУ НЕЙТРАЛІЗАЦІЇ</a:t>
            </a:r>
            <a:endParaRPr lang="uk-UA" sz="15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кутник 6"/>
          <p:cNvSpPr/>
          <p:nvPr/>
        </p:nvSpPr>
        <p:spPr>
          <a:xfrm>
            <a:off x="7175762" y="802182"/>
            <a:ext cx="478101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Tx/>
              <a:buFontTx/>
              <a:buNone/>
            </a:pP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УМОВИ ОТРИМАННЯ ОСАДІВ:</a:t>
            </a:r>
            <a:endParaRPr lang="uk-UA" sz="1600" kern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algn="just">
              <a:spcBef>
                <a:spcPts val="600"/>
              </a:spcBef>
              <a:buClrTx/>
              <a:buFontTx/>
              <a:buNone/>
            </a:pP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-  сумарна концентрація металів </a:t>
            </a: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(С</a:t>
            </a:r>
            <a:r>
              <a:rPr lang="uk-UA" sz="1600" b="1" kern="1200" baseline="-25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Σ </a:t>
            </a:r>
            <a:r>
              <a:rPr lang="uk-UA" sz="16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=  </a:t>
            </a: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10,41 г/дм</a:t>
            </a:r>
            <a:r>
              <a:rPr lang="uk-UA" sz="1600" b="1" kern="1200" baseline="30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3</a:t>
            </a: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)</a:t>
            </a: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;</a:t>
            </a:r>
          </a:p>
          <a:p>
            <a:pPr algn="just">
              <a:spcBef>
                <a:spcPts val="600"/>
              </a:spcBef>
              <a:buClrTx/>
              <a:buFontTx/>
              <a:buNone/>
            </a:pP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-  співвідношення </a:t>
            </a:r>
            <a:r>
              <a:rPr lang="uk-UA" sz="1600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концентрацій </a:t>
            </a: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металів  </a:t>
            </a:r>
            <a:r>
              <a:rPr lang="uk-UA" sz="16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(</a:t>
            </a: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Z </a:t>
            </a:r>
            <a:r>
              <a:rPr lang="uk-UA" sz="16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= 2÷6)</a:t>
            </a:r>
            <a:r>
              <a:rPr lang="uk-UA" sz="1600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;</a:t>
            </a:r>
          </a:p>
          <a:p>
            <a:pPr algn="just">
              <a:spcBef>
                <a:spcPts val="600"/>
              </a:spcBef>
              <a:buClrTx/>
              <a:buFontTx/>
              <a:buNone/>
            </a:pP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-  </a:t>
            </a:r>
            <a:r>
              <a:rPr lang="uk-UA" sz="1600" b="1" kern="1200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рН</a:t>
            </a: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uk-UA" sz="16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= 8,5  ÷ </a:t>
            </a: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10,5</a:t>
            </a: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;</a:t>
            </a:r>
            <a:endParaRPr lang="uk-UA" sz="1600" kern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algn="just">
              <a:spcBef>
                <a:spcPts val="600"/>
              </a:spcBef>
              <a:buClrTx/>
              <a:buFontTx/>
              <a:buNone/>
            </a:pP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-  час перебігу процесу </a:t>
            </a:r>
            <a:r>
              <a:rPr lang="uk-UA" sz="1600" kern="1200" dirty="0" err="1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феритизації</a:t>
            </a:r>
            <a:r>
              <a:rPr lang="uk-UA" sz="1600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uk-UA" sz="16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(ԏ = </a:t>
            </a: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25 </a:t>
            </a:r>
            <a:r>
              <a:rPr lang="uk-UA" sz="1600" b="1" kern="1200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хв</a:t>
            </a: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)</a:t>
            </a: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;</a:t>
            </a:r>
          </a:p>
          <a:p>
            <a:pPr algn="just">
              <a:spcBef>
                <a:spcPts val="600"/>
              </a:spcBef>
              <a:buClrTx/>
              <a:buFontTx/>
              <a:buNone/>
            </a:pPr>
            <a:r>
              <a:rPr lang="ru-RU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-  </a:t>
            </a:r>
            <a:r>
              <a:rPr lang="ru-RU" sz="1600" kern="1200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швидкість</a:t>
            </a:r>
            <a:r>
              <a:rPr lang="ru-RU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600" kern="1200" dirty="0" err="1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аерації</a:t>
            </a:r>
            <a:r>
              <a:rPr lang="ru-RU" sz="1600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(</a:t>
            </a:r>
            <a:r>
              <a:rPr lang="en-US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ʋ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16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= 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0,075 м</a:t>
            </a:r>
            <a:r>
              <a:rPr lang="ru-RU" sz="1600" b="1" kern="1200" baseline="300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3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/год).</a:t>
            </a:r>
            <a:endParaRPr lang="ru-RU" sz="1600" b="1" kern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  <a:p>
            <a:pPr algn="just">
              <a:spcBef>
                <a:spcPts val="600"/>
              </a:spcBef>
              <a:buClrTx/>
              <a:buFontTx/>
              <a:buNone/>
            </a:pPr>
            <a:endParaRPr lang="uk-UA" sz="1500" kern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1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ршг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700808"/>
            <a:ext cx="3927771" cy="487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687538" y="404664"/>
            <a:ext cx="9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</a:pPr>
            <a:r>
              <a:rPr lang="uk-UA" sz="18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РЕЗУЛЬТАТИ  ВИЛУГОВУВАННЯ</a:t>
            </a:r>
            <a:r>
              <a:rPr lang="uk-UA" sz="1800" kern="12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uk-UA" sz="18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ІЗ ФЕРИТИЗОВАНИХ ОСАДІВ</a:t>
            </a:r>
            <a:endParaRPr lang="uk-UA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ctr">
              <a:buClrTx/>
            </a:pPr>
            <a:r>
              <a:rPr lang="uk-UA" sz="1800" b="1" kern="1200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 ІОНІВ ВАЖКИХ МЕТАЛІВ:</a:t>
            </a:r>
          </a:p>
          <a:p>
            <a:pPr algn="ctr">
              <a:buClrTx/>
            </a:pPr>
            <a:r>
              <a:rPr lang="uk-UA" sz="1800" b="1" kern="1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а ‒ </a:t>
            </a:r>
            <a:r>
              <a:rPr lang="en-US" sz="1800" b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F</a:t>
            </a:r>
            <a:r>
              <a:rPr lang="uk-UA" sz="1800" b="1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</a:t>
            </a:r>
            <a:r>
              <a:rPr lang="uk-UA" sz="1800" b="1" kern="1200" baseline="30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заг</a:t>
            </a:r>
            <a:r>
              <a:rPr lang="uk-UA" sz="1800" b="1" kern="12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uk-UA" sz="1800" b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б ‒ </a:t>
            </a:r>
            <a:r>
              <a:rPr lang="en-US" sz="1800" b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Ni</a:t>
            </a:r>
            <a:r>
              <a:rPr lang="uk-UA" sz="1800" b="1" kern="12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2+</a:t>
            </a:r>
            <a:r>
              <a:rPr lang="uk-UA" sz="1800" b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в ‒ </a:t>
            </a:r>
            <a:r>
              <a:rPr lang="en-US" sz="1800" b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Cu</a:t>
            </a:r>
            <a:r>
              <a:rPr lang="uk-UA" sz="1800" b="1" kern="12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2+</a:t>
            </a:r>
            <a:r>
              <a:rPr lang="uk-UA" sz="1800" b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г ‒ </a:t>
            </a:r>
            <a:r>
              <a:rPr lang="en-US" sz="1800" b="1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Zn</a:t>
            </a:r>
            <a:r>
              <a:rPr lang="uk-UA" sz="1800" b="1" kern="1200" baseline="30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2+</a:t>
            </a:r>
            <a:endParaRPr lang="uk-UA" sz="1800" b="1" kern="12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3075" name="Picture 3" descr="C:\Users\user\Desktop\ОН7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700808"/>
            <a:ext cx="4143245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2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1"/>
          <p:cNvSpPr/>
          <p:nvPr/>
        </p:nvSpPr>
        <p:spPr>
          <a:xfrm>
            <a:off x="168965" y="285395"/>
            <a:ext cx="11827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РЕЗУЛЬТАТИ ДОСЛІДЖЕННЯ ВЛАСТИВОСТЕЙ ЛУЖНИХ ЦЕМЕНТІВ З ВИКОРИСТАННЯМ ФЕРИТИЗОВАНИХ ОСАДІВ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10" name="Таблиця 2"/>
          <p:cNvGraphicFramePr>
            <a:graphicFrameLocks noGrp="1"/>
          </p:cNvGraphicFramePr>
          <p:nvPr>
            <p:extLst/>
          </p:nvPr>
        </p:nvGraphicFramePr>
        <p:xfrm>
          <a:off x="1805271" y="1395712"/>
          <a:ext cx="8928990" cy="13943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8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0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89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89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89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0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uk-UA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складу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Склад цементу, % за масою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Міцність при </a:t>
                      </a:r>
                      <a:r>
                        <a:rPr lang="uk-UA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стиску</a:t>
                      </a:r>
                      <a:r>
                        <a:rPr lang="uk-UA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uk-UA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b="1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МПа</a:t>
                      </a:r>
                      <a:r>
                        <a:rPr lang="uk-UA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uk-UA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6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Шлак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Метасилікат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Сода кальцинована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Феритний осад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доба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0,7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4,1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66,5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‒</a:t>
                      </a:r>
                      <a:endParaRPr lang="uk-U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uk-U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Прямокутник 3"/>
          <p:cNvSpPr/>
          <p:nvPr/>
        </p:nvSpPr>
        <p:spPr>
          <a:xfrm>
            <a:off x="1876872" y="2988439"/>
            <a:ext cx="9324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СТРУКТУРНІ ДОСЛІДЖЕННЯ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7" name="Рисунок 16" descr="C:\Users\user\Desktop\лугп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13" y="3299765"/>
            <a:ext cx="5112568" cy="22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658" y="6533251"/>
            <a:ext cx="3137044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кутник 6"/>
          <p:cNvSpPr/>
          <p:nvPr/>
        </p:nvSpPr>
        <p:spPr>
          <a:xfrm>
            <a:off x="1607502" y="1004894"/>
            <a:ext cx="9324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СКЛАД ТА ЕКСПЛУАТАЦІЙНІ ВЛАСТИВОСТІ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0" name="Прямокутник 5"/>
          <p:cNvSpPr/>
          <p:nvPr/>
        </p:nvSpPr>
        <p:spPr>
          <a:xfrm>
            <a:off x="1118658" y="5812323"/>
            <a:ext cx="3528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Arial"/>
              </a:rPr>
              <a:t>Рентгенограма штучного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Arial"/>
              </a:rPr>
              <a:t>каменю на основі лужного 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Arial"/>
              </a:rPr>
              <a:t>цемента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Arial"/>
              </a:rPr>
              <a:t> з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Arial"/>
              </a:rPr>
              <a:t>30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Arial"/>
              </a:rPr>
              <a:t>мас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Arial"/>
              </a:rPr>
              <a:t>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Arial"/>
              </a:rPr>
              <a:t>% осаду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  <a:sym typeface="Arial"/>
            </a:endParaRPr>
          </a:p>
        </p:txBody>
      </p:sp>
      <p:graphicFrame>
        <p:nvGraphicFramePr>
          <p:cNvPr id="21" name="Діаграма 8"/>
          <p:cNvGraphicFramePr>
            <a:graphicFrameLocks/>
          </p:cNvGraphicFramePr>
          <p:nvPr>
            <p:extLst/>
          </p:nvPr>
        </p:nvGraphicFramePr>
        <p:xfrm>
          <a:off x="5154149" y="3525755"/>
          <a:ext cx="352839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Прямокутник 7"/>
          <p:cNvSpPr/>
          <p:nvPr/>
        </p:nvSpPr>
        <p:spPr>
          <a:xfrm>
            <a:off x="8754549" y="3813787"/>
            <a:ext cx="15872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‒ (</a:t>
            </a:r>
            <a:r>
              <a:rPr kumimoji="0" lang="uk-U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Fe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Ni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Cu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,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Zn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)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Fe</a:t>
            </a:r>
            <a:r>
              <a:rPr kumimoji="0" lang="uk-U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O</a:t>
            </a:r>
            <a:r>
              <a:rPr kumimoji="0" lang="uk-UA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4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;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3" name="Прямокутник 10"/>
          <p:cNvSpPr/>
          <p:nvPr/>
        </p:nvSpPr>
        <p:spPr>
          <a:xfrm>
            <a:off x="8538525" y="3885795"/>
            <a:ext cx="177800" cy="165735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4" name="Прямокутник 9"/>
          <p:cNvSpPr/>
          <p:nvPr/>
        </p:nvSpPr>
        <p:spPr>
          <a:xfrm>
            <a:off x="8754549" y="3453747"/>
            <a:ext cx="817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‒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СаС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O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3</a:t>
            </a: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; 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5" name="Прямокутник 12"/>
          <p:cNvSpPr/>
          <p:nvPr/>
        </p:nvSpPr>
        <p:spPr>
          <a:xfrm>
            <a:off x="8538525" y="3525755"/>
            <a:ext cx="177800" cy="165735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6" name="Прямокутник 13"/>
          <p:cNvSpPr/>
          <p:nvPr/>
        </p:nvSpPr>
        <p:spPr>
          <a:xfrm>
            <a:off x="8538525" y="4245835"/>
            <a:ext cx="177800" cy="16573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7" name="Прямокутник 11"/>
          <p:cNvSpPr/>
          <p:nvPr/>
        </p:nvSpPr>
        <p:spPr>
          <a:xfrm>
            <a:off x="8826557" y="4173827"/>
            <a:ext cx="5902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‒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SiO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2</a:t>
            </a:r>
            <a:endParaRPr kumimoji="0" lang="uk-U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517" y="4749891"/>
            <a:ext cx="165618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37" y="4749891"/>
            <a:ext cx="1728192" cy="12961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Прямокутник 14"/>
          <p:cNvSpPr/>
          <p:nvPr/>
        </p:nvSpPr>
        <p:spPr>
          <a:xfrm>
            <a:off x="5816352" y="6221176"/>
            <a:ext cx="6375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Мікрофотографії поверхні </a:t>
            </a:r>
            <a:r>
              <a:rPr kumimoji="0" lang="uk-UA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сколу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 штучного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каменю цементу.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Збільшення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: а)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×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1000;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б) 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×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5000 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Arial"/>
                <a:sym typeface="Arial"/>
              </a:rPr>
              <a:t>разів</a:t>
            </a: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1" name="Прямокутник 18"/>
          <p:cNvSpPr/>
          <p:nvPr/>
        </p:nvSpPr>
        <p:spPr>
          <a:xfrm>
            <a:off x="5586197" y="4605875"/>
            <a:ext cx="33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а)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2" name="Прямокутник 19"/>
          <p:cNvSpPr/>
          <p:nvPr/>
        </p:nvSpPr>
        <p:spPr>
          <a:xfrm>
            <a:off x="8106477" y="4605875"/>
            <a:ext cx="33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б</a:t>
            </a:r>
            <a:r>
              <a:rPr kumimoji="0" lang="uk-U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/>
                <a:sym typeface="Arial"/>
              </a:rPr>
              <a:t>)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0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777739" y="285379"/>
            <a:ext cx="151384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951687">
              <a:buClrTx/>
              <a:buFontTx/>
              <a:buNone/>
            </a:pPr>
            <a:r>
              <a:rPr lang="ru-RU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СКЛАДИ ПОРОШКОВИХ СИСТЕМ З ВИКОРИСТАННЯМ ПРОДУКТІВ ВОДООЧИСТКИ</a:t>
            </a:r>
            <a:endParaRPr lang="uk-UA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381135"/>
              </p:ext>
            </p:extLst>
          </p:nvPr>
        </p:nvGraphicFramePr>
        <p:xfrm>
          <a:off x="180149" y="1255059"/>
          <a:ext cx="5942356" cy="3169412"/>
        </p:xfrm>
        <a:graphic>
          <a:graphicData uri="http://schemas.openxmlformats.org/drawingml/2006/table">
            <a:tbl>
              <a:tblPr firstRow="1" firstCol="1" bandRow="1"/>
              <a:tblGrid>
                <a:gridCol w="75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5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68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62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910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16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зразка </a:t>
                      </a:r>
                      <a:endParaRPr lang="uk-UA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7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Вміст сировинних матеріалів, %</a:t>
                      </a:r>
                      <a:endParaRPr lang="uk-UA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6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Crylcoat 2618-3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НАА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TiO</a:t>
                      </a:r>
                      <a:r>
                        <a:rPr lang="uk-UA" sz="1600" kern="1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</a:t>
                      </a:r>
                      <a:r>
                        <a:rPr lang="de-DE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ru-RU" sz="1600" kern="100" baseline="-25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M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POF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US" sz="16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NZF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9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91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2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1600" kern="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uk-UA" sz="12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9" name="Picture 1" descr="C:\Users\user\Desktop\Лабораторія технології переробки промислових відходів\20221018_1256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10265" r="5937" b="13645"/>
          <a:stretch/>
        </p:blipFill>
        <p:spPr bwMode="auto">
          <a:xfrm>
            <a:off x="6480313" y="1212575"/>
            <a:ext cx="5511661" cy="5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іаграма 15"/>
          <p:cNvGraphicFramePr/>
          <p:nvPr>
            <p:extLst>
              <p:ext uri="{D42A27DB-BD31-4B8C-83A1-F6EECF244321}">
                <p14:modId xmlns:p14="http://schemas.microsoft.com/office/powerpoint/2010/main" val="896189691"/>
              </p:ext>
            </p:extLst>
          </p:nvPr>
        </p:nvGraphicFramePr>
        <p:xfrm>
          <a:off x="206948" y="977797"/>
          <a:ext cx="5913934" cy="267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кутник 16"/>
          <p:cNvSpPr/>
          <p:nvPr/>
        </p:nvSpPr>
        <p:spPr>
          <a:xfrm>
            <a:off x="671804" y="644746"/>
            <a:ext cx="5542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1687">
              <a:buClrTx/>
              <a:buFontTx/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МІЦНІСТЬ ПОКРИТТЯ ДО ДІЇ ЗВОРОТНОГО УДАРУ</a:t>
            </a:r>
            <a:endParaRPr lang="uk-UA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8" name="Діаграма 17"/>
          <p:cNvGraphicFramePr/>
          <p:nvPr>
            <p:extLst>
              <p:ext uri="{D42A27DB-BD31-4B8C-83A1-F6EECF244321}">
                <p14:modId xmlns:p14="http://schemas.microsoft.com/office/powerpoint/2010/main" val="887154138"/>
              </p:ext>
            </p:extLst>
          </p:nvPr>
        </p:nvGraphicFramePr>
        <p:xfrm>
          <a:off x="6394803" y="1133617"/>
          <a:ext cx="5498617" cy="250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кутник 18"/>
          <p:cNvSpPr/>
          <p:nvPr/>
        </p:nvSpPr>
        <p:spPr>
          <a:xfrm>
            <a:off x="6456452" y="672706"/>
            <a:ext cx="67370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1687">
              <a:buClrTx/>
              <a:buFontTx/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МІЦНІСТЬ ПОКРИТТЯ НА ЗГИН НАВКОЛО </a:t>
            </a:r>
          </a:p>
          <a:p>
            <a:pPr algn="ctr" defTabSz="2951687">
              <a:buClrTx/>
              <a:buFontTx/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ЦИЛІНДРИЧНОГО СТРИЖНЯ</a:t>
            </a:r>
            <a:endParaRPr lang="uk-UA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0" name="Діаграма 19"/>
          <p:cNvGraphicFramePr/>
          <p:nvPr>
            <p:extLst>
              <p:ext uri="{D42A27DB-BD31-4B8C-83A1-F6EECF244321}">
                <p14:modId xmlns:p14="http://schemas.microsoft.com/office/powerpoint/2010/main" val="256064043"/>
              </p:ext>
            </p:extLst>
          </p:nvPr>
        </p:nvGraphicFramePr>
        <p:xfrm>
          <a:off x="2507310" y="4124131"/>
          <a:ext cx="6823302" cy="2474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кутник 20"/>
          <p:cNvSpPr/>
          <p:nvPr/>
        </p:nvSpPr>
        <p:spPr>
          <a:xfrm>
            <a:off x="3872133" y="3798018"/>
            <a:ext cx="48799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1687">
              <a:buClrTx/>
              <a:buFontTx/>
              <a:buNone/>
            </a:pPr>
            <a:r>
              <a:rPr lang="ru-RU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МІЦНІСТЬ ПОКРИТТЯ НА ВИТЯГУВАННЯ</a:t>
            </a:r>
            <a:endParaRPr lang="uk-UA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2556587" y="149290"/>
            <a:ext cx="734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1687">
              <a:buClrTx/>
              <a:buFontTx/>
              <a:buNone/>
            </a:pPr>
            <a:r>
              <a:rPr lang="ru-RU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ФІЗИКО-МЕХАНІЧНІ ВЛАСТИВОСТІ ПОКРИТТІВ</a:t>
            </a:r>
            <a:endParaRPr lang="uk-UA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іаграма 9"/>
          <p:cNvGraphicFramePr/>
          <p:nvPr>
            <p:extLst>
              <p:ext uri="{D42A27DB-BD31-4B8C-83A1-F6EECF244321}">
                <p14:modId xmlns:p14="http://schemas.microsoft.com/office/powerpoint/2010/main" val="1100968063"/>
              </p:ext>
            </p:extLst>
          </p:nvPr>
        </p:nvGraphicFramePr>
        <p:xfrm>
          <a:off x="210396" y="1378227"/>
          <a:ext cx="5630567" cy="504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кутник 10"/>
          <p:cNvSpPr/>
          <p:nvPr/>
        </p:nvSpPr>
        <p:spPr>
          <a:xfrm>
            <a:off x="223684" y="678994"/>
            <a:ext cx="51767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1687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СЕРЕДНЯ ШИРИНА ВІДШАРУВАННЯ ПОКРИТТЯ НА ОСНОВІ ДОСЛІДЖУВАНИХ СИСТЕМ</a:t>
            </a:r>
            <a:endParaRPr lang="uk-UA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Діаграма 11"/>
          <p:cNvGraphicFramePr/>
          <p:nvPr>
            <p:extLst>
              <p:ext uri="{D42A27DB-BD31-4B8C-83A1-F6EECF244321}">
                <p14:modId xmlns:p14="http://schemas.microsoft.com/office/powerpoint/2010/main" val="2108528075"/>
              </p:ext>
            </p:extLst>
          </p:nvPr>
        </p:nvGraphicFramePr>
        <p:xfrm>
          <a:off x="6509484" y="1343608"/>
          <a:ext cx="5433700" cy="5225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кутник 12"/>
          <p:cNvSpPr/>
          <p:nvPr/>
        </p:nvSpPr>
        <p:spPr>
          <a:xfrm>
            <a:off x="6471398" y="669910"/>
            <a:ext cx="5509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1687"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СЕРЕДНЯ ШИРИНА КОРОЗІЇ МЕТАЛУ НА ОСНОВІ ДОСЛІДЖУВАНИХ СИСТЕМ</a:t>
            </a:r>
            <a:endParaRPr lang="uk-UA" sz="16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3694921" y="167951"/>
            <a:ext cx="7348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1687">
              <a:buClrTx/>
              <a:buFontTx/>
              <a:buNone/>
            </a:pPr>
            <a:r>
              <a:rPr lang="ru-RU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КОРОЗІЙНА СТІЙКІСТЬ ПОКРИТТІВ</a:t>
            </a:r>
            <a:endParaRPr lang="uk-UA" sz="1800" b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3"/>
          <p:cNvSpPr txBox="1"/>
          <p:nvPr/>
        </p:nvSpPr>
        <p:spPr>
          <a:xfrm>
            <a:off x="783771" y="222699"/>
            <a:ext cx="10101943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ЕКРАНУЮЧІ ВЛАСТИВОСТІ ПОКРИТТІВ </a:t>
            </a:r>
            <a:endParaRPr lang="uk-UA" sz="2800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88" name="Google Shape;388;p13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9" name="Google Shape;389;p13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0" name="Google Shape;390;p13"/>
          <p:cNvSpPr/>
          <p:nvPr/>
        </p:nvSpPr>
        <p:spPr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3" name="Таблиця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49725"/>
              </p:ext>
            </p:extLst>
          </p:nvPr>
        </p:nvGraphicFramePr>
        <p:xfrm>
          <a:off x="298580" y="1015382"/>
          <a:ext cx="11271379" cy="5292111"/>
        </p:xfrm>
        <a:graphic>
          <a:graphicData uri="http://schemas.openxmlformats.org/drawingml/2006/table">
            <a:tbl>
              <a:tblPr firstRow="1" firstCol="1" bandRow="1"/>
              <a:tblGrid>
                <a:gridCol w="5938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1101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Характеристика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Найменування зразків покриттів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10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№1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№3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№7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№9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1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Резонансна частота </a:t>
                      </a:r>
                      <a:r>
                        <a:rPr lang="uk-UA" sz="2400" i="1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F</a:t>
                      </a: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, ГГц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8,4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1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Добротність резонатору  </a:t>
                      </a:r>
                      <a:r>
                        <a:rPr lang="en-US" sz="2400" i="1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Qo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1575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1165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523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1193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1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Добротність пов’язана зі зразком </a:t>
                      </a:r>
                      <a:r>
                        <a:rPr lang="en-US" sz="2400" i="1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Q</a:t>
                      </a:r>
                      <a:r>
                        <a:rPr lang="en-US" sz="2400" i="1" kern="100" baseline="-25000">
                          <a:effectLst/>
                          <a:latin typeface="Times New Roman"/>
                          <a:ea typeface="Calibri"/>
                          <a:cs typeface="Arial"/>
                        </a:rPr>
                        <a:t>c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1799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1283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565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1317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20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Втрати на вершині резонансної кривої </a:t>
                      </a:r>
                      <a:r>
                        <a:rPr lang="uk-UA" sz="2400" i="1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I</a:t>
                      </a:r>
                      <a:r>
                        <a:rPr lang="uk-UA" sz="2400" i="1" kern="100" baseline="-25000">
                          <a:effectLst/>
                          <a:latin typeface="Times New Roman"/>
                          <a:ea typeface="Calibri"/>
                          <a:cs typeface="Arial"/>
                        </a:rPr>
                        <a:t>L</a:t>
                      </a: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, дБ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-31,5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-32,4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-39,9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-33,2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440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Відношення поверхневого опору досліджуваного покриття до поверхневого опору стандартного зразка</a:t>
                      </a:r>
                      <a:r>
                        <a:rPr lang="uk-UA" sz="2400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uk-UA" sz="2400" i="1" kern="1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RsХ</a:t>
                      </a:r>
                      <a:r>
                        <a:rPr lang="uk-UA" sz="2400" i="1" kern="1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/</a:t>
                      </a:r>
                      <a:r>
                        <a:rPr lang="uk-UA" sz="2400" i="1" kern="100" dirty="0" err="1">
                          <a:effectLst/>
                          <a:latin typeface="Times New Roman"/>
                          <a:ea typeface="Calibri"/>
                          <a:cs typeface="Arial"/>
                        </a:rPr>
                        <a:t>Rs</a:t>
                      </a:r>
                      <a:endParaRPr lang="uk-UA" sz="18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1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1,4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>
                          <a:effectLst/>
                          <a:latin typeface="Times New Roman"/>
                          <a:ea typeface="Calibri"/>
                          <a:cs typeface="Arial"/>
                        </a:rPr>
                        <a:t>3,38</a:t>
                      </a:r>
                      <a:endParaRPr lang="uk-UA" sz="1800" kern="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Trebuchet MS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uk-UA" sz="2400" kern="100" dirty="0">
                          <a:effectLst/>
                          <a:latin typeface="Times New Roman"/>
                          <a:ea typeface="Calibri"/>
                          <a:cs typeface="Arial"/>
                        </a:rPr>
                        <a:t>1,46</a:t>
                      </a:r>
                      <a:endParaRPr lang="uk-UA" sz="1800" kern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8"/>
          <p:cNvSpPr txBox="1"/>
          <p:nvPr/>
        </p:nvSpPr>
        <p:spPr>
          <a:xfrm>
            <a:off x="3078422" y="-12551"/>
            <a:ext cx="432048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РЕЗУЛЬТАТИ РОЗРОБОК</a:t>
            </a:r>
            <a:endParaRPr sz="20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Google Shape;487;p18"/>
          <p:cNvSpPr txBox="1"/>
          <p:nvPr/>
        </p:nvSpPr>
        <p:spPr>
          <a:xfrm>
            <a:off x="2272665" y="2359174"/>
            <a:ext cx="9681664" cy="134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609585" marR="0" lvl="0" indent="-47623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21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8"/>
          <p:cNvSpPr txBox="1"/>
          <p:nvPr/>
        </p:nvSpPr>
        <p:spPr>
          <a:xfrm>
            <a:off x="250798" y="4122423"/>
            <a:ext cx="9388857" cy="1016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285750" lvl="0" indent="-285750" algn="just"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Отримано товарні продукти із використанням відходів водоочищення: екологічно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безпечні лужні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цементи і порошкові фарби, які відповідають вимогам діючих стандартів    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89" name="Google Shape;489;p18"/>
          <p:cNvSpPr txBox="1"/>
          <p:nvPr/>
        </p:nvSpPr>
        <p:spPr>
          <a:xfrm>
            <a:off x="199524" y="2216601"/>
            <a:ext cx="9576863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Електромагнітна імпульсна активація феритизації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 амплітудою магнітної індукції  0,1…0, 3 </a:t>
            </a:r>
            <a:r>
              <a:rPr lang="uk-UA" sz="18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Тл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генеруючих частот 1 </a:t>
            </a:r>
            <a:r>
              <a:rPr lang="uk-UA" sz="18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кГц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ніж на 40% знижує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енергетичні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витрати технології</a:t>
            </a:r>
            <a:endParaRPr sz="1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p18"/>
          <p:cNvSpPr txBox="1"/>
          <p:nvPr/>
        </p:nvSpPr>
        <p:spPr>
          <a:xfrm>
            <a:off x="-170916" y="406549"/>
            <a:ext cx="11078815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1" name="Google Shape;491;p18"/>
          <p:cNvSpPr/>
          <p:nvPr/>
        </p:nvSpPr>
        <p:spPr>
          <a:xfrm>
            <a:off x="199524" y="3143808"/>
            <a:ext cx="9491406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285750" lvl="0" indent="-285750" algn="just"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Експериментально підтверджено високий ступінь вилучення із стічних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 іонів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важких металів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(&gt; 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99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%) </a:t>
            </a:r>
            <a:r>
              <a:rPr lang="uk-UA" sz="1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феритизаційними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методами</a:t>
            </a:r>
            <a:r>
              <a:rPr lang="uk-UA" sz="18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Якість очищеної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води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дозволяє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організувати систему оборотного 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водокористування на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виробництві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492" name="Google Shape;492;p18"/>
          <p:cNvSpPr txBox="1"/>
          <p:nvPr/>
        </p:nvSpPr>
        <p:spPr>
          <a:xfrm>
            <a:off x="242253" y="1067119"/>
            <a:ext cx="9491406" cy="960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609585" marR="0" lvl="0" indent="-47623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</a:pPr>
            <a:endParaRPr sz="21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Отримано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магнітні </a:t>
            </a:r>
            <a:r>
              <a:rPr lang="uk-UA" sz="18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нанокомпозиційні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матеріали </a:t>
            </a:r>
            <a:r>
              <a:rPr lang="uk-UA" sz="18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ресурсоощадними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екологічними методами </a:t>
            </a:r>
            <a:r>
              <a:rPr lang="uk-UA" sz="18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феритизації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електроерозійного диспергування і досліджено їх </a:t>
            </a:r>
            <a:r>
              <a:rPr lang="uk-UA" sz="18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сорбційні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властивості</a:t>
            </a:r>
            <a:r>
              <a:rPr lang="uk-UA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Вони мають розміри гранул 10 - 500 нм та  велику питому площу поверхні  &gt;  230 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</a:t>
            </a:r>
            <a:r>
              <a:rPr lang="uk-UA" sz="1800" b="1" baseline="300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uk-UA" sz="18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/г</a:t>
            </a:r>
            <a:endParaRPr dirty="0">
              <a:solidFill>
                <a:srgbClr val="002060"/>
              </a:solidFill>
            </a:endParaRPr>
          </a:p>
          <a:p>
            <a:pPr marL="609585" marR="0" lvl="0" indent="-49528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None/>
            </a:pPr>
            <a:endParaRPr sz="18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312" y="5269646"/>
            <a:ext cx="9603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Переробка промислових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відходів, які містять важкі метали, </a:t>
            </a:r>
          </a:p>
          <a:p>
            <a:pPr lvl="0"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мінімізує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ризик їх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негативного </a:t>
            </a:r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впливу на довкілля та здоров'я людини,</a:t>
            </a:r>
          </a:p>
          <a:p>
            <a:pPr lvl="0"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забезпечує </a:t>
            </a:r>
            <a:r>
              <a:rPr lang="uk-UA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раціональне використання ресурсів та енергії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9"/>
          <p:cNvSpPr/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3149827" y="1998883"/>
            <a:ext cx="547778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dirty="0">
                <a:solidFill>
                  <a:srgbClr val="7030A0"/>
                </a:solidFill>
                <a:latin typeface="Arial Black"/>
                <a:ea typeface="Arial Black"/>
                <a:cs typeface="Arial Black"/>
                <a:sym typeface="Arial Black"/>
              </a:rPr>
              <a:t>Дякую за увагу !</a:t>
            </a:r>
            <a:endParaRPr sz="4400" dirty="0">
              <a:solidFill>
                <a:srgbClr val="7030A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uk-UA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uk-UA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uk-UA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1"/>
          <p:cNvSpPr/>
          <p:nvPr/>
        </p:nvSpPr>
        <p:spPr>
          <a:xfrm>
            <a:off x="136746" y="157590"/>
            <a:ext cx="6691126" cy="458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uk-UA" sz="1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РОЗПОДІЛ ВІДХОДІВ ГАЛЬВАНІЧНИХ ВИРОБНИЦТВ</a:t>
            </a:r>
            <a:endParaRPr lang="uk-UA" sz="18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Прямоугольник 520"/>
          <p:cNvSpPr/>
          <p:nvPr/>
        </p:nvSpPr>
        <p:spPr>
          <a:xfrm>
            <a:off x="940445" y="633866"/>
            <a:ext cx="5765155" cy="581032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25" name="Прямая со стрелкой 471"/>
          <p:cNvCxnSpPr>
            <a:cxnSpLocks noChangeShapeType="1"/>
          </p:cNvCxnSpPr>
          <p:nvPr/>
        </p:nvCxnSpPr>
        <p:spPr bwMode="auto">
          <a:xfrm flipH="1">
            <a:off x="1129553" y="1219995"/>
            <a:ext cx="326092" cy="46537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Rectangle 3"/>
          <p:cNvSpPr>
            <a:spLocks noGrp="1" noChangeArrowheads="1"/>
          </p:cNvSpPr>
          <p:nvPr/>
        </p:nvSpPr>
        <p:spPr bwMode="auto">
          <a:xfrm>
            <a:off x="889600" y="704013"/>
            <a:ext cx="5708423" cy="4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ГАЛЬВАНІЧНІ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ВІДХОДИ (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I-III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КЛАС НЕБЕЗПЕКИ</a:t>
            </a:r>
            <a:r>
              <a:rPr lang="uk-UA" sz="16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27" name="Прямая со стрелкой 471"/>
          <p:cNvCxnSpPr>
            <a:cxnSpLocks noChangeShapeType="1"/>
          </p:cNvCxnSpPr>
          <p:nvPr/>
        </p:nvCxnSpPr>
        <p:spPr bwMode="auto">
          <a:xfrm flipH="1">
            <a:off x="3012141" y="1237780"/>
            <a:ext cx="21195" cy="429655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Прямая со стрелкой 471"/>
          <p:cNvCxnSpPr>
            <a:cxnSpLocks noChangeShapeType="1"/>
          </p:cNvCxnSpPr>
          <p:nvPr/>
        </p:nvCxnSpPr>
        <p:spPr bwMode="auto">
          <a:xfrm>
            <a:off x="4419195" y="1237780"/>
            <a:ext cx="332099" cy="429655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Прямоугольник 520"/>
          <p:cNvSpPr/>
          <p:nvPr/>
        </p:nvSpPr>
        <p:spPr>
          <a:xfrm>
            <a:off x="182880" y="1693692"/>
            <a:ext cx="2011680" cy="619202"/>
          </a:xfrm>
          <a:prstGeom prst="rect">
            <a:avLst/>
          </a:prstGeom>
          <a:solidFill>
            <a:srgbClr val="9BBB59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0" name="Прямоугольник 520"/>
          <p:cNvSpPr/>
          <p:nvPr/>
        </p:nvSpPr>
        <p:spPr>
          <a:xfrm>
            <a:off x="2324369" y="1695125"/>
            <a:ext cx="1853184" cy="653627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520"/>
          <p:cNvSpPr/>
          <p:nvPr/>
        </p:nvSpPr>
        <p:spPr>
          <a:xfrm>
            <a:off x="4459075" y="1692974"/>
            <a:ext cx="2282384" cy="659364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32" name="Прямая со стрелкой 471"/>
          <p:cNvCxnSpPr>
            <a:cxnSpLocks noChangeShapeType="1"/>
          </p:cNvCxnSpPr>
          <p:nvPr/>
        </p:nvCxnSpPr>
        <p:spPr bwMode="auto">
          <a:xfrm flipH="1">
            <a:off x="717176" y="2312685"/>
            <a:ext cx="19353" cy="484303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Прямая со стрелкой 471"/>
          <p:cNvCxnSpPr>
            <a:cxnSpLocks noChangeShapeType="1"/>
          </p:cNvCxnSpPr>
          <p:nvPr/>
        </p:nvCxnSpPr>
        <p:spPr bwMode="auto">
          <a:xfrm>
            <a:off x="2043953" y="2330824"/>
            <a:ext cx="1201271" cy="376517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Прямоугольник 520"/>
          <p:cNvSpPr/>
          <p:nvPr/>
        </p:nvSpPr>
        <p:spPr>
          <a:xfrm>
            <a:off x="115747" y="2794525"/>
            <a:ext cx="2304288" cy="1000156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6" name="Прямоугольник 520"/>
          <p:cNvSpPr/>
          <p:nvPr/>
        </p:nvSpPr>
        <p:spPr>
          <a:xfrm>
            <a:off x="3022182" y="2780943"/>
            <a:ext cx="3698658" cy="1020092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"/>
          <p:cNvSpPr>
            <a:spLocks noGrp="1" noChangeArrowheads="1"/>
          </p:cNvSpPr>
          <p:nvPr/>
        </p:nvSpPr>
        <p:spPr bwMode="auto">
          <a:xfrm>
            <a:off x="143435" y="1728843"/>
            <a:ext cx="2058549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СТІЧНІ ВОДИ</a:t>
            </a:r>
          </a:p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(85 – 90 %)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Rectangle 3"/>
          <p:cNvSpPr>
            <a:spLocks noGrp="1" noChangeArrowheads="1"/>
          </p:cNvSpPr>
          <p:nvPr/>
        </p:nvSpPr>
        <p:spPr bwMode="auto">
          <a:xfrm>
            <a:off x="2325222" y="1766135"/>
            <a:ext cx="1810017" cy="58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ГАЗОВІ ВИКИДИ</a:t>
            </a:r>
          </a:p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(2 – 3 %)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Rectangle 3"/>
          <p:cNvSpPr>
            <a:spLocks noGrp="1" noChangeArrowheads="1"/>
          </p:cNvSpPr>
          <p:nvPr/>
        </p:nvSpPr>
        <p:spPr bwMode="auto">
          <a:xfrm>
            <a:off x="3766710" y="1725402"/>
            <a:ext cx="3610885" cy="80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ТВЕРДІ ВІДХОДИ</a:t>
            </a:r>
          </a:p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(5 – 10 %)</a:t>
            </a:r>
            <a:endParaRPr lang="ru-RU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Rectangle 3"/>
          <p:cNvSpPr>
            <a:spLocks noGrp="1" noChangeArrowheads="1"/>
          </p:cNvSpPr>
          <p:nvPr/>
        </p:nvSpPr>
        <p:spPr bwMode="auto">
          <a:xfrm>
            <a:off x="0" y="2831881"/>
            <a:ext cx="2618597" cy="122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sz="1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ПРОМИВНІ ВОДИ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sz="1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( 70 – 75 %)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6075" indent="-346075" algn="ctr"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sz="1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Концентрація іонів  важких </a:t>
            </a:r>
            <a:r>
              <a:rPr lang="uk-UA" sz="1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металів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0,05</a:t>
            </a:r>
            <a:r>
              <a:rPr lang="en-US" sz="1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÷</a:t>
            </a:r>
            <a:r>
              <a:rPr lang="uk-UA" sz="1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 г/дм</a:t>
            </a:r>
            <a:r>
              <a:rPr lang="uk-UA" sz="1200" b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lang="uk-UA" sz="1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Прямоугольник 10"/>
          <p:cNvSpPr/>
          <p:nvPr/>
        </p:nvSpPr>
        <p:spPr>
          <a:xfrm>
            <a:off x="3284532" y="2816811"/>
            <a:ext cx="3021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ctr">
              <a:spcBef>
                <a:spcPts val="213"/>
              </a:spcBef>
              <a:buClrTx/>
              <a:buFontTx/>
              <a:buNone/>
              <a:defRPr/>
            </a:pPr>
            <a:r>
              <a:rPr lang="uk-UA" sz="1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ВІДПРАЦЬОВАНІ ТЕХНОЛОГІЧНІ РОЗЧИНИ</a:t>
            </a:r>
          </a:p>
          <a:p>
            <a:pPr marL="346075" indent="-346075" algn="ctr">
              <a:spcBef>
                <a:spcPts val="213"/>
              </a:spcBef>
              <a:buClrTx/>
              <a:buFontTx/>
              <a:buNone/>
              <a:defRPr/>
            </a:pPr>
            <a:r>
              <a:rPr lang="uk-UA" sz="1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(10 – 15 %)</a:t>
            </a:r>
            <a:endParaRPr lang="uk-UA" sz="11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6075" indent="-346075" algn="ctr">
              <a:spcBef>
                <a:spcPts val="213"/>
              </a:spcBef>
              <a:buClrTx/>
              <a:buFontTx/>
              <a:buNone/>
              <a:defRPr/>
            </a:pPr>
            <a:r>
              <a:rPr lang="uk-UA" sz="11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концентрація </a:t>
            </a:r>
            <a:r>
              <a:rPr lang="uk-UA" sz="1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іонів важких металів</a:t>
            </a:r>
          </a:p>
          <a:p>
            <a:pPr marL="346075" indent="-346075" algn="ctr">
              <a:spcBef>
                <a:spcPts val="213"/>
              </a:spcBef>
              <a:buClrTx/>
              <a:buFontTx/>
              <a:buNone/>
              <a:defRPr/>
            </a:pPr>
            <a:r>
              <a:rPr lang="uk-UA" sz="1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 ÷ 100 г/дм</a:t>
            </a:r>
            <a:r>
              <a:rPr lang="uk-UA" sz="1100" b="1" baseline="300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 </a:t>
            </a:r>
            <a:r>
              <a:rPr lang="uk-UA" sz="1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і більше</a:t>
            </a:r>
            <a:endParaRPr lang="ru-RU" sz="11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Прямоугольник 520"/>
          <p:cNvSpPr/>
          <p:nvPr/>
        </p:nvSpPr>
        <p:spPr>
          <a:xfrm>
            <a:off x="150470" y="4193630"/>
            <a:ext cx="2222340" cy="1379580"/>
          </a:xfrm>
          <a:prstGeom prst="rect">
            <a:avLst/>
          </a:prstGeom>
          <a:solidFill>
            <a:srgbClr val="4BACC6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 dirty="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3"/>
          <p:cNvSpPr>
            <a:spLocks noGrp="1" noChangeArrowheads="1"/>
          </p:cNvSpPr>
          <p:nvPr/>
        </p:nvSpPr>
        <p:spPr bwMode="auto">
          <a:xfrm>
            <a:off x="92598" y="4171756"/>
            <a:ext cx="2634041" cy="18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8900" indent="-88900" defTabSz="2952323">
              <a:spcBef>
                <a:spcPts val="213"/>
              </a:spcBef>
              <a:buClrTx/>
              <a:buFontTx/>
              <a:buChar char="-"/>
              <a:defRPr/>
            </a:pPr>
            <a:r>
              <a:rPr lang="uk-UA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СТІЧНІ </a:t>
            </a:r>
            <a:r>
              <a:rPr lang="uk-UA" sz="9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ВОДИ </a:t>
            </a:r>
            <a:r>
              <a:rPr lang="uk-UA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ПІСЛЯ</a:t>
            </a:r>
          </a:p>
          <a:p>
            <a:pPr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ПРОМИВАННЯ  ВИРОБІВ</a:t>
            </a:r>
          </a:p>
          <a:p>
            <a:pPr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uk-UA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У </a:t>
            </a:r>
            <a:r>
              <a:rPr lang="uk-UA" sz="9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ПРОТОЧНИХ ВАННАХ;</a:t>
            </a:r>
          </a:p>
          <a:p>
            <a:pPr algn="just" defTabSz="2952323">
              <a:spcBef>
                <a:spcPts val="213"/>
              </a:spcBef>
              <a:buClrTx/>
              <a:buFontTx/>
              <a:buNone/>
              <a:defRPr/>
            </a:pPr>
            <a:endParaRPr lang="ru-RU" sz="500" b="1" spc="1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3038" indent="-173038" defTabSz="2952323">
              <a:spcBef>
                <a:spcPts val="213"/>
              </a:spcBef>
              <a:buClrTx/>
              <a:buFontTx/>
              <a:buChar char="-"/>
              <a:tabLst>
                <a:tab pos="173038" algn="l"/>
              </a:tabLst>
              <a:defRPr/>
            </a:pPr>
            <a:r>
              <a:rPr lang="ru-RU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СТІЧНІ </a:t>
            </a:r>
            <a:r>
              <a:rPr lang="ru-RU" sz="9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ВОДИ </a:t>
            </a:r>
            <a:r>
              <a:rPr lang="ru-RU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ПІСЛЯ</a:t>
            </a:r>
          </a:p>
          <a:p>
            <a:pPr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ru-RU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ПРОМИВАННЯ   ВИРОБІВ</a:t>
            </a:r>
          </a:p>
          <a:p>
            <a:pPr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ru-RU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lang="ru-RU" sz="9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 НЕПРОТОЧНИХ </a:t>
            </a:r>
            <a:r>
              <a:rPr lang="ru-RU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defTabSz="2952323">
              <a:spcBef>
                <a:spcPts val="213"/>
              </a:spcBef>
              <a:buClrTx/>
              <a:buFontTx/>
              <a:buNone/>
              <a:defRPr/>
            </a:pPr>
            <a:r>
              <a:rPr lang="ru-RU" sz="9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9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ВАННАХ</a:t>
            </a:r>
            <a:r>
              <a:rPr lang="ru-RU" sz="10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algn="just" defTabSz="2952323">
              <a:spcBef>
                <a:spcPts val="213"/>
              </a:spcBef>
              <a:buClrTx/>
              <a:buFontTx/>
              <a:buNone/>
              <a:defRPr/>
            </a:pPr>
            <a:endParaRPr lang="ru-RU" sz="1000" b="1" spc="1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5" name="Прямоугольник 520"/>
          <p:cNvSpPr/>
          <p:nvPr/>
        </p:nvSpPr>
        <p:spPr>
          <a:xfrm>
            <a:off x="2609858" y="4185623"/>
            <a:ext cx="4110982" cy="1381800"/>
          </a:xfrm>
          <a:prstGeom prst="rect">
            <a:avLst/>
          </a:prstGeom>
          <a:solidFill>
            <a:srgbClr val="4F81BD">
              <a:lumMod val="20000"/>
              <a:lumOff val="8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/>
        </p:nvSpPr>
        <p:spPr bwMode="auto">
          <a:xfrm>
            <a:off x="2808908" y="4203211"/>
            <a:ext cx="3800236" cy="185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3038" indent="-173038" defTabSz="2952323">
              <a:spcBef>
                <a:spcPts val="213"/>
              </a:spcBef>
              <a:buClrTx/>
              <a:buFontTx/>
              <a:buChar char="-"/>
              <a:defRPr/>
            </a:pPr>
            <a:r>
              <a:rPr lang="uk-UA" sz="1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ВІДПРАЦЬОВАНІ ЕЛЕКТРОЛІТИ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.;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just" defTabSz="2952323">
              <a:spcBef>
                <a:spcPts val="213"/>
              </a:spcBef>
              <a:buClrTx/>
              <a:buFontTx/>
              <a:buNone/>
              <a:defRPr/>
            </a:pPr>
            <a:endParaRPr lang="ru-RU" sz="6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indent="-171450" algn="just" defTabSz="2952323">
              <a:spcBef>
                <a:spcPts val="213"/>
              </a:spcBef>
              <a:buClrTx/>
              <a:buFontTx/>
              <a:buChar char="-"/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РОЗЧИНИ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ЗНЯТТЯ  ПОКРИТТІВ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</a:p>
          <a:p>
            <a:pPr marL="171450" indent="-171450" algn="just" defTabSz="2952323">
              <a:spcBef>
                <a:spcPts val="213"/>
              </a:spcBef>
              <a:buClrTx/>
              <a:buFontTx/>
              <a:buChar char="-"/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indent="-171450" algn="just" defTabSz="2952323">
              <a:spcBef>
                <a:spcPts val="213"/>
              </a:spcBef>
              <a:buClrTx/>
              <a:buFontTx/>
              <a:buChar char="-"/>
              <a:defRPr/>
            </a:pP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КИСЛІ </a:t>
            </a:r>
            <a:r>
              <a:rPr lang="ru-RU" sz="10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І ЛУЖНІ ТРАВИЛЬНІ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РОЗЧИНИ;</a:t>
            </a:r>
          </a:p>
          <a:p>
            <a:pPr marL="171450" indent="-171450" algn="just" defTabSz="2952323">
              <a:spcBef>
                <a:spcPts val="213"/>
              </a:spcBef>
              <a:buClrTx/>
              <a:buFontTx/>
              <a:buChar char="-"/>
              <a:defRPr/>
            </a:pPr>
            <a:endParaRPr lang="ru-RU" sz="1000" b="1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3038" indent="-173038" defTabSz="2952323">
              <a:buClrTx/>
              <a:buFontTx/>
              <a:buChar char="-"/>
              <a:defRPr/>
            </a:pPr>
            <a:r>
              <a:rPr lang="ru-RU" sz="10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РОЗЧИНИ РЕГЕНЕРАЦІЇ  </a:t>
            </a:r>
          </a:p>
          <a:p>
            <a:pPr defTabSz="2952323">
              <a:buClrTx/>
              <a:buFontTx/>
              <a:buNone/>
              <a:defRPr/>
            </a:pPr>
            <a:r>
              <a:rPr lang="ru-RU" sz="10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0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ІОНООБМІННИХ ФІЛЬТРІВ</a:t>
            </a:r>
            <a:r>
              <a:rPr lang="ru-RU" sz="10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algn="just" defTabSz="2952323">
              <a:spcBef>
                <a:spcPts val="213"/>
              </a:spcBef>
              <a:buClrTx/>
              <a:buFontTx/>
              <a:buNone/>
              <a:defRPr/>
            </a:pPr>
            <a:endParaRPr lang="ru-RU" sz="10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7" name="Прямоугольник 80"/>
          <p:cNvSpPr/>
          <p:nvPr/>
        </p:nvSpPr>
        <p:spPr>
          <a:xfrm>
            <a:off x="6736080" y="177560"/>
            <a:ext cx="5455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16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СТАН ПОВОДЖЕННЯ </a:t>
            </a:r>
            <a:r>
              <a:rPr lang="ru-RU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 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ТОКСИЧНИМИ ПРОМИСЛОВИМИ ВІДХОДАМИ</a:t>
            </a:r>
            <a:endParaRPr lang="ru-RU" sz="1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uk-UA" sz="1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0" name="Прямоугольник 520"/>
          <p:cNvSpPr/>
          <p:nvPr/>
        </p:nvSpPr>
        <p:spPr>
          <a:xfrm>
            <a:off x="152400" y="5867400"/>
            <a:ext cx="6583680" cy="840600"/>
          </a:xfrm>
          <a:prstGeom prst="rect">
            <a:avLst/>
          </a:prstGeom>
          <a:solidFill>
            <a:srgbClr val="C0504D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>
              <a:solidFill>
                <a:sysClr val="windowText" lastClr="0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1" name="Rectangle 3"/>
          <p:cNvSpPr>
            <a:spLocks noGrp="1" noChangeArrowheads="1"/>
          </p:cNvSpPr>
          <p:nvPr/>
        </p:nvSpPr>
        <p:spPr bwMode="auto">
          <a:xfrm>
            <a:off x="415292" y="5978989"/>
            <a:ext cx="5766052" cy="87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2952323">
              <a:buClrTx/>
              <a:buFontTx/>
              <a:buNone/>
              <a:defRPr/>
            </a:pPr>
            <a:r>
              <a:rPr lang="uk-UA" sz="11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ГАЛЬВАНІЧНИЙ ШЛАМ </a:t>
            </a:r>
            <a:r>
              <a:rPr lang="uk-UA" sz="11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ПІСЛЯ </a:t>
            </a:r>
            <a:r>
              <a:rPr lang="uk-UA" sz="11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МЕХАНІЧНОЇ </a:t>
            </a:r>
            <a:r>
              <a:rPr lang="uk-UA" sz="11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ТА </a:t>
            </a:r>
            <a:r>
              <a:rPr lang="uk-UA" sz="1100" b="1" spc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ФІЗИКО-ХІМІЧНОЇ </a:t>
            </a:r>
            <a:r>
              <a:rPr lang="uk-UA" sz="1100" b="1" spc="1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ОЧИСТКИ СТІЧНИХ ВОД </a:t>
            </a:r>
          </a:p>
          <a:p>
            <a:pPr marL="346075" indent="-346075" algn="ctr" defTabSz="2952323">
              <a:buClrTx/>
              <a:buFontTx/>
              <a:buNone/>
              <a:defRPr/>
            </a:pPr>
            <a:endParaRPr lang="uk-UA" sz="100" b="1" dirty="0" smtClean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6075" indent="-346075" algn="ctr" defTabSz="2952323">
              <a:buClrTx/>
              <a:buFontTx/>
              <a:buNone/>
              <a:defRPr/>
            </a:pPr>
            <a:r>
              <a:rPr lang="uk-UA" sz="1600" b="1" dirty="0" smtClean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концентрація іонів важких металів     0,05</a:t>
            </a:r>
            <a:r>
              <a:rPr lang="en-US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uk-UA" sz="12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÷100 г/кг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2" name="Діаграма 5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345098"/>
              </p:ext>
            </p:extLst>
          </p:nvPr>
        </p:nvGraphicFramePr>
        <p:xfrm>
          <a:off x="7025795" y="1108108"/>
          <a:ext cx="5166205" cy="2275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Прямокутник 52"/>
          <p:cNvSpPr/>
          <p:nvPr/>
        </p:nvSpPr>
        <p:spPr>
          <a:xfrm>
            <a:off x="8325291" y="848848"/>
            <a:ext cx="30292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952323">
              <a:buClrTx/>
              <a:buFontTx/>
              <a:buNone/>
            </a:pPr>
            <a:r>
              <a:rPr lang="uk-UA" sz="12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ВІДХОДИ КИСЛОТ, ЛУГІВ ЧИ СОЛЕЙ</a:t>
            </a:r>
            <a:endParaRPr lang="uk-UA" sz="12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7928983" y="3429000"/>
            <a:ext cx="3837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952323">
              <a:buClrTx/>
              <a:buFontTx/>
              <a:buNone/>
            </a:pPr>
            <a:r>
              <a:rPr lang="uk-UA" sz="12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ШЛАМИ ТА РІДКІ ВІДХОДИ ОЧИСНИХ СПОРУД</a:t>
            </a:r>
            <a:endParaRPr lang="uk-UA" sz="12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5" name="Діаграма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346414"/>
              </p:ext>
            </p:extLst>
          </p:nvPr>
        </p:nvGraphicFramePr>
        <p:xfrm>
          <a:off x="7086599" y="3730752"/>
          <a:ext cx="4983481" cy="216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Овал 55"/>
          <p:cNvSpPr/>
          <p:nvPr/>
        </p:nvSpPr>
        <p:spPr>
          <a:xfrm>
            <a:off x="7311343" y="5998224"/>
            <a:ext cx="180000" cy="180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7" name="Рівнобедрений трикутник 56"/>
          <p:cNvSpPr/>
          <p:nvPr/>
        </p:nvSpPr>
        <p:spPr>
          <a:xfrm>
            <a:off x="7311343" y="6571320"/>
            <a:ext cx="180000" cy="180000"/>
          </a:xfrm>
          <a:prstGeom prst="triangle">
            <a:avLst/>
          </a:prstGeom>
          <a:solidFill>
            <a:srgbClr val="7030A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8" name="Прямокутник 57"/>
          <p:cNvSpPr/>
          <p:nvPr/>
        </p:nvSpPr>
        <p:spPr>
          <a:xfrm>
            <a:off x="7311343" y="6311016"/>
            <a:ext cx="180000" cy="180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2952323">
              <a:buClrTx/>
              <a:buFontTx/>
              <a:buNone/>
              <a:defRPr/>
            </a:pPr>
            <a:endParaRPr lang="uk-UA" sz="1800" smtClean="0"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9" name="Прямокутник 58"/>
          <p:cNvSpPr/>
          <p:nvPr/>
        </p:nvSpPr>
        <p:spPr>
          <a:xfrm>
            <a:off x="7477264" y="5844492"/>
            <a:ext cx="4608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952323">
              <a:buClrTx/>
              <a:buFontTx/>
              <a:buNone/>
            </a:pPr>
            <a:r>
              <a:rPr lang="uk-UA" sz="20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uk-UA" sz="1800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-  динаміка утворення промислових відходів</a:t>
            </a:r>
            <a:endParaRPr lang="uk-UA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0" name="Прямокутник 59"/>
          <p:cNvSpPr/>
          <p:nvPr/>
        </p:nvSpPr>
        <p:spPr>
          <a:xfrm>
            <a:off x="7528699" y="6203004"/>
            <a:ext cx="4279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952323">
              <a:buClrTx/>
              <a:buFontTx/>
              <a:buNone/>
            </a:pPr>
            <a:r>
              <a:rPr lang="uk-UA" sz="18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uk-UA" sz="1800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-  динаміка утилізації токсичних відходів</a:t>
            </a:r>
            <a:endParaRPr lang="uk-UA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1" name="Прямокутник 60"/>
          <p:cNvSpPr/>
          <p:nvPr/>
        </p:nvSpPr>
        <p:spPr>
          <a:xfrm>
            <a:off x="7484311" y="6488668"/>
            <a:ext cx="4775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952323">
              <a:buClrTx/>
              <a:buFontTx/>
              <a:buNone/>
            </a:pPr>
            <a:r>
              <a:rPr lang="uk-UA" sz="18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uk-UA" sz="1800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-  обсяг видалених відходів у спеціальні місця</a:t>
            </a:r>
            <a:endParaRPr lang="uk-UA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87" name="Прямая со стрелкой 471"/>
          <p:cNvCxnSpPr>
            <a:cxnSpLocks noChangeShapeType="1"/>
          </p:cNvCxnSpPr>
          <p:nvPr/>
        </p:nvCxnSpPr>
        <p:spPr bwMode="auto">
          <a:xfrm flipH="1">
            <a:off x="879676" y="3773932"/>
            <a:ext cx="9254" cy="416103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Прямая со стрелкой 471"/>
          <p:cNvCxnSpPr>
            <a:cxnSpLocks noChangeShapeType="1"/>
          </p:cNvCxnSpPr>
          <p:nvPr/>
        </p:nvCxnSpPr>
        <p:spPr bwMode="auto">
          <a:xfrm>
            <a:off x="4725824" y="3827720"/>
            <a:ext cx="8222" cy="385465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" name="Прямая со стрелкой 471"/>
          <p:cNvCxnSpPr>
            <a:cxnSpLocks noChangeShapeType="1"/>
          </p:cNvCxnSpPr>
          <p:nvPr/>
        </p:nvCxnSpPr>
        <p:spPr bwMode="auto">
          <a:xfrm flipH="1">
            <a:off x="1076325" y="5567100"/>
            <a:ext cx="9376" cy="290775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Прямая со стрелкой 471"/>
          <p:cNvCxnSpPr>
            <a:cxnSpLocks noChangeShapeType="1"/>
          </p:cNvCxnSpPr>
          <p:nvPr/>
        </p:nvCxnSpPr>
        <p:spPr bwMode="auto">
          <a:xfrm flipH="1">
            <a:off x="4556760" y="5561675"/>
            <a:ext cx="2794" cy="320965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13"/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Cambria" pitchFamily="18" charset="0"/>
                <a:cs typeface="Arial" charset="0"/>
              </a:rPr>
              <a:t>      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Cambria" pitchFamily="18" charset="0"/>
                <a:cs typeface="Arial" charset="0"/>
              </a:rPr>
              <a:t>Напрями </a:t>
            </a:r>
            <a:r>
              <a:rPr lang="uk-UA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latin typeface="Cambria" pitchFamily="18" charset="0"/>
                <a:cs typeface="Arial" charset="0"/>
              </a:rPr>
              <a:t>зеленої хімії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" y="398835"/>
            <a:ext cx="3103123" cy="2529192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25251" y="1554686"/>
            <a:ext cx="685372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TREATMENT PLAN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uk-UA" sz="1800" kern="120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3" name="AutoShape 4" descr="https://cdn.nextgov.com/media/img/upload/2017/02/13/021317watertreatmentplantNG/860x394.jp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uk-UA" sz="1800" kern="120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endParaRPr lang="uk-UA" sz="1800" kern="120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6" name="Прямокутник 35"/>
          <p:cNvSpPr/>
          <p:nvPr/>
        </p:nvSpPr>
        <p:spPr>
          <a:xfrm>
            <a:off x="1083142" y="156190"/>
            <a:ext cx="8975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uk-UA" sz="18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МЕТОДИ ПЕРЕРОБКИ </a:t>
            </a:r>
            <a:r>
              <a:rPr lang="uk-UA" sz="1800" b="1" kern="1200" cap="all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ПРОМИСЛОВИХ  РІДКИХ ВІДХОДІВ </a:t>
            </a:r>
            <a:endParaRPr lang="uk-UA" sz="1800" b="1" kern="1200" dirty="0">
              <a:solidFill>
                <a:prstClr val="black"/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1" name="Прямоугольник 524"/>
          <p:cNvSpPr/>
          <p:nvPr/>
        </p:nvSpPr>
        <p:spPr>
          <a:xfrm>
            <a:off x="1464174" y="685800"/>
            <a:ext cx="7076276" cy="609600"/>
          </a:xfrm>
          <a:prstGeom prst="rect">
            <a:avLst/>
          </a:prstGeom>
          <a:gradFill>
            <a:gsLst>
              <a:gs pos="0">
                <a:srgbClr val="1F497D">
                  <a:lumMod val="75000"/>
                </a:srgbClr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2700000" scaled="1"/>
          </a:gra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Прямоугольник 469"/>
          <p:cNvSpPr/>
          <p:nvPr/>
        </p:nvSpPr>
        <p:spPr>
          <a:xfrm>
            <a:off x="3590149" y="4709160"/>
            <a:ext cx="5186139" cy="1446841"/>
          </a:xfrm>
          <a:prstGeom prst="rect">
            <a:avLst/>
          </a:prstGeom>
          <a:gradFill>
            <a:gsLst>
              <a:gs pos="0">
                <a:srgbClr val="EEECE1">
                  <a:lumMod val="25000"/>
                </a:srgbClr>
              </a:gs>
              <a:gs pos="100000">
                <a:srgbClr val="92D050"/>
              </a:gs>
            </a:gsLst>
            <a:lin ang="2700000" scaled="1"/>
          </a:gra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ClrTx/>
            </a:pPr>
            <a:r>
              <a:rPr lang="uk-UA" sz="2000" kern="12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ЕЛЕКТРОМАГНІТНА  ІМПУЛЬСНА  АКТИВАЦІЯ</a:t>
            </a:r>
            <a:endParaRPr lang="ru-RU" sz="20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Прямая со стрелкой 471"/>
          <p:cNvCxnSpPr/>
          <p:nvPr/>
        </p:nvCxnSpPr>
        <p:spPr>
          <a:xfrm>
            <a:off x="5161430" y="3997595"/>
            <a:ext cx="0" cy="78372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55" name="Прямая со стрелкой 475"/>
          <p:cNvCxnSpPr/>
          <p:nvPr/>
        </p:nvCxnSpPr>
        <p:spPr>
          <a:xfrm>
            <a:off x="1022645" y="4028075"/>
            <a:ext cx="0" cy="78372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56" name="Прямая соединительная линия 415"/>
          <p:cNvCxnSpPr/>
          <p:nvPr/>
        </p:nvCxnSpPr>
        <p:spPr>
          <a:xfrm>
            <a:off x="1007405" y="4028075"/>
            <a:ext cx="4189435" cy="10525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7" name="Прямоугольник 520"/>
          <p:cNvSpPr/>
          <p:nvPr/>
        </p:nvSpPr>
        <p:spPr>
          <a:xfrm>
            <a:off x="121402" y="1821068"/>
            <a:ext cx="5081669" cy="1408720"/>
          </a:xfrm>
          <a:prstGeom prst="rect">
            <a:avLst/>
          </a:prstGeom>
          <a:solidFill>
            <a:srgbClr val="4BACC6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ectangle 3"/>
          <p:cNvSpPr>
            <a:spLocks noGrp="1" noChangeArrowheads="1"/>
          </p:cNvSpPr>
          <p:nvPr/>
        </p:nvSpPr>
        <p:spPr bwMode="auto">
          <a:xfrm>
            <a:off x="640080" y="1862812"/>
            <a:ext cx="4088262" cy="6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algn="ctr">
              <a:spcBef>
                <a:spcPts val="213"/>
              </a:spcBef>
              <a:buClrTx/>
              <a:buFontTx/>
              <a:buNone/>
            </a:pPr>
            <a:r>
              <a:rPr lang="uk-UA" sz="2000" kern="12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ФЕРИТИЗАЦІЯ</a:t>
            </a:r>
            <a:endParaRPr lang="ru-RU" sz="2000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9" name="Прямоугольник 523"/>
          <p:cNvSpPr/>
          <p:nvPr/>
        </p:nvSpPr>
        <p:spPr>
          <a:xfrm>
            <a:off x="5681480" y="1805550"/>
            <a:ext cx="5428480" cy="2492130"/>
          </a:xfrm>
          <a:prstGeom prst="rect">
            <a:avLst/>
          </a:prstGeom>
          <a:solidFill>
            <a:srgbClr val="C0504D">
              <a:lumMod val="75000"/>
            </a:srgbClr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3"/>
          <p:cNvSpPr>
            <a:spLocks noGrp="1" noChangeArrowheads="1"/>
          </p:cNvSpPr>
          <p:nvPr/>
        </p:nvSpPr>
        <p:spPr bwMode="auto">
          <a:xfrm>
            <a:off x="3635870" y="5622620"/>
            <a:ext cx="5155744" cy="7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algn="ctr">
              <a:spcBef>
                <a:spcPts val="213"/>
              </a:spcBef>
              <a:buClrTx/>
              <a:buFontTx/>
              <a:buNone/>
            </a:pPr>
            <a:endParaRPr lang="ru-RU" sz="20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1" name="Rectangle 3"/>
          <p:cNvSpPr>
            <a:spLocks noGrp="1" noChangeArrowheads="1"/>
          </p:cNvSpPr>
          <p:nvPr/>
        </p:nvSpPr>
        <p:spPr bwMode="auto">
          <a:xfrm>
            <a:off x="6004560" y="1909648"/>
            <a:ext cx="6979920" cy="48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>
              <a:spcBef>
                <a:spcPts val="213"/>
              </a:spcBef>
              <a:buClrTx/>
              <a:buFontTx/>
              <a:buNone/>
            </a:pPr>
            <a:r>
              <a:rPr lang="uk-UA" sz="2000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ЕЛЕКТРОЕРОЗІЙНЕ  ДИСПЕРГУВАННЯ </a:t>
            </a:r>
            <a:endParaRPr lang="ru-RU" sz="20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62" name="Прямая со стрелкой 526"/>
          <p:cNvCxnSpPr/>
          <p:nvPr/>
        </p:nvCxnSpPr>
        <p:spPr>
          <a:xfrm flipH="1">
            <a:off x="2561733" y="1316969"/>
            <a:ext cx="2055" cy="52043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63" name="Прямая со стрелкой 529"/>
          <p:cNvCxnSpPr/>
          <p:nvPr/>
        </p:nvCxnSpPr>
        <p:spPr>
          <a:xfrm>
            <a:off x="2305105" y="3237408"/>
            <a:ext cx="0" cy="775427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64" name="Прямая со стрелкой 538"/>
          <p:cNvCxnSpPr/>
          <p:nvPr/>
        </p:nvCxnSpPr>
        <p:spPr>
          <a:xfrm>
            <a:off x="7379572" y="1301729"/>
            <a:ext cx="0" cy="54522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65" name="Прямоугольник 539"/>
          <p:cNvSpPr/>
          <p:nvPr/>
        </p:nvSpPr>
        <p:spPr>
          <a:xfrm>
            <a:off x="148484" y="4815840"/>
            <a:ext cx="2767286" cy="134954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ectangle 3"/>
          <p:cNvSpPr>
            <a:spLocks noGrp="1" noChangeArrowheads="1"/>
          </p:cNvSpPr>
          <p:nvPr/>
        </p:nvSpPr>
        <p:spPr bwMode="auto">
          <a:xfrm>
            <a:off x="118552" y="5094687"/>
            <a:ext cx="2841477" cy="46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6075" indent="-346075" algn="ctr">
              <a:spcBef>
                <a:spcPts val="213"/>
              </a:spcBef>
              <a:buClrTx/>
              <a:buFontTx/>
              <a:buNone/>
            </a:pPr>
            <a:r>
              <a:rPr lang="uk-UA" sz="2000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ТЕРМІЧНА</a:t>
            </a:r>
          </a:p>
          <a:p>
            <a:pPr marL="346075" indent="-346075" algn="ctr">
              <a:spcBef>
                <a:spcPts val="213"/>
              </a:spcBef>
              <a:buClrTx/>
              <a:buFontTx/>
              <a:buNone/>
            </a:pPr>
            <a:r>
              <a:rPr lang="uk-UA" sz="2000" kern="1200" dirty="0" smtClean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АКТИВАЦІЯ</a:t>
            </a:r>
            <a:endParaRPr lang="ru-RU" sz="2000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7" name="Прямокутник 66"/>
          <p:cNvSpPr/>
          <p:nvPr/>
        </p:nvSpPr>
        <p:spPr>
          <a:xfrm>
            <a:off x="824062" y="82675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uk-UA" sz="1800" kern="1200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МЕТОДИ ПЕРЕРОБКИ </a:t>
            </a:r>
            <a:r>
              <a:rPr lang="uk-UA" sz="1800" kern="1200" cap="all" dirty="0" smtClean="0">
                <a:solidFill>
                  <a:srgbClr val="FF0000"/>
                </a:solidFill>
                <a:latin typeface="Times New Roman"/>
                <a:ea typeface="Calibri"/>
                <a:cs typeface="+mn-cs"/>
              </a:rPr>
              <a:t>ПРОМИСЛОВИХ  ВІДХОДІВ </a:t>
            </a:r>
            <a:endParaRPr lang="uk-UA" sz="1800" kern="1200" dirty="0">
              <a:solidFill>
                <a:srgbClr val="FF0000"/>
              </a:solidFill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4" name="Об'є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93719"/>
              </p:ext>
            </p:extLst>
          </p:nvPr>
        </p:nvGraphicFramePr>
        <p:xfrm>
          <a:off x="762000" y="2484120"/>
          <a:ext cx="38004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Equation" r:id="rId3" imgW="2921000" imgH="584200" progId="Equation.DSMT4">
                  <p:embed/>
                </p:oleObj>
              </mc:Choice>
              <mc:Fallback>
                <p:oleObj name="Equation" r:id="rId3" imgW="2921000" imgH="584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84120"/>
                        <a:ext cx="3800475" cy="676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36" y="2392680"/>
            <a:ext cx="2415284" cy="18164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0466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"/>
          <p:cNvSpPr txBox="1">
            <a:spLocks noChangeAspect="1" noChangeArrowheads="1"/>
          </p:cNvSpPr>
          <p:nvPr/>
        </p:nvSpPr>
        <p:spPr bwMode="auto">
          <a:xfrm>
            <a:off x="0" y="0"/>
            <a:ext cx="6570425" cy="19177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1" tIns="45709" rIns="91421" bIns="45709"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2951687">
              <a:buClrTx/>
              <a:buFontTx/>
              <a:buNone/>
            </a:pPr>
            <a:r>
              <a:rPr lang="uk-UA" sz="2000" b="1" kern="1200" dirty="0">
                <a:solidFill>
                  <a:srgbClr val="464646"/>
                </a:solidFill>
                <a:latin typeface="Times New Roman"/>
                <a:ea typeface="Calibri"/>
              </a:rPr>
              <a:t>ЛАБОРАТОРНА УСТАНОВКА ФЕРИТИЗАЦІЇ З </a:t>
            </a:r>
            <a:endParaRPr lang="uk-UA" sz="2000" b="1" kern="1200" dirty="0" smtClean="0">
              <a:solidFill>
                <a:srgbClr val="464646"/>
              </a:solidFill>
              <a:latin typeface="Times New Roman"/>
              <a:ea typeface="Calibri"/>
            </a:endParaRPr>
          </a:p>
          <a:p>
            <a:pPr defTabSz="2951687">
              <a:buClrTx/>
              <a:buFontTx/>
              <a:buNone/>
            </a:pPr>
            <a:r>
              <a:rPr lang="uk-UA" sz="2000" b="1" kern="1200" dirty="0" smtClean="0">
                <a:solidFill>
                  <a:srgbClr val="464646"/>
                </a:solidFill>
                <a:latin typeface="Times New Roman"/>
                <a:ea typeface="Calibri"/>
              </a:rPr>
              <a:t>ЕЛЕКТРОМАГНІТНОЮ</a:t>
            </a:r>
            <a:r>
              <a:rPr lang="uk-UA" sz="1800" b="1" kern="1200" dirty="0" smtClean="0">
                <a:solidFill>
                  <a:srgbClr val="464646"/>
                </a:solidFill>
                <a:latin typeface="Times New Roman"/>
                <a:ea typeface="Calibri"/>
              </a:rPr>
              <a:t> ІМПУЛЬСНОЮ </a:t>
            </a:r>
          </a:p>
          <a:p>
            <a:pPr defTabSz="2951687">
              <a:buClrTx/>
              <a:buFontTx/>
              <a:buNone/>
            </a:pPr>
            <a:r>
              <a:rPr lang="uk-UA" sz="1800" b="1" kern="1200" dirty="0" smtClean="0">
                <a:solidFill>
                  <a:srgbClr val="464646"/>
                </a:solidFill>
                <a:latin typeface="Times New Roman"/>
                <a:ea typeface="Calibri"/>
              </a:rPr>
              <a:t>АКТИВАЦІЄЮ </a:t>
            </a:r>
            <a:r>
              <a:rPr lang="uk-UA" sz="1800" b="1" kern="1200" dirty="0">
                <a:solidFill>
                  <a:srgbClr val="464646"/>
                </a:solidFill>
                <a:latin typeface="Times New Roman"/>
                <a:ea typeface="Calibri"/>
              </a:rPr>
              <a:t>ПРОЦЕСУ</a:t>
            </a:r>
            <a:endParaRPr lang="uk-UA" sz="1800" b="1" kern="1200" dirty="0">
              <a:solidFill>
                <a:srgbClr val="464646"/>
              </a:solidFill>
              <a:latin typeface="Trebuchet MS"/>
            </a:endParaRPr>
          </a:p>
          <a:p>
            <a:pPr defTabSz="914206">
              <a:buClrTx/>
              <a:buFontTx/>
              <a:buNone/>
              <a:defRPr/>
            </a:pPr>
            <a:endParaRPr lang="ru-RU" sz="39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365772" y="6027025"/>
            <a:ext cx="6632188" cy="830975"/>
          </a:xfrm>
          <a:prstGeom prst="rect">
            <a:avLst/>
          </a:prstGeom>
        </p:spPr>
        <p:txBody>
          <a:bodyPr wrap="square" lIns="91421" tIns="45709" rIns="91421" bIns="45709">
            <a:spAutoFit/>
          </a:bodyPr>
          <a:lstStyle/>
          <a:p>
            <a:pPr algn="just" defTabSz="914206">
              <a:buClrTx/>
              <a:buFontTx/>
              <a:buNone/>
              <a:tabLst>
                <a:tab pos="540268" algn="l"/>
              </a:tabLst>
            </a:pPr>
            <a:r>
              <a:rPr lang="uk-UA" sz="16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 – </a:t>
            </a:r>
            <a:r>
              <a:rPr lang="ru-RU" sz="1600" kern="12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комп’ютер</a:t>
            </a: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uk-UA" sz="16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 – </a:t>
            </a:r>
            <a:r>
              <a:rPr lang="ru-RU" sz="1600" kern="12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електронний</a:t>
            </a:r>
            <a:r>
              <a:rPr lang="ru-RU" sz="16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блок-корпус</a:t>
            </a:r>
            <a:r>
              <a:rPr lang="uk-UA" sz="16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; 3 – джерело живлення; </a:t>
            </a: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             4 </a:t>
            </a:r>
            <a:r>
              <a:rPr lang="uk-UA" sz="16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 електромагнітна котушка з стальним сердечником;  </a:t>
            </a: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 </a:t>
            </a:r>
            <a:r>
              <a:rPr lang="uk-UA" sz="1600" kern="1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– ємність з оброблюваним </a:t>
            </a:r>
            <a:r>
              <a:rPr lang="uk-UA" sz="1600" kern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розчином. </a:t>
            </a:r>
            <a:endParaRPr lang="uk-UA" sz="1600" kern="1200" dirty="0">
              <a:solidFill>
                <a:prstClr val="black"/>
              </a:solidFill>
              <a:latin typeface="Trebuchet MS"/>
              <a:ea typeface="Calibri"/>
              <a:cs typeface="Times New Roman"/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779963" y="221130"/>
            <a:ext cx="7487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0" algn="ctr">
              <a:buClrTx/>
              <a:buFontTx/>
              <a:buNone/>
            </a:pPr>
            <a:r>
              <a:rPr lang="uk-UA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ЛАБОРАТОРНА УСТАНОВКА ОТРИМАННЯ </a:t>
            </a:r>
          </a:p>
          <a:p>
            <a:pPr marL="49530" algn="ctr">
              <a:buClrTx/>
              <a:buFontTx/>
              <a:buNone/>
            </a:pPr>
            <a:r>
              <a:rPr lang="uk-UA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НАНОСОРБЕНТІВ МЕТОДОМ</a:t>
            </a:r>
            <a:r>
              <a:rPr lang="uk-UA" sz="1800" b="1" i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49530" algn="ctr">
              <a:buClrTx/>
              <a:buFontTx/>
              <a:buNone/>
            </a:pPr>
            <a:r>
              <a:rPr lang="uk-UA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ЕЛЕКТРОЕРОЗІЙНОГО ДИСПЕРГУВАННЯ</a:t>
            </a:r>
            <a:endParaRPr lang="uk-UA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 rotWithShape="1">
          <a:blip r:embed="rId3" cstate="print"/>
          <a:srcRect r="9695"/>
          <a:stretch/>
        </p:blipFill>
        <p:spPr bwMode="auto">
          <a:xfrm>
            <a:off x="7551744" y="1234162"/>
            <a:ext cx="3831604" cy="286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кутник 18"/>
          <p:cNvSpPr/>
          <p:nvPr/>
        </p:nvSpPr>
        <p:spPr>
          <a:xfrm>
            <a:off x="6798366" y="4086883"/>
            <a:ext cx="5393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uk-UA" sz="16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– генератор</a:t>
            </a:r>
            <a:r>
              <a:rPr lang="ru-RU" sz="1600" kern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;</a:t>
            </a:r>
            <a:r>
              <a:rPr lang="uk-UA" sz="16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600" kern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</a:t>
            </a:r>
            <a:r>
              <a:rPr lang="uk-UA" sz="16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реактор; 3 – седиментаційний</a:t>
            </a:r>
            <a:r>
              <a:rPr lang="en-US" sz="16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6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бак;                    4- </a:t>
            </a:r>
            <a:r>
              <a:rPr lang="uk-UA" sz="1600" kern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насос</a:t>
            </a:r>
            <a:endParaRPr lang="uk-UA" sz="1600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" name="Рисунок 19" descr="нанот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99" y="5296543"/>
            <a:ext cx="2401618" cy="156145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кутник 20"/>
          <p:cNvSpPr/>
          <p:nvPr/>
        </p:nvSpPr>
        <p:spPr>
          <a:xfrm>
            <a:off x="6792685" y="4640673"/>
            <a:ext cx="5716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1687">
              <a:buClrTx/>
              <a:buFontTx/>
              <a:buNone/>
            </a:pPr>
            <a:r>
              <a:rPr lang="uk-UA" sz="1600" b="1" kern="12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ЛАБОРАТОРНИЙ СТЕНД ДЛЯ ОЧИСТКИ  СТІЧНИХ ВОД  НАНОСОРБЕНТАМИ ЕЕД</a:t>
            </a:r>
            <a:endParaRPr lang="uk-UA" sz="1600" kern="1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22" name="Picture 2" descr="C:\Users\user\Desktop\Лабораторія технології переробки промислових відходів\20221017_133315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15" y="1205918"/>
            <a:ext cx="6581815" cy="465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оле 1"/>
          <p:cNvSpPr txBox="1"/>
          <p:nvPr/>
        </p:nvSpPr>
        <p:spPr>
          <a:xfrm>
            <a:off x="2249602" y="2492481"/>
            <a:ext cx="936104" cy="792088"/>
          </a:xfrm>
          <a:prstGeom prst="rect">
            <a:avLst/>
          </a:prstGeom>
        </p:spPr>
        <p:txBody>
          <a:bodyPr wrap="square" rtlCol="0"/>
          <a:lstStyle/>
          <a:p>
            <a:pPr defTabSz="2952323">
              <a:buClrTx/>
              <a:buFontTx/>
              <a:buNone/>
            </a:pPr>
            <a:r>
              <a:rPr lang="ru-RU" sz="4000" b="1" kern="12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2</a:t>
            </a:r>
            <a:endParaRPr lang="uk-UA" sz="4000" kern="1200" dirty="0">
              <a:solidFill>
                <a:prstClr val="white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24" name="Поле 1"/>
          <p:cNvSpPr txBox="1"/>
          <p:nvPr/>
        </p:nvSpPr>
        <p:spPr>
          <a:xfrm>
            <a:off x="784655" y="2483272"/>
            <a:ext cx="936104" cy="792088"/>
          </a:xfrm>
          <a:prstGeom prst="rect">
            <a:avLst/>
          </a:prstGeom>
        </p:spPr>
        <p:txBody>
          <a:bodyPr wrap="square" rtlCol="0"/>
          <a:lstStyle/>
          <a:p>
            <a:pPr defTabSz="2952323">
              <a:buClrTx/>
              <a:buFontTx/>
              <a:buNone/>
            </a:pPr>
            <a:r>
              <a:rPr lang="ru-RU" sz="3200" b="1" kern="1200" dirty="0" smtClean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1</a:t>
            </a:r>
            <a:endParaRPr lang="uk-UA" sz="3200" kern="1200" dirty="0">
              <a:solidFill>
                <a:prstClr val="white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25" name="Поле 1"/>
          <p:cNvSpPr txBox="1"/>
          <p:nvPr/>
        </p:nvSpPr>
        <p:spPr>
          <a:xfrm>
            <a:off x="3441467" y="2517674"/>
            <a:ext cx="936104" cy="792088"/>
          </a:xfrm>
          <a:prstGeom prst="rect">
            <a:avLst/>
          </a:prstGeom>
        </p:spPr>
        <p:txBody>
          <a:bodyPr wrap="square" rtlCol="0"/>
          <a:lstStyle/>
          <a:p>
            <a:pPr defTabSz="2952323">
              <a:buClrTx/>
              <a:buFontTx/>
              <a:buNone/>
            </a:pPr>
            <a:r>
              <a:rPr lang="ru-RU" sz="4000" b="1" kern="1200" dirty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3</a:t>
            </a:r>
            <a:endParaRPr lang="uk-UA" sz="4000" kern="1200" dirty="0">
              <a:solidFill>
                <a:prstClr val="white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26" name="Поле 1"/>
          <p:cNvSpPr txBox="1"/>
          <p:nvPr/>
        </p:nvSpPr>
        <p:spPr>
          <a:xfrm>
            <a:off x="4764467" y="2551629"/>
            <a:ext cx="936104" cy="792088"/>
          </a:xfrm>
          <a:prstGeom prst="rect">
            <a:avLst/>
          </a:prstGeom>
        </p:spPr>
        <p:txBody>
          <a:bodyPr wrap="square" rtlCol="0"/>
          <a:lstStyle/>
          <a:p>
            <a:pPr defTabSz="2952323">
              <a:buClrTx/>
              <a:buFontTx/>
              <a:buNone/>
            </a:pPr>
            <a:r>
              <a:rPr lang="ru-RU" sz="4000" b="1" kern="1200" dirty="0" smtClean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4</a:t>
            </a:r>
            <a:endParaRPr lang="uk-UA" sz="4000" kern="1200" dirty="0">
              <a:solidFill>
                <a:prstClr val="white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27" name="Поле 1"/>
          <p:cNvSpPr txBox="1"/>
          <p:nvPr/>
        </p:nvSpPr>
        <p:spPr>
          <a:xfrm>
            <a:off x="5756819" y="3421768"/>
            <a:ext cx="936104" cy="792088"/>
          </a:xfrm>
          <a:prstGeom prst="rect">
            <a:avLst/>
          </a:prstGeom>
        </p:spPr>
        <p:txBody>
          <a:bodyPr wrap="square" rtlCol="0"/>
          <a:lstStyle/>
          <a:p>
            <a:pPr defTabSz="2952323">
              <a:buClrTx/>
              <a:buFontTx/>
              <a:buNone/>
            </a:pPr>
            <a:r>
              <a:rPr lang="ru-RU" sz="4000" b="1" kern="1200" dirty="0" smtClean="0">
                <a:solidFill>
                  <a:prstClr val="white"/>
                </a:solidFill>
                <a:latin typeface="Times New Roman"/>
                <a:ea typeface="+mn-ea"/>
                <a:cs typeface="+mn-cs"/>
              </a:rPr>
              <a:t>5</a:t>
            </a:r>
            <a:endParaRPr lang="uk-UA" sz="4000" kern="1200" dirty="0">
              <a:solidFill>
                <a:prstClr val="white"/>
              </a:solidFill>
              <a:latin typeface="Times New Roman"/>
              <a:ea typeface="Times New Roman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я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98492"/>
              </p:ext>
            </p:extLst>
          </p:nvPr>
        </p:nvGraphicFramePr>
        <p:xfrm>
          <a:off x="354815" y="1402544"/>
          <a:ext cx="11308449" cy="5072903"/>
        </p:xfrm>
        <a:graphic>
          <a:graphicData uri="http://schemas.openxmlformats.org/drawingml/2006/table">
            <a:tbl>
              <a:tblPr firstRow="1" firstCol="1" bandRow="1"/>
              <a:tblGrid>
                <a:gridCol w="1271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9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1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78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78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4467">
                <a:tc rowSpan="3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серії дослідів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Сила магнітного</a:t>
                      </a:r>
                      <a:r>
                        <a:rPr lang="uk-UA" sz="24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поля</a:t>
                      </a:r>
                      <a:r>
                        <a:rPr lang="uk-UA" sz="24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робочій зоні, </a:t>
                      </a:r>
                      <a:r>
                        <a:rPr lang="uk-UA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Тл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Концентрація іонів заліза (</a:t>
                      </a:r>
                      <a:r>
                        <a:rPr lang="uk-UA" sz="24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uk-UA" sz="2400" b="0" baseline="30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заг</a:t>
                      </a:r>
                      <a:r>
                        <a:rPr lang="uk-UA" sz="24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), мг/дм</a:t>
                      </a:r>
                      <a:r>
                        <a:rPr lang="uk-UA" sz="2400" b="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9584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очистки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Після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очистки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Ступінь вилучення (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α</a:t>
                      </a: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 %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ГДК (вода для гальванічних виробництвах)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1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кат.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 кат.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467"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0,02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16600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1,38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99,9916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0,3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467"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0,04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1,32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99,9920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467"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0,06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1,27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99,9924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467"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0,08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1,22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99,9926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467"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0,1</a:t>
                      </a:r>
                      <a:endParaRPr lang="uk-UA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0,78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L="1476162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L="295232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L="4428485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L="5904647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L="7380808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L="8856970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L="10333131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L="11809293" marR="0" algn="l" defTabSz="295232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5800" b="0" i="0" u="none" strike="noStrike" kern="1200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99,9953</a:t>
                      </a:r>
                      <a:endParaRPr lang="uk-UA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457200" y="528506"/>
            <a:ext cx="11103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952323">
              <a:buClrTx/>
              <a:buFontTx/>
              <a:buNone/>
            </a:pPr>
            <a:r>
              <a:rPr lang="uk-UA" sz="1800" b="1" kern="1200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ДОСЛІДЖЕННЯ ВПЛИВУ ЕЛЕКТРОМАГНІТНИХ ІМПУЛЬСНИХ РОЗРЯДІВ  ПРИ ЧАСТОТІ  1 ГЦ НА ПРОЦЕС ВИЛУЧЕННЯ ІОНІВ ЗАЛІЗА ІЗ ГАЛЬВАНІЧНИХ СТІЧНИХ ВОД </a:t>
            </a:r>
            <a:endParaRPr lang="uk-UA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 сполучна лінія 6"/>
          <p:cNvCxnSpPr/>
          <p:nvPr/>
        </p:nvCxnSpPr>
        <p:spPr>
          <a:xfrm flipH="1">
            <a:off x="0" y="21386800"/>
            <a:ext cx="30279975" cy="0"/>
          </a:xfrm>
          <a:prstGeom prst="line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8" name="AutoShape 2"/>
          <p:cNvSpPr txBox="1">
            <a:spLocks noChangeAspect="1" noChangeArrowheads="1"/>
          </p:cNvSpPr>
          <p:nvPr/>
        </p:nvSpPr>
        <p:spPr bwMode="auto">
          <a:xfrm>
            <a:off x="735527" y="387676"/>
            <a:ext cx="11064649" cy="3895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ДОСЛІДЖЕНЬ ОЧИСТКИ ВІДПРАЦЬОВАНИХ ТРАВИЛЬНИХ РОЗЧИНІВ ФЕРИТИЗАЦІЄЮ</a:t>
            </a:r>
          </a:p>
        </p:txBody>
      </p:sp>
      <p:graphicFrame>
        <p:nvGraphicFramePr>
          <p:cNvPr id="9" name="Діаграма 8"/>
          <p:cNvGraphicFramePr/>
          <p:nvPr>
            <p:extLst>
              <p:ext uri="{D42A27DB-BD31-4B8C-83A1-F6EECF244321}">
                <p14:modId xmlns:p14="http://schemas.microsoft.com/office/powerpoint/2010/main" val="718962365"/>
              </p:ext>
            </p:extLst>
          </p:nvPr>
        </p:nvGraphicFramePr>
        <p:xfrm>
          <a:off x="562553" y="935237"/>
          <a:ext cx="5440681" cy="2666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Группа 27"/>
          <p:cNvGrpSpPr/>
          <p:nvPr/>
        </p:nvGrpSpPr>
        <p:grpSpPr>
          <a:xfrm>
            <a:off x="-4914385" y="709659"/>
            <a:ext cx="11377264" cy="1512168"/>
            <a:chOff x="0" y="0"/>
            <a:chExt cx="2571720" cy="356872"/>
          </a:xfrm>
        </p:grpSpPr>
        <p:grpSp>
          <p:nvGrpSpPr>
            <p:cNvPr id="11" name="Группа 6"/>
            <p:cNvGrpSpPr/>
            <p:nvPr/>
          </p:nvGrpSpPr>
          <p:grpSpPr>
            <a:xfrm>
              <a:off x="0" y="0"/>
              <a:ext cx="0" cy="0"/>
              <a:chOff x="0" y="0"/>
              <a:chExt cx="0" cy="0"/>
            </a:xfrm>
          </p:grpSpPr>
        </p:grpSp>
        <p:sp>
          <p:nvSpPr>
            <p:cNvPr id="12" name="Поле 3"/>
            <p:cNvSpPr txBox="1"/>
            <p:nvPr/>
          </p:nvSpPr>
          <p:spPr>
            <a:xfrm>
              <a:off x="1658946" y="88428"/>
              <a:ext cx="215998" cy="251998"/>
            </a:xfrm>
            <a:prstGeom prst="rect">
              <a:avLst/>
            </a:prstGeom>
            <a:ln>
              <a:noFill/>
            </a:ln>
          </p:spPr>
          <p:txBody>
            <a:bodyPr/>
            <a:lstStyle/>
            <a:p>
              <a:pPr>
                <a:buClrTx/>
                <a:buFontTx/>
                <a:buNone/>
                <a:defRPr/>
              </a:pPr>
              <a:endParaRPr lang="uk-UA" sz="180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Группа 7"/>
            <p:cNvGrpSpPr/>
            <p:nvPr/>
          </p:nvGrpSpPr>
          <p:grpSpPr>
            <a:xfrm>
              <a:off x="1863975" y="195687"/>
              <a:ext cx="179998" cy="73030"/>
              <a:chOff x="1863975" y="195685"/>
              <a:chExt cx="180000" cy="73030"/>
            </a:xfrm>
          </p:grpSpPr>
          <p:cxnSp>
            <p:nvCxnSpPr>
              <p:cNvPr id="19" name="Пряма сполучна лінія 18"/>
              <p:cNvCxnSpPr/>
              <p:nvPr/>
            </p:nvCxnSpPr>
            <p:spPr>
              <a:xfrm>
                <a:off x="1863975" y="236772"/>
                <a:ext cx="180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FF0000"/>
                </a:solidFill>
                <a:prstDash val="solid"/>
              </a:ln>
              <a:effectLst/>
            </p:spPr>
          </p:cxnSp>
          <p:sp>
            <p:nvSpPr>
              <p:cNvPr id="20" name="Прямокутник 19"/>
              <p:cNvSpPr/>
              <p:nvPr/>
            </p:nvSpPr>
            <p:spPr>
              <a:xfrm>
                <a:off x="1912969" y="195685"/>
                <a:ext cx="73192" cy="7303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pPr>
                  <a:buClrTx/>
                  <a:buFontTx/>
                  <a:buNone/>
                  <a:defRPr/>
                </a:pPr>
                <a:endParaRPr lang="uk-UA" sz="180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4" name="Поле 5"/>
            <p:cNvSpPr txBox="1"/>
            <p:nvPr/>
          </p:nvSpPr>
          <p:spPr>
            <a:xfrm>
              <a:off x="2001877" y="104874"/>
              <a:ext cx="215998" cy="251998"/>
            </a:xfrm>
            <a:prstGeom prst="rect">
              <a:avLst/>
            </a:prstGeom>
          </p:spPr>
          <p:txBody>
            <a:bodyPr/>
            <a:lstStyle/>
            <a:p>
              <a:pPr>
                <a:buClrTx/>
                <a:buFontTx/>
                <a:buNone/>
                <a:defRPr/>
              </a:pPr>
              <a:endParaRPr lang="uk-UA" sz="180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Группа 8"/>
            <p:cNvGrpSpPr/>
            <p:nvPr/>
          </p:nvGrpSpPr>
          <p:grpSpPr>
            <a:xfrm>
              <a:off x="2219517" y="185864"/>
              <a:ext cx="179998" cy="87544"/>
              <a:chOff x="2219517" y="185862"/>
              <a:chExt cx="180000" cy="87544"/>
            </a:xfrm>
          </p:grpSpPr>
          <p:cxnSp>
            <p:nvCxnSpPr>
              <p:cNvPr id="17" name="Пряма сполучна лінія 16"/>
              <p:cNvCxnSpPr/>
              <p:nvPr/>
            </p:nvCxnSpPr>
            <p:spPr>
              <a:xfrm>
                <a:off x="2219517" y="237819"/>
                <a:ext cx="180000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00B050"/>
                </a:solidFill>
                <a:prstDash val="solid"/>
              </a:ln>
              <a:effectLst/>
            </p:spPr>
          </p:cxnSp>
          <p:sp>
            <p:nvSpPr>
              <p:cNvPr id="18" name="Рівнобедрений трикутник 17"/>
              <p:cNvSpPr/>
              <p:nvPr/>
            </p:nvSpPr>
            <p:spPr>
              <a:xfrm>
                <a:off x="2260804" y="185862"/>
                <a:ext cx="71340" cy="87544"/>
              </a:xfrm>
              <a:prstGeom prst="triangle">
                <a:avLst/>
              </a:prstGeom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pPr>
                  <a:buClrTx/>
                  <a:buFontTx/>
                  <a:buNone/>
                  <a:defRPr/>
                </a:pPr>
                <a:endParaRPr lang="uk-UA" sz="1800">
                  <a:solidFill>
                    <a:sysClr val="windowText" lastClr="000000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Поле 7"/>
            <p:cNvSpPr txBox="1"/>
            <p:nvPr/>
          </p:nvSpPr>
          <p:spPr>
            <a:xfrm>
              <a:off x="2355722" y="88428"/>
              <a:ext cx="215998" cy="251998"/>
            </a:xfrm>
            <a:prstGeom prst="rect">
              <a:avLst/>
            </a:prstGeom>
          </p:spPr>
          <p:txBody>
            <a:bodyPr/>
            <a:lstStyle/>
            <a:p>
              <a:pPr>
                <a:buClrTx/>
                <a:buFontTx/>
                <a:buNone/>
                <a:defRPr/>
              </a:pPr>
              <a:endParaRPr lang="uk-UA" sz="180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Поле 1"/>
          <p:cNvSpPr txBox="1"/>
          <p:nvPr/>
        </p:nvSpPr>
        <p:spPr>
          <a:xfrm>
            <a:off x="4091628" y="1477002"/>
            <a:ext cx="846762" cy="581590"/>
          </a:xfrm>
          <a:prstGeom prst="rect">
            <a:avLst/>
          </a:prstGeom>
        </p:spPr>
        <p:txBody>
          <a:bodyPr wrap="square" rtlCol="0"/>
          <a:lstStyle/>
          <a:p>
            <a:pPr defTabSz="2952323">
              <a:buClrTx/>
              <a:buFontTx/>
              <a:buNone/>
            </a:pPr>
            <a:r>
              <a:rPr lang="en-US" sz="2400" b="1" kern="1200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1</a:t>
            </a:r>
            <a:endParaRPr lang="uk-UA" sz="2400" kern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22" name="Поле 1"/>
          <p:cNvSpPr txBox="1"/>
          <p:nvPr/>
        </p:nvSpPr>
        <p:spPr>
          <a:xfrm>
            <a:off x="5643552" y="1417367"/>
            <a:ext cx="846762" cy="581590"/>
          </a:xfrm>
          <a:prstGeom prst="rect">
            <a:avLst/>
          </a:prstGeom>
        </p:spPr>
        <p:txBody>
          <a:bodyPr wrap="square" rtlCol="0"/>
          <a:lstStyle/>
          <a:p>
            <a:pPr defTabSz="2952323">
              <a:buClrTx/>
              <a:buFontTx/>
              <a:buNone/>
            </a:pPr>
            <a:r>
              <a:rPr lang="ru-RU" sz="2800" b="1" kern="12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2</a:t>
            </a:r>
            <a:endParaRPr lang="uk-UA" sz="2800" kern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graphicFrame>
        <p:nvGraphicFramePr>
          <p:cNvPr id="23" name="Діаграма 22"/>
          <p:cNvGraphicFramePr/>
          <p:nvPr>
            <p:extLst>
              <p:ext uri="{D42A27DB-BD31-4B8C-83A1-F6EECF244321}">
                <p14:modId xmlns:p14="http://schemas.microsoft.com/office/powerpoint/2010/main" val="1790819929"/>
              </p:ext>
            </p:extLst>
          </p:nvPr>
        </p:nvGraphicFramePr>
        <p:xfrm>
          <a:off x="6311153" y="972173"/>
          <a:ext cx="5880847" cy="27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Діаграма 36"/>
          <p:cNvGraphicFramePr/>
          <p:nvPr>
            <p:extLst>
              <p:ext uri="{D42A27DB-BD31-4B8C-83A1-F6EECF244321}">
                <p14:modId xmlns:p14="http://schemas.microsoft.com/office/powerpoint/2010/main" val="1309170167"/>
              </p:ext>
            </p:extLst>
          </p:nvPr>
        </p:nvGraphicFramePr>
        <p:xfrm>
          <a:off x="148254" y="4064809"/>
          <a:ext cx="8240091" cy="294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9" name="Поле 1"/>
          <p:cNvSpPr txBox="1"/>
          <p:nvPr/>
        </p:nvSpPr>
        <p:spPr>
          <a:xfrm>
            <a:off x="14311895" y="13069664"/>
            <a:ext cx="846762" cy="581590"/>
          </a:xfrm>
          <a:prstGeom prst="rect">
            <a:avLst/>
          </a:prstGeom>
        </p:spPr>
        <p:txBody>
          <a:bodyPr wrap="square" rtlCol="0"/>
          <a:lstStyle/>
          <a:p>
            <a:pPr defTabSz="2952323">
              <a:buClrTx/>
              <a:buFontTx/>
              <a:buNone/>
            </a:pPr>
            <a:r>
              <a:rPr lang="en-US" sz="3600" b="1" kern="12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1</a:t>
            </a:r>
            <a:endParaRPr lang="uk-UA" sz="3600" kern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50" name="Поле 1"/>
          <p:cNvSpPr txBox="1"/>
          <p:nvPr/>
        </p:nvSpPr>
        <p:spPr>
          <a:xfrm>
            <a:off x="15932075" y="13069664"/>
            <a:ext cx="846762" cy="581590"/>
          </a:xfrm>
          <a:prstGeom prst="rect">
            <a:avLst/>
          </a:prstGeom>
        </p:spPr>
        <p:txBody>
          <a:bodyPr wrap="square" rtlCol="0"/>
          <a:lstStyle/>
          <a:p>
            <a:pPr defTabSz="2952323">
              <a:buClrTx/>
              <a:buFontTx/>
              <a:buNone/>
            </a:pPr>
            <a:r>
              <a:rPr lang="ru-RU" sz="3600" b="1" kern="1200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2</a:t>
            </a:r>
            <a:endParaRPr lang="uk-UA" sz="3600" kern="1200" dirty="0">
              <a:solidFill>
                <a:prstClr val="black"/>
              </a:solidFill>
              <a:latin typeface="Times New Roman"/>
              <a:ea typeface="Times New Roman"/>
              <a:cs typeface="+mn-cs"/>
            </a:endParaRPr>
          </a:p>
        </p:txBody>
      </p:sp>
      <p:sp>
        <p:nvSpPr>
          <p:cNvPr id="51" name="Прямокутник 50"/>
          <p:cNvSpPr/>
          <p:nvPr/>
        </p:nvSpPr>
        <p:spPr>
          <a:xfrm>
            <a:off x="1062423" y="19730404"/>
            <a:ext cx="287311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952323">
              <a:buClrTx/>
              <a:buFontTx/>
              <a:buNone/>
            </a:pPr>
            <a:r>
              <a:rPr lang="uk-UA" sz="40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44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Залишкові </a:t>
            </a:r>
            <a:r>
              <a:rPr lang="uk-UA" sz="4400" kern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концентрації іонів </a:t>
            </a:r>
            <a:r>
              <a:rPr lang="uk-UA" sz="4400" kern="12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</a:t>
            </a:r>
            <a:r>
              <a:rPr lang="uk-UA" sz="4400" kern="1200" baseline="-25000" dirty="0" err="1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зал</a:t>
            </a:r>
            <a:r>
              <a:rPr lang="uk-UA" sz="4400" kern="1200" baseline="-250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en-US" sz="44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Fe </a:t>
            </a:r>
            <a:r>
              <a:rPr lang="uk-UA" sz="4400" kern="1200" baseline="300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заг</a:t>
            </a:r>
            <a:r>
              <a:rPr lang="uk-UA" sz="4400" b="1" kern="1200" baseline="300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uk-UA" sz="4400" b="1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44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залежності від: величини </a:t>
            </a:r>
            <a:r>
              <a:rPr lang="uk-UA" sz="4400" kern="12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рН</a:t>
            </a:r>
            <a:r>
              <a:rPr lang="uk-UA" sz="44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(а), тривалості процесу </a:t>
            </a:r>
            <a:r>
              <a:rPr lang="uk-UA" sz="4400" kern="1200" dirty="0" err="1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феритизації</a:t>
            </a:r>
            <a:r>
              <a:rPr lang="uk-UA" sz="44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(б); вихідної концентрації іонів заліза (в); </a:t>
            </a:r>
            <a:r>
              <a:rPr lang="uk-UA" sz="4400" kern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спосіб активації: електромагнітна імпульсна ( </a:t>
            </a:r>
            <a:r>
              <a:rPr lang="uk-UA" sz="44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2 ), </a:t>
            </a:r>
            <a:r>
              <a:rPr lang="uk-UA" sz="4400" kern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термічна ( </a:t>
            </a:r>
            <a:r>
              <a:rPr lang="uk-UA" sz="4400" kern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1 ).   </a:t>
            </a:r>
            <a:endParaRPr lang="uk-UA" sz="4400" kern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2" name="Прямокутник 51"/>
          <p:cNvSpPr/>
          <p:nvPr/>
        </p:nvSpPr>
        <p:spPr>
          <a:xfrm>
            <a:off x="142749" y="829333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952323">
              <a:buClrTx/>
              <a:buFontTx/>
              <a:buNone/>
            </a:pPr>
            <a:r>
              <a:rPr lang="uk-UA" sz="24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lang="uk-UA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lang="en-US" sz="24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" name="Прямокутник 52"/>
          <p:cNvSpPr/>
          <p:nvPr/>
        </p:nvSpPr>
        <p:spPr>
          <a:xfrm>
            <a:off x="5998745" y="87011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952323">
              <a:buClrTx/>
              <a:buFontTx/>
              <a:buNone/>
            </a:pPr>
            <a:r>
              <a:rPr lang="uk-UA" sz="24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б)</a:t>
            </a:r>
            <a:endParaRPr lang="en-US" sz="24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4" name="Прямокутник 53"/>
          <p:cNvSpPr/>
          <p:nvPr/>
        </p:nvSpPr>
        <p:spPr>
          <a:xfrm>
            <a:off x="186125" y="4042488"/>
            <a:ext cx="40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2952323">
              <a:buClrTx/>
              <a:buFontTx/>
              <a:buNone/>
            </a:pPr>
            <a:r>
              <a:rPr lang="uk-UA" sz="20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в)</a:t>
            </a:r>
            <a:endParaRPr lang="en-US" sz="20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5" name="Прямокутник 54"/>
          <p:cNvSpPr/>
          <p:nvPr/>
        </p:nvSpPr>
        <p:spPr>
          <a:xfrm>
            <a:off x="298580" y="3518464"/>
            <a:ext cx="5943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uk-UA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lang="uk-UA" sz="1800" kern="12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1800" kern="12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вих</a:t>
            </a:r>
            <a:r>
              <a:rPr lang="uk-UA" sz="1800" kern="1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uk-UA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16,6 г/дм</a:t>
            </a:r>
            <a:r>
              <a:rPr lang="uk-UA" sz="1800" kern="1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ԏ = 15 </a:t>
            </a:r>
            <a:r>
              <a:rPr lang="ru-RU" sz="1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хв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сила </a:t>
            </a:r>
            <a:r>
              <a:rPr lang="ru-RU" sz="1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магнітного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поля  0,1 Тл)</a:t>
            </a:r>
            <a:endParaRPr lang="uk-UA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6" name="Прямокутник 55"/>
          <p:cNvSpPr/>
          <p:nvPr/>
        </p:nvSpPr>
        <p:spPr>
          <a:xfrm>
            <a:off x="6202828" y="3577463"/>
            <a:ext cx="62504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uk-UA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</a:t>
            </a:r>
            <a:r>
              <a:rPr lang="uk-UA" sz="1800" kern="1200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1800" kern="1200" baseline="-25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вих</a:t>
            </a:r>
            <a:r>
              <a:rPr lang="uk-UA" sz="1800" kern="1200" baseline="-25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uk-UA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 16,6 г/дм</a:t>
            </a:r>
            <a:r>
              <a:rPr lang="uk-UA" sz="1800" kern="1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рН = 11,5 </a:t>
            </a:r>
            <a:r>
              <a:rPr lang="ru-RU" sz="1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хв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сила </a:t>
            </a:r>
            <a:r>
              <a:rPr lang="ru-RU" sz="1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магнітного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поля  0,1 Тл)</a:t>
            </a:r>
            <a:endParaRPr lang="uk-UA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uk-UA" sz="1800" kern="1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uk-UA" sz="1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7" name="Прямокутник 56"/>
          <p:cNvSpPr/>
          <p:nvPr/>
        </p:nvSpPr>
        <p:spPr>
          <a:xfrm>
            <a:off x="8523782" y="4345546"/>
            <a:ext cx="69629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(рН = 11,5; ԏ = 15 </a:t>
            </a:r>
            <a:r>
              <a:rPr lang="ru-RU" sz="1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хв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.; </a:t>
            </a:r>
          </a:p>
          <a:p>
            <a:pPr>
              <a:buClrTx/>
              <a:buFontTx/>
              <a:buNone/>
            </a:pP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сила </a:t>
            </a:r>
            <a:r>
              <a:rPr lang="ru-RU" sz="1800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магнітного</a:t>
            </a:r>
            <a:r>
              <a:rPr lang="ru-RU" sz="1800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поля  0,1 Тл)</a:t>
            </a:r>
            <a:endParaRPr lang="uk-UA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>
              <a:buClrTx/>
              <a:buFontTx/>
              <a:buNone/>
            </a:pPr>
            <a:r>
              <a:rPr lang="uk-UA" sz="1800" kern="1200" baseline="300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lang="uk-UA" sz="1800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AutoShape 2"/>
          <p:cNvSpPr txBox="1">
            <a:spLocks noChangeAspect="1" noChangeArrowheads="1"/>
          </p:cNvSpPr>
          <p:nvPr/>
        </p:nvSpPr>
        <p:spPr bwMode="auto">
          <a:xfrm>
            <a:off x="1688892" y="476673"/>
            <a:ext cx="8773264" cy="542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defRPr/>
            </a:pPr>
            <a:r>
              <a:rPr lang="uk-UA" sz="2000" b="1" dirty="0">
                <a:solidFill>
                  <a:prstClr val="black"/>
                </a:solidFill>
                <a:latin typeface="Calibri"/>
              </a:rPr>
              <a:t>РЕЗУЛЬТАТИ ЯКІСНОГО </a:t>
            </a:r>
            <a:r>
              <a:rPr lang="uk-UA" sz="2000" b="1" dirty="0" smtClean="0">
                <a:solidFill>
                  <a:prstClr val="black"/>
                </a:solidFill>
                <a:latin typeface="Calibri"/>
              </a:rPr>
              <a:t>І КІЛЬКІСНОГО </a:t>
            </a:r>
            <a:r>
              <a:rPr lang="uk-UA" sz="2000" b="1" dirty="0">
                <a:solidFill>
                  <a:prstClr val="black"/>
                </a:solidFill>
                <a:latin typeface="Calibri"/>
              </a:rPr>
              <a:t>РЕНТГЕНОФАЗОВОГО АНАЛІЗУ СОРБЕНТІВ, </a:t>
            </a:r>
            <a:r>
              <a:rPr lang="uk-UA" sz="2000" b="1" cap="all" dirty="0">
                <a:solidFill>
                  <a:prstClr val="black"/>
                </a:solidFill>
                <a:latin typeface="Calibri"/>
              </a:rPr>
              <a:t>Отриманих методом феритизації </a:t>
            </a:r>
            <a:endParaRPr lang="ru-RU" sz="2000" b="1" cap="all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AutoShape 2"/>
          <p:cNvSpPr txBox="1">
            <a:spLocks noChangeAspect="1" noChangeArrowheads="1"/>
          </p:cNvSpPr>
          <p:nvPr/>
        </p:nvSpPr>
        <p:spPr bwMode="auto">
          <a:xfrm>
            <a:off x="1499200" y="1268761"/>
            <a:ext cx="9181528" cy="5429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buClrTx/>
              <a:defRPr/>
            </a:pPr>
            <a:r>
              <a:rPr lang="uk-UA" sz="1800" b="1" kern="1200" dirty="0">
                <a:solidFill>
                  <a:prstClr val="black"/>
                </a:solidFill>
                <a:latin typeface="Calibri"/>
              </a:rPr>
              <a:t>Дифрактограми </a:t>
            </a:r>
            <a:r>
              <a:rPr lang="uk-UA" sz="1800" b="1" kern="1200" dirty="0">
                <a:solidFill>
                  <a:srgbClr val="7030A0"/>
                </a:solidFill>
                <a:latin typeface="Calibri"/>
              </a:rPr>
              <a:t>(а) </a:t>
            </a:r>
            <a:r>
              <a:rPr lang="uk-UA" sz="1800" b="1" kern="1200" dirty="0">
                <a:solidFill>
                  <a:prstClr val="black"/>
                </a:solidFill>
                <a:latin typeface="Calibri"/>
              </a:rPr>
              <a:t>та фазовий склад</a:t>
            </a:r>
            <a:r>
              <a:rPr lang="uk-UA" sz="1800" b="1" kern="1200" dirty="0">
                <a:solidFill>
                  <a:srgbClr val="C00000"/>
                </a:solidFill>
                <a:latin typeface="Calibri"/>
              </a:rPr>
              <a:t> (б) </a:t>
            </a:r>
            <a:r>
              <a:rPr lang="uk-UA" sz="1800" b="1" kern="1200" dirty="0">
                <a:solidFill>
                  <a:prstClr val="black"/>
                </a:solidFill>
                <a:latin typeface="Calibri"/>
              </a:rPr>
              <a:t>сорбентів, які отримані при вихідних співвідношеннях Fe</a:t>
            </a:r>
            <a:r>
              <a:rPr lang="uk-UA" sz="1800" b="1" kern="1200" baseline="30000" dirty="0">
                <a:solidFill>
                  <a:prstClr val="black"/>
                </a:solidFill>
                <a:latin typeface="Calibri"/>
              </a:rPr>
              <a:t>2+</a:t>
            </a:r>
            <a:r>
              <a:rPr lang="uk-UA" sz="1800" b="1" kern="12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800" b="1" kern="1200" dirty="0">
                <a:solidFill>
                  <a:prstClr val="black"/>
                </a:solidFill>
                <a:latin typeface="Calibri"/>
              </a:rPr>
              <a:t>Ni</a:t>
            </a:r>
            <a:r>
              <a:rPr lang="uk-UA" sz="1800" b="1" kern="1200" baseline="30000" dirty="0">
                <a:solidFill>
                  <a:prstClr val="black"/>
                </a:solidFill>
                <a:latin typeface="Calibri"/>
              </a:rPr>
              <a:t>2+</a:t>
            </a:r>
            <a:r>
              <a:rPr lang="uk-UA" sz="1800" b="1" kern="1200" dirty="0">
                <a:solidFill>
                  <a:prstClr val="black"/>
                </a:solidFill>
                <a:latin typeface="Calibri"/>
              </a:rPr>
              <a:t> у зразках: №1 – 2/1; №2 – 4/1; №3 – 5/1.</a:t>
            </a:r>
            <a:endParaRPr lang="ru-RU" sz="1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" name="Picture 2" descr="C:\Users\user\Desktop\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957939"/>
            <a:ext cx="280828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user\Deskto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044" y="1957939"/>
            <a:ext cx="2663825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user\Desktop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668" y="1957939"/>
            <a:ext cx="288017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555"/>
          <p:cNvSpPr>
            <a:spLocks noChangeArrowheads="1"/>
          </p:cNvSpPr>
          <p:nvPr/>
        </p:nvSpPr>
        <p:spPr bwMode="auto">
          <a:xfrm>
            <a:off x="2135561" y="3614122"/>
            <a:ext cx="233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Tx/>
            </a:pPr>
            <a:r>
              <a:rPr lang="uk-UA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Зразок №1</a:t>
            </a:r>
            <a:endParaRPr lang="ru-RU" sz="1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Rectangle 2555"/>
          <p:cNvSpPr>
            <a:spLocks noChangeArrowheads="1"/>
          </p:cNvSpPr>
          <p:nvPr/>
        </p:nvSpPr>
        <p:spPr bwMode="auto">
          <a:xfrm>
            <a:off x="5231905" y="3830146"/>
            <a:ext cx="2339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Tx/>
            </a:pPr>
            <a:r>
              <a:rPr lang="uk-UA" sz="2000" b="1" kern="1200" dirty="0">
                <a:solidFill>
                  <a:srgbClr val="7030A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а)</a:t>
            </a:r>
            <a:endParaRPr lang="ru-RU" sz="2000" b="1" kern="1200" dirty="0">
              <a:solidFill>
                <a:srgbClr val="7030A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2555"/>
          <p:cNvSpPr>
            <a:spLocks noChangeArrowheads="1"/>
          </p:cNvSpPr>
          <p:nvPr/>
        </p:nvSpPr>
        <p:spPr bwMode="auto">
          <a:xfrm>
            <a:off x="5199436" y="3605028"/>
            <a:ext cx="233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Tx/>
            </a:pPr>
            <a:r>
              <a:rPr lang="uk-UA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Зразок №2</a:t>
            </a:r>
            <a:endParaRPr lang="ru-RU" sz="1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2555"/>
          <p:cNvSpPr>
            <a:spLocks noChangeArrowheads="1"/>
          </p:cNvSpPr>
          <p:nvPr/>
        </p:nvSpPr>
        <p:spPr bwMode="auto">
          <a:xfrm>
            <a:off x="8007748" y="3605028"/>
            <a:ext cx="233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Tx/>
            </a:pPr>
            <a:r>
              <a:rPr lang="uk-UA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Зразок №3</a:t>
            </a:r>
            <a:endParaRPr lang="ru-RU" sz="1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</a:pPr>
            <a:endParaRPr lang="uk-UA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4190186"/>
            <a:ext cx="2592288" cy="211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</a:pPr>
            <a:endParaRPr lang="uk-UA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0" y="4190187"/>
            <a:ext cx="2376264" cy="20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Tx/>
            </a:pPr>
            <a:endParaRPr lang="uk-UA" sz="1800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4190186"/>
            <a:ext cx="2232248" cy="196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555"/>
          <p:cNvSpPr>
            <a:spLocks noChangeArrowheads="1"/>
          </p:cNvSpPr>
          <p:nvPr/>
        </p:nvSpPr>
        <p:spPr bwMode="auto">
          <a:xfrm>
            <a:off x="2063553" y="6134402"/>
            <a:ext cx="233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Tx/>
            </a:pPr>
            <a:r>
              <a:rPr lang="uk-UA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Зразок №1</a:t>
            </a:r>
            <a:endParaRPr lang="ru-RU" sz="1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6" name="Rectangle 2555"/>
          <p:cNvSpPr>
            <a:spLocks noChangeArrowheads="1"/>
          </p:cNvSpPr>
          <p:nvPr/>
        </p:nvSpPr>
        <p:spPr bwMode="auto">
          <a:xfrm>
            <a:off x="5231905" y="6422434"/>
            <a:ext cx="2339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Tx/>
            </a:pPr>
            <a:r>
              <a:rPr lang="uk-UA" sz="2000" b="1" kern="1200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б)</a:t>
            </a:r>
            <a:endParaRPr lang="ru-RU" sz="2000" b="1" kern="1200" dirty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2555"/>
          <p:cNvSpPr>
            <a:spLocks noChangeArrowheads="1"/>
          </p:cNvSpPr>
          <p:nvPr/>
        </p:nvSpPr>
        <p:spPr bwMode="auto">
          <a:xfrm>
            <a:off x="5127428" y="6125308"/>
            <a:ext cx="233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Tx/>
            </a:pPr>
            <a:r>
              <a:rPr lang="uk-UA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Зразок №2</a:t>
            </a:r>
            <a:endParaRPr lang="ru-RU" sz="1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Rectangle 2555"/>
          <p:cNvSpPr>
            <a:spLocks noChangeArrowheads="1"/>
          </p:cNvSpPr>
          <p:nvPr/>
        </p:nvSpPr>
        <p:spPr bwMode="auto">
          <a:xfrm>
            <a:off x="7935740" y="6125308"/>
            <a:ext cx="23399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buClrTx/>
            </a:pPr>
            <a:r>
              <a:rPr lang="uk-UA" sz="1600" b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Зразок №3</a:t>
            </a:r>
            <a:endParaRPr lang="ru-RU" sz="1600" b="1" kern="12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 txBox="1">
            <a:spLocks noChangeAspect="1" noChangeArrowheads="1"/>
          </p:cNvSpPr>
          <p:nvPr/>
        </p:nvSpPr>
        <p:spPr bwMode="auto">
          <a:xfrm>
            <a:off x="1050736" y="282307"/>
            <a:ext cx="9247726" cy="3215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293248">
              <a:buClrTx/>
              <a:defRPr/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ДОСЛІДЖЕННЯ </a:t>
            </a:r>
            <a:r>
              <a:rPr lang="uk-UA" sz="1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НАНОСОРБЕНТІВ ЕЕД</a:t>
            </a: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857467" y="2168974"/>
            <a:ext cx="59281" cy="3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322" tIns="14661" rIns="29322" bIns="14661" numCol="1" anchor="ctr" anchorCtr="0" compatLnSpc="1">
            <a:prstTxWarp prst="textNoShape">
              <a:avLst/>
            </a:prstTxWarp>
            <a:spAutoFit/>
          </a:bodyPr>
          <a:lstStyle/>
          <a:p>
            <a:pPr defTabSz="946606">
              <a:buClrTx/>
            </a:pPr>
            <a:endParaRPr lang="uk-UA" sz="1860" kern="1200">
              <a:solidFill>
                <a:prstClr val="black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1974354" y="900596"/>
            <a:ext cx="40754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6810">
              <a:buClrTx/>
            </a:pPr>
            <a:r>
              <a:rPr lang="uk-UA" sz="1155" b="1" kern="1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uk-UA" sz="1300" b="1" kern="1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ПОРІВНЯННЯ РЕНГЕНОГРАМ ЗРАЗКІВ </a:t>
            </a:r>
          </a:p>
          <a:p>
            <a:pPr algn="ctr" defTabSz="946810">
              <a:buClrTx/>
            </a:pPr>
            <a:r>
              <a:rPr lang="uk-UA" sz="13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ЕЕД ПОРОШКІВ </a:t>
            </a:r>
            <a:r>
              <a:rPr lang="uk-UA" sz="1300" b="1" kern="1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МАГНЕТИТУ</a:t>
            </a:r>
            <a:endParaRPr lang="uk-UA" sz="13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6650170" y="877505"/>
            <a:ext cx="4398829" cy="45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6810">
              <a:buClrTx/>
            </a:pPr>
            <a:r>
              <a:rPr lang="uk-UA" sz="1283" b="1" kern="1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uk-UA" sz="1100" b="1" kern="1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ЕЛЕКТРОННА МІКРОСКОПІЯ </a:t>
            </a:r>
            <a:r>
              <a:rPr lang="uk-UA" sz="11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МАГНЕТИТА,</a:t>
            </a:r>
            <a:endParaRPr lang="uk-UA" sz="1100" b="1" kern="1200" dirty="0">
              <a:solidFill>
                <a:prstClr val="black"/>
              </a:solidFill>
              <a:latin typeface="Times New Roman"/>
              <a:ea typeface="Calibri"/>
              <a:cs typeface="+mn-cs"/>
            </a:endParaRPr>
          </a:p>
          <a:p>
            <a:pPr algn="ctr" defTabSz="946810">
              <a:buClrTx/>
            </a:pPr>
            <a:r>
              <a:rPr lang="uk-UA" sz="1100" b="1" kern="12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ОТРИМАНОГО </a:t>
            </a:r>
            <a:r>
              <a:rPr lang="uk-UA" sz="11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ЕЕД </a:t>
            </a:r>
            <a:r>
              <a:rPr lang="uk-UA" sz="1100" b="1" kern="1200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СПОСОБОМ</a:t>
            </a:r>
            <a:endParaRPr lang="uk-UA" sz="11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97" y="1417730"/>
            <a:ext cx="5483982" cy="35328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60" y="1570219"/>
            <a:ext cx="2655402" cy="24757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86" y="4271801"/>
            <a:ext cx="2597676" cy="2480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я 11"/>
          <p:cNvGraphicFramePr>
            <a:graphicFrameLocks noGrp="1"/>
          </p:cNvGraphicFramePr>
          <p:nvPr>
            <p:extLst/>
          </p:nvPr>
        </p:nvGraphicFramePr>
        <p:xfrm>
          <a:off x="1489455" y="5149239"/>
          <a:ext cx="5772614" cy="1703991"/>
        </p:xfrm>
        <a:graphic>
          <a:graphicData uri="http://schemas.openxmlformats.org/drawingml/2006/table">
            <a:tbl>
              <a:tblPr firstRow="1" firstCol="1" bandRow="1"/>
              <a:tblGrid>
                <a:gridCol w="1194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1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0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2319">
                <a:tc rowSpan="3"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Зразок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Густина,</a:t>
                      </a:r>
                      <a:r>
                        <a:rPr lang="uk-UA" sz="1200" b="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ρ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Розміри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частинок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05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ереднє</a:t>
                      </a: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значення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="0" baseline="-25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10,3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="0" baseline="-25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50,3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200" b="0" baseline="-25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90,3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1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г/см</a:t>
                      </a:r>
                      <a:r>
                        <a:rPr lang="uk-UA" sz="1200" b="0" baseline="30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мкм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мкм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мкм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мкм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060"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ЕЕД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сорбент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5.347±0.015</a:t>
                      </a:r>
                    </a:p>
                  </a:txBody>
                  <a:tcPr marL="5772" marR="5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9.1±2.7</a:t>
                      </a:r>
                    </a:p>
                  </a:txBody>
                  <a:tcPr marL="5772" marR="5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3.6±0.6</a:t>
                      </a:r>
                    </a:p>
                  </a:txBody>
                  <a:tcPr marL="5772" marR="5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uk-UA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6.1±1.6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72" marR="5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11.8±4.9</a:t>
                      </a:r>
                    </a:p>
                  </a:txBody>
                  <a:tcPr marL="5772" marR="5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9277"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EEД 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сорбент </a:t>
                      </a:r>
                      <a:r>
                        <a:rPr lang="ru-RU" sz="12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після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мікрохвильового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нагріву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1991" marR="21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1476162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295232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4428485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5904647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7380808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8856970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10333131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11809293" algn="l" defTabSz="2952323" rtl="0" eaLnBrk="1" latinLnBrk="0" hangingPunct="1">
                        <a:defRPr sz="5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uk-UA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5.393±0.036</a:t>
                      </a:r>
                    </a:p>
                  </a:txBody>
                  <a:tcPr marL="5772" marR="57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81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овітряний потік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hyth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Вестибюль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Повітряний поті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Повітряний поті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1432</Words>
  <Application>Microsoft Office PowerPoint</Application>
  <PresentationFormat>Широкоэкранный</PresentationFormat>
  <Paragraphs>444</Paragraphs>
  <Slides>19</Slides>
  <Notes>15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Cambria</vt:lpstr>
      <vt:lpstr>宋体</vt:lpstr>
      <vt:lpstr>Noto Sans Symbols</vt:lpstr>
      <vt:lpstr>Times New Roman</vt:lpstr>
      <vt:lpstr>Calibri Light</vt:lpstr>
      <vt:lpstr>Calibri</vt:lpstr>
      <vt:lpstr>Georgia</vt:lpstr>
      <vt:lpstr>Trebuchet MS</vt:lpstr>
      <vt:lpstr>Arial Black</vt:lpstr>
      <vt:lpstr>UkrainianJournalSans</vt:lpstr>
      <vt:lpstr>Arial</vt:lpstr>
      <vt:lpstr>Тема Office</vt:lpstr>
      <vt:lpstr>Повітряний потік</vt:lpstr>
      <vt:lpstr>rhythm</vt:lpstr>
      <vt:lpstr>1_Тема Office</vt:lpstr>
      <vt:lpstr>Equation</vt:lpstr>
      <vt:lpstr>Презентация PowerPoint</vt:lpstr>
      <vt:lpstr>Презентация PowerPoint</vt:lpstr>
      <vt:lpstr>      Напрями зеленої хімії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54</cp:revision>
  <dcterms:created xsi:type="dcterms:W3CDTF">2021-11-22T13:06:42Z</dcterms:created>
  <dcterms:modified xsi:type="dcterms:W3CDTF">2023-04-12T22:03:59Z</dcterms:modified>
</cp:coreProperties>
</file>