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Montserrat Light"/>
      <p:regular r:id="rId27"/>
      <p:bold r:id="rId28"/>
      <p:italic r:id="rId29"/>
      <p:boldItalic r:id="rId30"/>
    </p:embeddedFont>
    <p:embeddedFont>
      <p:font typeface="Montserrat ExtraBold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MontserratLight-bold.fntdata"/><Relationship Id="rId27" Type="http://schemas.openxmlformats.org/officeDocument/2006/relationships/font" Target="fonts/Montserrat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ExtraBold-bold.fntdata"/><Relationship Id="rId30" Type="http://schemas.openxmlformats.org/officeDocument/2006/relationships/font" Target="fonts/Montserrat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MontserratExtraBold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3f35dd9239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3f35dd923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3f35dd9239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3f35dd923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3f35dd923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3f35dd923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f35dd9239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3f35dd9239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3f35dd9239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3f35dd9239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f35dd9239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3f35dd9239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3f35dd923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3f35dd923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3f35dd923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3f35dd923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3f3230c8b1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3f3230c8b1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3f35dd9239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3f35dd9239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3f35dd923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3f35dd923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3f35dd923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3f35dd923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3f35dd923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3f35dd923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77600" y="1090175"/>
            <a:ext cx="2788800" cy="22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650">
                <a:latin typeface="Montserrat ExtraBold"/>
                <a:ea typeface="Montserrat ExtraBold"/>
                <a:cs typeface="Montserrat ExtraBold"/>
                <a:sym typeface="Montserrat ExtraBold"/>
              </a:rPr>
              <a:t>ІТ</a:t>
            </a: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-це?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6924575" y="3007575"/>
            <a:ext cx="2969400" cy="4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50"/>
              <a:t> </a:t>
            </a:r>
            <a:endParaRPr sz="1800"/>
          </a:p>
        </p:txBody>
      </p:sp>
      <p:sp>
        <p:nvSpPr>
          <p:cNvPr id="56" name="Google Shape;56;p13"/>
          <p:cNvSpPr txBox="1"/>
          <p:nvPr>
            <p:ph type="ctrTitle"/>
          </p:nvPr>
        </p:nvSpPr>
        <p:spPr>
          <a:xfrm>
            <a:off x="6487900" y="1593100"/>
            <a:ext cx="2969400" cy="4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50">
                <a:latin typeface="Montserrat Light"/>
                <a:ea typeface="Montserrat Light"/>
                <a:cs typeface="Montserrat Light"/>
                <a:sym typeface="Montserrat Light"/>
              </a:rPr>
              <a:t>….?</a:t>
            </a:r>
            <a:r>
              <a:rPr b="1" lang="ru" sz="2650"/>
              <a:t> </a:t>
            </a:r>
            <a:endParaRPr sz="1800"/>
          </a:p>
        </p:txBody>
      </p:sp>
      <p:sp>
        <p:nvSpPr>
          <p:cNvPr id="57" name="Google Shape;57;p13"/>
          <p:cNvSpPr txBox="1"/>
          <p:nvPr>
            <p:ph type="ctrTitle"/>
          </p:nvPr>
        </p:nvSpPr>
        <p:spPr>
          <a:xfrm>
            <a:off x="2201650" y="3574725"/>
            <a:ext cx="2969400" cy="4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50">
                <a:latin typeface="Montserrat Light"/>
                <a:ea typeface="Montserrat Light"/>
                <a:cs typeface="Montserrat Light"/>
                <a:sym typeface="Montserrat Light"/>
              </a:rPr>
              <a:t>….?</a:t>
            </a:r>
            <a:r>
              <a:rPr b="1" lang="ru" sz="2650"/>
              <a:t> </a:t>
            </a:r>
            <a:endParaRPr sz="1800"/>
          </a:p>
        </p:txBody>
      </p:sp>
      <p:sp>
        <p:nvSpPr>
          <p:cNvPr id="58" name="Google Shape;58;p13"/>
          <p:cNvSpPr txBox="1"/>
          <p:nvPr>
            <p:ph type="ctrTitle"/>
          </p:nvPr>
        </p:nvSpPr>
        <p:spPr>
          <a:xfrm>
            <a:off x="1230075" y="1400225"/>
            <a:ext cx="2969400" cy="4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50">
                <a:latin typeface="Montserrat Light"/>
                <a:ea typeface="Montserrat Light"/>
                <a:cs typeface="Montserrat Light"/>
                <a:sym typeface="Montserrat Light"/>
              </a:rPr>
              <a:t>….?</a:t>
            </a:r>
            <a:r>
              <a:rPr b="1" lang="ru" sz="2650"/>
              <a:t> </a:t>
            </a:r>
            <a:endParaRPr sz="1800"/>
          </a:p>
        </p:txBody>
      </p:sp>
      <p:sp>
        <p:nvSpPr>
          <p:cNvPr id="59" name="Google Shape;59;p13"/>
          <p:cNvSpPr/>
          <p:nvPr/>
        </p:nvSpPr>
        <p:spPr>
          <a:xfrm>
            <a:off x="1057625" y="1250175"/>
            <a:ext cx="814020" cy="764412"/>
          </a:xfrm>
          <a:custGeom>
            <a:rect b="b" l="l" r="r" t="t"/>
            <a:pathLst>
              <a:path extrusionOk="0" h="34499" w="28420">
                <a:moveTo>
                  <a:pt x="10559" y="6001"/>
                </a:moveTo>
                <a:cubicBezTo>
                  <a:pt x="3812" y="7499"/>
                  <a:pt x="-1226" y="17256"/>
                  <a:pt x="272" y="24003"/>
                </a:cubicBezTo>
                <a:cubicBezTo>
                  <a:pt x="2152" y="32472"/>
                  <a:pt x="17628" y="37388"/>
                  <a:pt x="24846" y="32576"/>
                </a:cubicBezTo>
                <a:cubicBezTo>
                  <a:pt x="30874" y="28557"/>
                  <a:pt x="28273" y="16702"/>
                  <a:pt x="23989" y="10859"/>
                </a:cubicBezTo>
                <a:cubicBezTo>
                  <a:pt x="19553" y="4808"/>
                  <a:pt x="11775" y="0"/>
                  <a:pt x="4272" y="0"/>
                </a:cubicBez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Google Shape;60;p13"/>
          <p:cNvSpPr/>
          <p:nvPr/>
        </p:nvSpPr>
        <p:spPr>
          <a:xfrm>
            <a:off x="2022050" y="3424725"/>
            <a:ext cx="814020" cy="764412"/>
          </a:xfrm>
          <a:custGeom>
            <a:rect b="b" l="l" r="r" t="t"/>
            <a:pathLst>
              <a:path extrusionOk="0" h="34499" w="28420">
                <a:moveTo>
                  <a:pt x="10559" y="6001"/>
                </a:moveTo>
                <a:cubicBezTo>
                  <a:pt x="3812" y="7499"/>
                  <a:pt x="-1226" y="17256"/>
                  <a:pt x="272" y="24003"/>
                </a:cubicBezTo>
                <a:cubicBezTo>
                  <a:pt x="2152" y="32472"/>
                  <a:pt x="17628" y="37388"/>
                  <a:pt x="24846" y="32576"/>
                </a:cubicBezTo>
                <a:cubicBezTo>
                  <a:pt x="30874" y="28557"/>
                  <a:pt x="28273" y="16702"/>
                  <a:pt x="23989" y="10859"/>
                </a:cubicBezTo>
                <a:cubicBezTo>
                  <a:pt x="19553" y="4808"/>
                  <a:pt x="11775" y="0"/>
                  <a:pt x="4272" y="0"/>
                </a:cubicBez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" name="Google Shape;61;p13"/>
          <p:cNvSpPr/>
          <p:nvPr/>
        </p:nvSpPr>
        <p:spPr>
          <a:xfrm>
            <a:off x="6355675" y="1400225"/>
            <a:ext cx="814020" cy="764412"/>
          </a:xfrm>
          <a:custGeom>
            <a:rect b="b" l="l" r="r" t="t"/>
            <a:pathLst>
              <a:path extrusionOk="0" h="34499" w="28420">
                <a:moveTo>
                  <a:pt x="10559" y="6001"/>
                </a:moveTo>
                <a:cubicBezTo>
                  <a:pt x="3812" y="7499"/>
                  <a:pt x="-1226" y="17256"/>
                  <a:pt x="272" y="24003"/>
                </a:cubicBezTo>
                <a:cubicBezTo>
                  <a:pt x="2152" y="32472"/>
                  <a:pt x="17628" y="37388"/>
                  <a:pt x="24846" y="32576"/>
                </a:cubicBezTo>
                <a:cubicBezTo>
                  <a:pt x="30874" y="28557"/>
                  <a:pt x="28273" y="16702"/>
                  <a:pt x="23989" y="10859"/>
                </a:cubicBezTo>
                <a:cubicBezTo>
                  <a:pt x="19553" y="4808"/>
                  <a:pt x="11775" y="0"/>
                  <a:pt x="4272" y="0"/>
                </a:cubicBez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4860000" y="580100"/>
            <a:ext cx="3581700" cy="10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Знайомить з широким спектром дисциплін та надає базу яку ви навряд будете вчити самостійно.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2"/>
          <p:cNvSpPr txBox="1"/>
          <p:nvPr>
            <p:ph type="title"/>
          </p:nvPr>
        </p:nvSpPr>
        <p:spPr>
          <a:xfrm>
            <a:off x="4860000" y="1958825"/>
            <a:ext cx="3581700" cy="19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2500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Алгоритми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2500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Програмування - ООП, WEB, Крос-платформне та інше.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2500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Бази даних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2500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Комп’ютерні мережі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2500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Системний аналіз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2500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Архітектура проектування ПЗ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2500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Філософія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2500"/>
              <a:buNone/>
            </a:pPr>
            <a:r>
              <a:t/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300025" y="2784700"/>
            <a:ext cx="31791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ІТ</a:t>
            </a:r>
            <a:r>
              <a:rPr lang="ru" sz="1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університет</a:t>
            </a:r>
            <a:endParaRPr sz="1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>
            <p:ph type="title"/>
          </p:nvPr>
        </p:nvSpPr>
        <p:spPr>
          <a:xfrm>
            <a:off x="4750600" y="508675"/>
            <a:ext cx="2650500" cy="11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5">
                <a:latin typeface="Montserrat"/>
                <a:ea typeface="Montserrat"/>
                <a:cs typeface="Montserrat"/>
                <a:sym typeface="Montserrat"/>
              </a:rPr>
              <a:t>Завдання ВНЗ не підготувати спеціаліста під конкретний стек, а зробити з людини насамперед інженера, який вміє розв’язувати проблеми.</a:t>
            </a:r>
            <a:endParaRPr sz="1355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300025" y="2799000"/>
            <a:ext cx="31791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ІТ</a:t>
            </a:r>
            <a:r>
              <a:rPr lang="ru" sz="1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університет</a:t>
            </a:r>
            <a:endParaRPr sz="1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8" name="Google Shape;148;p23"/>
          <p:cNvSpPr txBox="1"/>
          <p:nvPr>
            <p:ph type="title"/>
          </p:nvPr>
        </p:nvSpPr>
        <p:spPr>
          <a:xfrm>
            <a:off x="450075" y="472975"/>
            <a:ext cx="3581700" cy="14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Визначення подальшого напряму роботи та стеку — 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це винятково ваше завдання.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3"/>
          <p:cNvSpPr txBox="1"/>
          <p:nvPr>
            <p:ph type="title"/>
          </p:nvPr>
        </p:nvSpPr>
        <p:spPr>
          <a:xfrm>
            <a:off x="4750600" y="3251900"/>
            <a:ext cx="3343200" cy="13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020">
                <a:latin typeface="Montserrat Light"/>
                <a:ea typeface="Montserrat Light"/>
                <a:cs typeface="Montserrat Light"/>
                <a:sym typeface="Montserrat Light"/>
              </a:rPr>
              <a:t>Основна сила універу не в завданнях,</a:t>
            </a:r>
            <a:endParaRPr sz="102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020">
                <a:latin typeface="Montserrat Light"/>
                <a:ea typeface="Montserrat Light"/>
                <a:cs typeface="Montserrat Light"/>
                <a:sym typeface="Montserrat Light"/>
              </a:rPr>
              <a:t>а в оточенні однодумців.</a:t>
            </a:r>
            <a:endParaRPr sz="102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02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020">
                <a:latin typeface="Montserrat Light"/>
                <a:ea typeface="Montserrat Light"/>
                <a:cs typeface="Montserrat Light"/>
                <a:sym typeface="Montserrat Light"/>
              </a:rPr>
              <a:t>Хакатони, конференції, освітні заходи та корисні знайомства.Все це допоможе побудувати кар’єру в ІТ.</a:t>
            </a:r>
            <a:endParaRPr sz="102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02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162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461400" y="951575"/>
            <a:ext cx="3714600" cy="8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5">
                <a:latin typeface="Montserrat"/>
                <a:ea typeface="Montserrat"/>
                <a:cs typeface="Montserrat"/>
                <a:sym typeface="Montserrat"/>
              </a:rPr>
              <a:t>Це самонавчання з вузькоспрямованими навчальними матеріалами. На них вчать під конкретний стек, пояснюють основи та трохи глибші речі</a:t>
            </a:r>
            <a:endParaRPr sz="1355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300025" y="2799000"/>
            <a:ext cx="31791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ІТ</a:t>
            </a:r>
            <a:r>
              <a:rPr lang="ru" sz="1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курси</a:t>
            </a:r>
            <a:endParaRPr sz="1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6" name="Google Shape;156;p24"/>
          <p:cNvSpPr txBox="1"/>
          <p:nvPr>
            <p:ph type="title"/>
          </p:nvPr>
        </p:nvSpPr>
        <p:spPr>
          <a:xfrm>
            <a:off x="461400" y="472975"/>
            <a:ext cx="3581700" cy="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Курси</a:t>
            </a: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4"/>
          <p:cNvSpPr txBox="1"/>
          <p:nvPr>
            <p:ph type="title"/>
          </p:nvPr>
        </p:nvSpPr>
        <p:spPr>
          <a:xfrm>
            <a:off x="4860000" y="993000"/>
            <a:ext cx="3343200" cy="13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020">
                <a:latin typeface="Montserrat Light"/>
                <a:ea typeface="Montserrat Light"/>
                <a:cs typeface="Montserrat Light"/>
                <a:sym typeface="Montserrat Light"/>
              </a:rPr>
              <a:t>Back-end розробка</a:t>
            </a:r>
            <a:endParaRPr sz="102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020">
                <a:latin typeface="Montserrat Light"/>
                <a:ea typeface="Montserrat Light"/>
                <a:cs typeface="Montserrat Light"/>
                <a:sym typeface="Montserrat Light"/>
              </a:rPr>
              <a:t>Mobile розробка</a:t>
            </a:r>
            <a:endParaRPr sz="102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020">
                <a:latin typeface="Montserrat Light"/>
                <a:ea typeface="Montserrat Light"/>
                <a:cs typeface="Montserrat Light"/>
                <a:sym typeface="Montserrat Light"/>
              </a:rPr>
              <a:t>Front-end розробка</a:t>
            </a:r>
            <a:endParaRPr sz="102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020">
                <a:latin typeface="Montserrat Light"/>
                <a:ea typeface="Montserrat Light"/>
                <a:cs typeface="Montserrat Light"/>
                <a:sym typeface="Montserrat Light"/>
              </a:rPr>
              <a:t>Full Stack розробка</a:t>
            </a:r>
            <a:endParaRPr sz="102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020">
                <a:latin typeface="Montserrat Light"/>
                <a:ea typeface="Montserrat Light"/>
                <a:cs typeface="Montserrat Light"/>
                <a:sym typeface="Montserrat Light"/>
              </a:rPr>
              <a:t>Embedded</a:t>
            </a:r>
            <a:endParaRPr sz="102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020">
                <a:latin typeface="Montserrat Light"/>
                <a:ea typeface="Montserrat Light"/>
                <a:cs typeface="Montserrat Light"/>
                <a:sym typeface="Montserrat Light"/>
              </a:rPr>
              <a:t>Робота з даними</a:t>
            </a:r>
            <a:endParaRPr sz="102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020">
                <a:latin typeface="Montserrat Light"/>
                <a:ea typeface="Montserrat Light"/>
                <a:cs typeface="Montserrat Light"/>
                <a:sym typeface="Montserrat Light"/>
              </a:rPr>
              <a:t>Інше</a:t>
            </a:r>
            <a:endParaRPr sz="102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02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02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162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/>
        </p:nvSpPr>
        <p:spPr>
          <a:xfrm>
            <a:off x="300025" y="2799000"/>
            <a:ext cx="31791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ІТ</a:t>
            </a:r>
            <a:r>
              <a:rPr lang="ru" sz="1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самонавчання</a:t>
            </a:r>
            <a:endParaRPr sz="1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3" name="Google Shape;163;p25"/>
          <p:cNvSpPr txBox="1"/>
          <p:nvPr>
            <p:ph type="title"/>
          </p:nvPr>
        </p:nvSpPr>
        <p:spPr>
          <a:xfrm>
            <a:off x="454275" y="2354550"/>
            <a:ext cx="3581700" cy="4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Самонавчання</a:t>
            </a: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5"/>
          <p:cNvSpPr txBox="1"/>
          <p:nvPr>
            <p:ph type="title"/>
          </p:nvPr>
        </p:nvSpPr>
        <p:spPr>
          <a:xfrm>
            <a:off x="4783800" y="3230375"/>
            <a:ext cx="3581700" cy="17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Книжки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YouTube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Google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Medium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5"/>
          <p:cNvSpPr txBox="1"/>
          <p:nvPr>
            <p:ph type="title"/>
          </p:nvPr>
        </p:nvSpPr>
        <p:spPr>
          <a:xfrm>
            <a:off x="4674275" y="2430750"/>
            <a:ext cx="3581700" cy="4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5"/>
          <p:cNvSpPr txBox="1"/>
          <p:nvPr>
            <p:ph type="title"/>
          </p:nvPr>
        </p:nvSpPr>
        <p:spPr>
          <a:xfrm>
            <a:off x="4783800" y="2251588"/>
            <a:ext cx="3581700" cy="2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22">
                <a:latin typeface="Montserrat Light"/>
                <a:ea typeface="Montserrat Light"/>
                <a:cs typeface="Montserrat Light"/>
                <a:sym typeface="Montserrat Light"/>
              </a:rPr>
              <a:t>Постійно.Багато.Самостійно</a:t>
            </a:r>
            <a:endParaRPr sz="1022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5"/>
          <p:cNvSpPr txBox="1"/>
          <p:nvPr>
            <p:ph type="title"/>
          </p:nvPr>
        </p:nvSpPr>
        <p:spPr>
          <a:xfrm>
            <a:off x="4783800" y="2569325"/>
            <a:ext cx="3581700" cy="2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22">
                <a:latin typeface="Montserrat Light"/>
                <a:ea typeface="Montserrat Light"/>
                <a:cs typeface="Montserrat Light"/>
                <a:sym typeface="Montserrat Light"/>
              </a:rPr>
              <a:t>Постійно.Багато.Самостійно</a:t>
            </a:r>
            <a:endParaRPr sz="1022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25"/>
          <p:cNvSpPr txBox="1"/>
          <p:nvPr>
            <p:ph type="title"/>
          </p:nvPr>
        </p:nvSpPr>
        <p:spPr>
          <a:xfrm>
            <a:off x="4783800" y="1584788"/>
            <a:ext cx="3581700" cy="2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22">
                <a:latin typeface="Montserrat Light"/>
                <a:ea typeface="Montserrat Light"/>
                <a:cs typeface="Montserrat Light"/>
                <a:sym typeface="Montserrat Light"/>
              </a:rPr>
              <a:t>Постійно.Багато.Самостійно</a:t>
            </a:r>
            <a:endParaRPr sz="1022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5"/>
          <p:cNvSpPr txBox="1"/>
          <p:nvPr>
            <p:ph type="title"/>
          </p:nvPr>
        </p:nvSpPr>
        <p:spPr>
          <a:xfrm>
            <a:off x="4783800" y="1915825"/>
            <a:ext cx="3581700" cy="2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22">
                <a:latin typeface="Montserrat Light"/>
                <a:ea typeface="Montserrat Light"/>
                <a:cs typeface="Montserrat Light"/>
                <a:sym typeface="Montserrat Light"/>
              </a:rPr>
              <a:t>Постійно.Багато.Самостійно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5"/>
          <p:cNvSpPr txBox="1"/>
          <p:nvPr>
            <p:ph type="title"/>
          </p:nvPr>
        </p:nvSpPr>
        <p:spPr>
          <a:xfrm>
            <a:off x="4783800" y="1302788"/>
            <a:ext cx="3581700" cy="2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22">
                <a:latin typeface="Montserrat Light"/>
                <a:ea typeface="Montserrat Light"/>
                <a:cs typeface="Montserrat Light"/>
                <a:sym typeface="Montserrat Light"/>
              </a:rPr>
              <a:t>Постійно.Багато.Самостійно</a:t>
            </a:r>
            <a:endParaRPr sz="1022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5"/>
          <p:cNvSpPr txBox="1"/>
          <p:nvPr>
            <p:ph type="title"/>
          </p:nvPr>
        </p:nvSpPr>
        <p:spPr>
          <a:xfrm>
            <a:off x="4783800" y="1020788"/>
            <a:ext cx="3581700" cy="2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22">
                <a:latin typeface="Montserrat Light"/>
                <a:ea typeface="Montserrat Light"/>
                <a:cs typeface="Montserrat Light"/>
                <a:sym typeface="Montserrat Light"/>
              </a:rPr>
              <a:t>Постійно.Багато.Самостійно</a:t>
            </a:r>
            <a:endParaRPr sz="1022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5"/>
          <p:cNvSpPr txBox="1"/>
          <p:nvPr>
            <p:ph type="title"/>
          </p:nvPr>
        </p:nvSpPr>
        <p:spPr>
          <a:xfrm>
            <a:off x="4783800" y="738838"/>
            <a:ext cx="3581700" cy="2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22">
                <a:latin typeface="Montserrat Light"/>
                <a:ea typeface="Montserrat Light"/>
                <a:cs typeface="Montserrat Light"/>
                <a:sym typeface="Montserrat Light"/>
              </a:rPr>
              <a:t>Постійно.Багато.Самостійно</a:t>
            </a:r>
            <a:endParaRPr sz="1022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5"/>
          <p:cNvSpPr txBox="1"/>
          <p:nvPr>
            <p:ph type="title"/>
          </p:nvPr>
        </p:nvSpPr>
        <p:spPr>
          <a:xfrm>
            <a:off x="4783800" y="456788"/>
            <a:ext cx="3581700" cy="2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22">
                <a:latin typeface="Montserrat Light"/>
                <a:ea typeface="Montserrat Light"/>
                <a:cs typeface="Montserrat Light"/>
                <a:sym typeface="Montserrat Light"/>
              </a:rPr>
              <a:t>Постійно.Багато.Самостійно</a:t>
            </a:r>
            <a:endParaRPr sz="1022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5"/>
          <p:cNvSpPr txBox="1"/>
          <p:nvPr>
            <p:ph type="title"/>
          </p:nvPr>
        </p:nvSpPr>
        <p:spPr>
          <a:xfrm>
            <a:off x="4783800" y="174888"/>
            <a:ext cx="3581700" cy="2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22">
                <a:latin typeface="Montserrat Light"/>
                <a:ea typeface="Montserrat Light"/>
                <a:cs typeface="Montserrat Light"/>
                <a:sym typeface="Montserrat Light"/>
              </a:rPr>
              <a:t>Постійно.Багато.Самостійно</a:t>
            </a:r>
            <a:endParaRPr sz="1022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5"/>
          <p:cNvSpPr txBox="1"/>
          <p:nvPr>
            <p:ph type="title"/>
          </p:nvPr>
        </p:nvSpPr>
        <p:spPr>
          <a:xfrm>
            <a:off x="4783800" y="-107212"/>
            <a:ext cx="3581700" cy="2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22">
                <a:latin typeface="Montserrat Light"/>
                <a:ea typeface="Montserrat Light"/>
                <a:cs typeface="Montserrat Light"/>
                <a:sym typeface="Montserrat Light"/>
              </a:rPr>
              <a:t>Постійно.Багато.Самостійно</a:t>
            </a:r>
            <a:endParaRPr sz="1022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5"/>
          <p:cNvSpPr txBox="1"/>
          <p:nvPr>
            <p:ph type="title"/>
          </p:nvPr>
        </p:nvSpPr>
        <p:spPr>
          <a:xfrm>
            <a:off x="4783800" y="2887050"/>
            <a:ext cx="3581700" cy="2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22">
                <a:latin typeface="Montserrat Light"/>
                <a:ea typeface="Montserrat Light"/>
                <a:cs typeface="Montserrat Light"/>
                <a:sym typeface="Montserrat Light"/>
              </a:rPr>
              <a:t>Постійно.Багато.Самостійно</a:t>
            </a:r>
            <a:endParaRPr sz="1022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5"/>
          <p:cNvSpPr txBox="1"/>
          <p:nvPr>
            <p:ph type="title"/>
          </p:nvPr>
        </p:nvSpPr>
        <p:spPr>
          <a:xfrm>
            <a:off x="4748075" y="4753300"/>
            <a:ext cx="3581700" cy="28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22">
                <a:latin typeface="Montserrat Light"/>
                <a:ea typeface="Montserrat Light"/>
                <a:cs typeface="Montserrat Light"/>
                <a:sym typeface="Montserrat Light"/>
              </a:rPr>
              <a:t>Постійно.Багато.Самостійно</a:t>
            </a:r>
            <a:endParaRPr sz="1022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4797975" y="3577750"/>
            <a:ext cx="358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Вивчайте англійську!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85725" y="3078975"/>
            <a:ext cx="31791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ІТ</a:t>
            </a:r>
            <a:r>
              <a:rPr lang="ru" sz="1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англійська</a:t>
            </a:r>
            <a:endParaRPr sz="1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175" y="171450"/>
            <a:ext cx="8558225" cy="31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ctrTitle"/>
          </p:nvPr>
        </p:nvSpPr>
        <p:spPr>
          <a:xfrm>
            <a:off x="3233450" y="1090175"/>
            <a:ext cx="2788800" cy="22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650">
                <a:latin typeface="Montserrat ExtraBold"/>
                <a:ea typeface="Montserrat ExtraBold"/>
                <a:cs typeface="Montserrat ExtraBold"/>
                <a:sym typeface="Montserrat ExtraBold"/>
              </a:rPr>
              <a:t>ІТ</a:t>
            </a: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-це?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4"/>
          <p:cNvSpPr txBox="1"/>
          <p:nvPr>
            <p:ph type="ctrTitle"/>
          </p:nvPr>
        </p:nvSpPr>
        <p:spPr>
          <a:xfrm>
            <a:off x="6924575" y="3007575"/>
            <a:ext cx="2969400" cy="4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50"/>
              <a:t> </a:t>
            </a:r>
            <a:endParaRPr sz="1800"/>
          </a:p>
        </p:txBody>
      </p:sp>
      <p:sp>
        <p:nvSpPr>
          <p:cNvPr id="68" name="Google Shape;68;p14"/>
          <p:cNvSpPr txBox="1"/>
          <p:nvPr>
            <p:ph type="ctrTitle"/>
          </p:nvPr>
        </p:nvSpPr>
        <p:spPr>
          <a:xfrm>
            <a:off x="6487900" y="1593100"/>
            <a:ext cx="2969400" cy="4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50">
                <a:latin typeface="Montserrat Light"/>
                <a:ea typeface="Montserrat Light"/>
                <a:cs typeface="Montserrat Light"/>
                <a:sym typeface="Montserrat Light"/>
              </a:rPr>
              <a:t>….?</a:t>
            </a:r>
            <a:r>
              <a:rPr b="1" lang="ru" sz="2650"/>
              <a:t> </a:t>
            </a:r>
            <a:endParaRPr sz="1800"/>
          </a:p>
        </p:txBody>
      </p:sp>
      <p:sp>
        <p:nvSpPr>
          <p:cNvPr id="69" name="Google Shape;69;p14"/>
          <p:cNvSpPr txBox="1"/>
          <p:nvPr>
            <p:ph type="ctrTitle"/>
          </p:nvPr>
        </p:nvSpPr>
        <p:spPr>
          <a:xfrm>
            <a:off x="2201650" y="3574725"/>
            <a:ext cx="2969400" cy="4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50">
                <a:latin typeface="Montserrat Light"/>
                <a:ea typeface="Montserrat Light"/>
                <a:cs typeface="Montserrat Light"/>
                <a:sym typeface="Montserrat Light"/>
              </a:rPr>
              <a:t>….?</a:t>
            </a:r>
            <a:r>
              <a:rPr b="1" lang="ru" sz="2650"/>
              <a:t> </a:t>
            </a:r>
            <a:endParaRPr sz="1800"/>
          </a:p>
        </p:txBody>
      </p:sp>
      <p:sp>
        <p:nvSpPr>
          <p:cNvPr id="70" name="Google Shape;70;p14"/>
          <p:cNvSpPr txBox="1"/>
          <p:nvPr>
            <p:ph type="ctrTitle"/>
          </p:nvPr>
        </p:nvSpPr>
        <p:spPr>
          <a:xfrm>
            <a:off x="1137200" y="1628825"/>
            <a:ext cx="1020300" cy="2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актуально</a:t>
            </a:r>
            <a:r>
              <a:rPr lang="ru" sz="1000"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75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914400" y="1250175"/>
            <a:ext cx="1416737" cy="764412"/>
          </a:xfrm>
          <a:custGeom>
            <a:rect b="b" l="l" r="r" t="t"/>
            <a:pathLst>
              <a:path extrusionOk="0" h="34499" w="28420">
                <a:moveTo>
                  <a:pt x="10559" y="6001"/>
                </a:moveTo>
                <a:cubicBezTo>
                  <a:pt x="3812" y="7499"/>
                  <a:pt x="-1226" y="17256"/>
                  <a:pt x="272" y="24003"/>
                </a:cubicBezTo>
                <a:cubicBezTo>
                  <a:pt x="2152" y="32472"/>
                  <a:pt x="17628" y="37388"/>
                  <a:pt x="24846" y="32576"/>
                </a:cubicBezTo>
                <a:cubicBezTo>
                  <a:pt x="30874" y="28557"/>
                  <a:pt x="28273" y="16702"/>
                  <a:pt x="23989" y="10859"/>
                </a:cubicBezTo>
                <a:cubicBezTo>
                  <a:pt x="19553" y="4808"/>
                  <a:pt x="11775" y="0"/>
                  <a:pt x="4272" y="0"/>
                </a:cubicBez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Google Shape;72;p14"/>
          <p:cNvSpPr/>
          <p:nvPr/>
        </p:nvSpPr>
        <p:spPr>
          <a:xfrm>
            <a:off x="2022050" y="3424725"/>
            <a:ext cx="814020" cy="764412"/>
          </a:xfrm>
          <a:custGeom>
            <a:rect b="b" l="l" r="r" t="t"/>
            <a:pathLst>
              <a:path extrusionOk="0" h="34499" w="28420">
                <a:moveTo>
                  <a:pt x="10559" y="6001"/>
                </a:moveTo>
                <a:cubicBezTo>
                  <a:pt x="3812" y="7499"/>
                  <a:pt x="-1226" y="17256"/>
                  <a:pt x="272" y="24003"/>
                </a:cubicBezTo>
                <a:cubicBezTo>
                  <a:pt x="2152" y="32472"/>
                  <a:pt x="17628" y="37388"/>
                  <a:pt x="24846" y="32576"/>
                </a:cubicBezTo>
                <a:cubicBezTo>
                  <a:pt x="30874" y="28557"/>
                  <a:pt x="28273" y="16702"/>
                  <a:pt x="23989" y="10859"/>
                </a:cubicBezTo>
                <a:cubicBezTo>
                  <a:pt x="19553" y="4808"/>
                  <a:pt x="11775" y="0"/>
                  <a:pt x="4272" y="0"/>
                </a:cubicBez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Google Shape;73;p14"/>
          <p:cNvSpPr/>
          <p:nvPr/>
        </p:nvSpPr>
        <p:spPr>
          <a:xfrm>
            <a:off x="6355675" y="1400225"/>
            <a:ext cx="814020" cy="764412"/>
          </a:xfrm>
          <a:custGeom>
            <a:rect b="b" l="l" r="r" t="t"/>
            <a:pathLst>
              <a:path extrusionOk="0" h="34499" w="28420">
                <a:moveTo>
                  <a:pt x="10559" y="6001"/>
                </a:moveTo>
                <a:cubicBezTo>
                  <a:pt x="3812" y="7499"/>
                  <a:pt x="-1226" y="17256"/>
                  <a:pt x="272" y="24003"/>
                </a:cubicBezTo>
                <a:cubicBezTo>
                  <a:pt x="2152" y="32472"/>
                  <a:pt x="17628" y="37388"/>
                  <a:pt x="24846" y="32576"/>
                </a:cubicBezTo>
                <a:cubicBezTo>
                  <a:pt x="30874" y="28557"/>
                  <a:pt x="28273" y="16702"/>
                  <a:pt x="23989" y="10859"/>
                </a:cubicBezTo>
                <a:cubicBezTo>
                  <a:pt x="19553" y="4808"/>
                  <a:pt x="11775" y="0"/>
                  <a:pt x="4272" y="0"/>
                </a:cubicBez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ctrTitle"/>
          </p:nvPr>
        </p:nvSpPr>
        <p:spPr>
          <a:xfrm>
            <a:off x="340275" y="2790400"/>
            <a:ext cx="3274500" cy="22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650">
                <a:latin typeface="Montserrat ExtraBold"/>
                <a:ea typeface="Montserrat ExtraBold"/>
                <a:cs typeface="Montserrat ExtraBold"/>
                <a:sym typeface="Montserrat ExtraBold"/>
              </a:rPr>
              <a:t>І</a:t>
            </a:r>
            <a:r>
              <a:rPr lang="ru" sz="16650">
                <a:latin typeface="Montserrat ExtraBold"/>
                <a:ea typeface="Montserrat ExtraBold"/>
                <a:cs typeface="Montserrat ExtraBold"/>
                <a:sym typeface="Montserrat ExtraBold"/>
              </a:rPr>
              <a:t>Т</a:t>
            </a:r>
            <a:r>
              <a:rPr lang="ru" sz="1000">
                <a:latin typeface="Montserrat ExtraBold"/>
                <a:ea typeface="Montserrat ExtraBold"/>
                <a:cs typeface="Montserrat ExtraBold"/>
                <a:sym typeface="Montserrat ExtraBold"/>
              </a:rPr>
              <a:t>актуально</a:t>
            </a:r>
            <a:endParaRPr sz="10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9" name="Google Shape;79;p15"/>
          <p:cNvSpPr txBox="1"/>
          <p:nvPr>
            <p:ph type="ctrTitle"/>
          </p:nvPr>
        </p:nvSpPr>
        <p:spPr>
          <a:xfrm>
            <a:off x="474300" y="693025"/>
            <a:ext cx="3397500" cy="8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Montserrat Light"/>
                <a:ea typeface="Montserrat Light"/>
                <a:cs typeface="Montserrat Light"/>
                <a:sym typeface="Montserrat Light"/>
              </a:rPr>
              <a:t>Єдина експортна галузь, що повноцінно працює під час війни</a:t>
            </a:r>
            <a:endParaRPr sz="175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0" name="Google Shape;80;p15"/>
          <p:cNvSpPr txBox="1"/>
          <p:nvPr>
            <p:ph type="ctrTitle"/>
          </p:nvPr>
        </p:nvSpPr>
        <p:spPr>
          <a:xfrm>
            <a:off x="4808575" y="814475"/>
            <a:ext cx="3397500" cy="8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9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металургія  впала на 59 %, експорт мінеральних продуктів на 46,1 %, продуктів хімічної промисловості на 42,6 %. На цьому фоні, частка експорту ІТ-послуг у ВВП збільшилась на 51%  та становить 5,4%</a:t>
            </a:r>
            <a:endParaRPr sz="9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1" name="Google Shape;81;p15"/>
          <p:cNvSpPr txBox="1"/>
          <p:nvPr>
            <p:ph type="ctrTitle"/>
          </p:nvPr>
        </p:nvSpPr>
        <p:spPr>
          <a:xfrm>
            <a:off x="4772875" y="3111425"/>
            <a:ext cx="3506700" cy="21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За даними НБУ на перший квартал 2023 року доля IT в експорті послуг становить 43%. </a:t>
            </a:r>
            <a:endParaRPr b="1"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ctrTitle"/>
          </p:nvPr>
        </p:nvSpPr>
        <p:spPr>
          <a:xfrm>
            <a:off x="2949000" y="1090175"/>
            <a:ext cx="2788800" cy="22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650">
                <a:latin typeface="Montserrat ExtraBold"/>
                <a:ea typeface="Montserrat ExtraBold"/>
                <a:cs typeface="Montserrat ExtraBold"/>
                <a:sym typeface="Montserrat ExtraBold"/>
              </a:rPr>
              <a:t>ІТ</a:t>
            </a: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-це?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6"/>
          <p:cNvSpPr txBox="1"/>
          <p:nvPr>
            <p:ph type="ctrTitle"/>
          </p:nvPr>
        </p:nvSpPr>
        <p:spPr>
          <a:xfrm>
            <a:off x="6924575" y="3007575"/>
            <a:ext cx="2969400" cy="4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50"/>
              <a:t> </a:t>
            </a:r>
            <a:endParaRPr sz="1800"/>
          </a:p>
        </p:txBody>
      </p:sp>
      <p:sp>
        <p:nvSpPr>
          <p:cNvPr id="88" name="Google Shape;88;p16"/>
          <p:cNvSpPr txBox="1"/>
          <p:nvPr>
            <p:ph type="ctrTitle"/>
          </p:nvPr>
        </p:nvSpPr>
        <p:spPr>
          <a:xfrm>
            <a:off x="2353800" y="3629050"/>
            <a:ext cx="2969400" cy="4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50">
                <a:latin typeface="Montserrat Light"/>
                <a:ea typeface="Montserrat Light"/>
                <a:cs typeface="Montserrat Light"/>
                <a:sym typeface="Montserrat Light"/>
              </a:rPr>
              <a:t>….?</a:t>
            </a:r>
            <a:r>
              <a:rPr b="1" lang="ru" sz="2650"/>
              <a:t> </a:t>
            </a:r>
            <a:endParaRPr sz="1800"/>
          </a:p>
        </p:txBody>
      </p:sp>
      <p:sp>
        <p:nvSpPr>
          <p:cNvPr id="89" name="Google Shape;89;p16"/>
          <p:cNvSpPr txBox="1"/>
          <p:nvPr>
            <p:ph type="ctrTitle"/>
          </p:nvPr>
        </p:nvSpPr>
        <p:spPr>
          <a:xfrm>
            <a:off x="6309300" y="1988800"/>
            <a:ext cx="2398800" cy="2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високі заробітні плати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75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0" name="Google Shape;90;p16"/>
          <p:cNvSpPr txBox="1"/>
          <p:nvPr>
            <p:ph type="ctrTitle"/>
          </p:nvPr>
        </p:nvSpPr>
        <p:spPr>
          <a:xfrm>
            <a:off x="1137200" y="1628825"/>
            <a:ext cx="1020300" cy="2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актуально</a:t>
            </a:r>
            <a:r>
              <a:rPr lang="ru" sz="1000"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75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914400" y="1250175"/>
            <a:ext cx="1416737" cy="764412"/>
          </a:xfrm>
          <a:custGeom>
            <a:rect b="b" l="l" r="r" t="t"/>
            <a:pathLst>
              <a:path extrusionOk="0" h="34499" w="28420">
                <a:moveTo>
                  <a:pt x="10559" y="6001"/>
                </a:moveTo>
                <a:cubicBezTo>
                  <a:pt x="3812" y="7499"/>
                  <a:pt x="-1226" y="17256"/>
                  <a:pt x="272" y="24003"/>
                </a:cubicBezTo>
                <a:cubicBezTo>
                  <a:pt x="2152" y="32472"/>
                  <a:pt x="17628" y="37388"/>
                  <a:pt x="24846" y="32576"/>
                </a:cubicBezTo>
                <a:cubicBezTo>
                  <a:pt x="30874" y="28557"/>
                  <a:pt x="28273" y="16702"/>
                  <a:pt x="23989" y="10859"/>
                </a:cubicBezTo>
                <a:cubicBezTo>
                  <a:pt x="19553" y="4808"/>
                  <a:pt x="11775" y="0"/>
                  <a:pt x="4272" y="0"/>
                </a:cubicBez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" name="Google Shape;92;p16"/>
          <p:cNvSpPr/>
          <p:nvPr/>
        </p:nvSpPr>
        <p:spPr>
          <a:xfrm>
            <a:off x="5936825" y="1553025"/>
            <a:ext cx="2578405" cy="764412"/>
          </a:xfrm>
          <a:custGeom>
            <a:rect b="b" l="l" r="r" t="t"/>
            <a:pathLst>
              <a:path extrusionOk="0" h="34499" w="28420">
                <a:moveTo>
                  <a:pt x="10559" y="6001"/>
                </a:moveTo>
                <a:cubicBezTo>
                  <a:pt x="3812" y="7499"/>
                  <a:pt x="-1226" y="17256"/>
                  <a:pt x="272" y="24003"/>
                </a:cubicBezTo>
                <a:cubicBezTo>
                  <a:pt x="2152" y="32472"/>
                  <a:pt x="17628" y="37388"/>
                  <a:pt x="24846" y="32576"/>
                </a:cubicBezTo>
                <a:cubicBezTo>
                  <a:pt x="30874" y="28557"/>
                  <a:pt x="28273" y="16702"/>
                  <a:pt x="23989" y="10859"/>
                </a:cubicBezTo>
                <a:cubicBezTo>
                  <a:pt x="19553" y="4808"/>
                  <a:pt x="11775" y="0"/>
                  <a:pt x="4272" y="0"/>
                </a:cubicBez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Google Shape;93;p16"/>
          <p:cNvSpPr/>
          <p:nvPr/>
        </p:nvSpPr>
        <p:spPr>
          <a:xfrm>
            <a:off x="2221575" y="3436175"/>
            <a:ext cx="814020" cy="764412"/>
          </a:xfrm>
          <a:custGeom>
            <a:rect b="b" l="l" r="r" t="t"/>
            <a:pathLst>
              <a:path extrusionOk="0" h="34499" w="28420">
                <a:moveTo>
                  <a:pt x="10559" y="6001"/>
                </a:moveTo>
                <a:cubicBezTo>
                  <a:pt x="3812" y="7499"/>
                  <a:pt x="-1226" y="17256"/>
                  <a:pt x="272" y="24003"/>
                </a:cubicBezTo>
                <a:cubicBezTo>
                  <a:pt x="2152" y="32472"/>
                  <a:pt x="17628" y="37388"/>
                  <a:pt x="24846" y="32576"/>
                </a:cubicBezTo>
                <a:cubicBezTo>
                  <a:pt x="30874" y="28557"/>
                  <a:pt x="28273" y="16702"/>
                  <a:pt x="23989" y="10859"/>
                </a:cubicBezTo>
                <a:cubicBezTo>
                  <a:pt x="19553" y="4808"/>
                  <a:pt x="11775" y="0"/>
                  <a:pt x="4272" y="0"/>
                </a:cubicBez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4798000" y="3727825"/>
            <a:ext cx="358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Медіанні зарплати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75" y="226300"/>
            <a:ext cx="7800876" cy="3168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>
            <p:ph type="title"/>
          </p:nvPr>
        </p:nvSpPr>
        <p:spPr>
          <a:xfrm>
            <a:off x="4798000" y="3544175"/>
            <a:ext cx="3293100" cy="3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900">
                <a:latin typeface="Montserrat Light"/>
                <a:ea typeface="Montserrat Light"/>
                <a:cs typeface="Montserrat Light"/>
                <a:sym typeface="Montserrat Light"/>
              </a:rPr>
              <a:t>Д</a:t>
            </a:r>
            <a:r>
              <a:rPr lang="ru" sz="900">
                <a:latin typeface="Montserrat Light"/>
                <a:ea typeface="Montserrat Light"/>
                <a:cs typeface="Montserrat Light"/>
                <a:sym typeface="Montserrat Light"/>
              </a:rPr>
              <a:t>инаміка за останні 6 місяців</a:t>
            </a:r>
            <a:endParaRPr sz="9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85725" y="3078975"/>
            <a:ext cx="31791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ІТ</a:t>
            </a:r>
            <a:r>
              <a:rPr lang="ru" sz="1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зарплати</a:t>
            </a:r>
            <a:endParaRPr sz="1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ctrTitle"/>
          </p:nvPr>
        </p:nvSpPr>
        <p:spPr>
          <a:xfrm>
            <a:off x="2949000" y="1090175"/>
            <a:ext cx="2788800" cy="224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650">
                <a:latin typeface="Montserrat ExtraBold"/>
                <a:ea typeface="Montserrat ExtraBold"/>
                <a:cs typeface="Montserrat ExtraBold"/>
                <a:sym typeface="Montserrat ExtraBold"/>
              </a:rPr>
              <a:t>ІТ</a:t>
            </a: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-це?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8"/>
          <p:cNvSpPr txBox="1"/>
          <p:nvPr>
            <p:ph type="ctrTitle"/>
          </p:nvPr>
        </p:nvSpPr>
        <p:spPr>
          <a:xfrm>
            <a:off x="6924575" y="3007575"/>
            <a:ext cx="2969400" cy="4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50"/>
              <a:t> </a:t>
            </a:r>
            <a:endParaRPr sz="1800"/>
          </a:p>
        </p:txBody>
      </p:sp>
      <p:sp>
        <p:nvSpPr>
          <p:cNvPr id="108" name="Google Shape;108;p18"/>
          <p:cNvSpPr txBox="1"/>
          <p:nvPr>
            <p:ph type="ctrTitle"/>
          </p:nvPr>
        </p:nvSpPr>
        <p:spPr>
          <a:xfrm>
            <a:off x="2380250" y="3764950"/>
            <a:ext cx="1448700" cy="4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4615"/>
              <a:buFont typeface="Arial"/>
              <a:buNone/>
            </a:pPr>
            <a:r>
              <a:rPr lang="ru" sz="1300">
                <a:latin typeface="Montserrat Light"/>
                <a:ea typeface="Montserrat Light"/>
                <a:cs typeface="Montserrat Light"/>
                <a:sym typeface="Montserrat Light"/>
              </a:rPr>
              <a:t>креативно</a:t>
            </a:r>
            <a:endParaRPr sz="13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5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9" name="Google Shape;109;p18"/>
          <p:cNvSpPr txBox="1"/>
          <p:nvPr>
            <p:ph type="ctrTitle"/>
          </p:nvPr>
        </p:nvSpPr>
        <p:spPr>
          <a:xfrm>
            <a:off x="6409325" y="1971763"/>
            <a:ext cx="2398800" cy="2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високі заробітні плати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75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0" name="Google Shape;110;p18"/>
          <p:cNvSpPr txBox="1"/>
          <p:nvPr>
            <p:ph type="ctrTitle"/>
          </p:nvPr>
        </p:nvSpPr>
        <p:spPr>
          <a:xfrm>
            <a:off x="1137200" y="1628825"/>
            <a:ext cx="1020300" cy="2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актуально</a:t>
            </a:r>
            <a:r>
              <a:rPr lang="ru" sz="1000"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75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914400" y="1250175"/>
            <a:ext cx="1416737" cy="764412"/>
          </a:xfrm>
          <a:custGeom>
            <a:rect b="b" l="l" r="r" t="t"/>
            <a:pathLst>
              <a:path extrusionOk="0" h="34499" w="28420">
                <a:moveTo>
                  <a:pt x="10559" y="6001"/>
                </a:moveTo>
                <a:cubicBezTo>
                  <a:pt x="3812" y="7499"/>
                  <a:pt x="-1226" y="17256"/>
                  <a:pt x="272" y="24003"/>
                </a:cubicBezTo>
                <a:cubicBezTo>
                  <a:pt x="2152" y="32472"/>
                  <a:pt x="17628" y="37388"/>
                  <a:pt x="24846" y="32576"/>
                </a:cubicBezTo>
                <a:cubicBezTo>
                  <a:pt x="30874" y="28557"/>
                  <a:pt x="28273" y="16702"/>
                  <a:pt x="23989" y="10859"/>
                </a:cubicBezTo>
                <a:cubicBezTo>
                  <a:pt x="19553" y="4808"/>
                  <a:pt x="11775" y="0"/>
                  <a:pt x="4272" y="0"/>
                </a:cubicBez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Google Shape;112;p18"/>
          <p:cNvSpPr/>
          <p:nvPr/>
        </p:nvSpPr>
        <p:spPr>
          <a:xfrm>
            <a:off x="6036850" y="1535988"/>
            <a:ext cx="2578405" cy="764412"/>
          </a:xfrm>
          <a:custGeom>
            <a:rect b="b" l="l" r="r" t="t"/>
            <a:pathLst>
              <a:path extrusionOk="0" h="34499" w="28420">
                <a:moveTo>
                  <a:pt x="10559" y="6001"/>
                </a:moveTo>
                <a:cubicBezTo>
                  <a:pt x="3812" y="7499"/>
                  <a:pt x="-1226" y="17256"/>
                  <a:pt x="272" y="24003"/>
                </a:cubicBezTo>
                <a:cubicBezTo>
                  <a:pt x="2152" y="32472"/>
                  <a:pt x="17628" y="37388"/>
                  <a:pt x="24846" y="32576"/>
                </a:cubicBezTo>
                <a:cubicBezTo>
                  <a:pt x="30874" y="28557"/>
                  <a:pt x="28273" y="16702"/>
                  <a:pt x="23989" y="10859"/>
                </a:cubicBezTo>
                <a:cubicBezTo>
                  <a:pt x="19553" y="4808"/>
                  <a:pt x="11775" y="0"/>
                  <a:pt x="4272" y="0"/>
                </a:cubicBez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Google Shape;113;p18"/>
          <p:cNvSpPr/>
          <p:nvPr/>
        </p:nvSpPr>
        <p:spPr>
          <a:xfrm>
            <a:off x="2198025" y="3529125"/>
            <a:ext cx="1416737" cy="657292"/>
          </a:xfrm>
          <a:custGeom>
            <a:rect b="b" l="l" r="r" t="t"/>
            <a:pathLst>
              <a:path extrusionOk="0" h="34499" w="28420">
                <a:moveTo>
                  <a:pt x="10559" y="6001"/>
                </a:moveTo>
                <a:cubicBezTo>
                  <a:pt x="3812" y="7499"/>
                  <a:pt x="-1226" y="17256"/>
                  <a:pt x="272" y="24003"/>
                </a:cubicBezTo>
                <a:cubicBezTo>
                  <a:pt x="2152" y="32472"/>
                  <a:pt x="17628" y="37388"/>
                  <a:pt x="24846" y="32576"/>
                </a:cubicBezTo>
                <a:cubicBezTo>
                  <a:pt x="30874" y="28557"/>
                  <a:pt x="28273" y="16702"/>
                  <a:pt x="23989" y="10859"/>
                </a:cubicBezTo>
                <a:cubicBezTo>
                  <a:pt x="19553" y="4808"/>
                  <a:pt x="11775" y="0"/>
                  <a:pt x="4272" y="0"/>
                </a:cubicBez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447125" y="644400"/>
            <a:ext cx="3581700" cy="10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Створювати різні цікаві та корисні системи, використовуючи свою креативність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4772025" y="680125"/>
            <a:ext cx="4679100" cy="19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2500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Веб-сайти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2500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Мобільні додатки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2500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Ігри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2500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Системи керування базами даних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2500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Системи електронного документообігу 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2500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Системи управління виробництвом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2500"/>
              <a:buNone/>
            </a:pPr>
            <a:r>
              <a:rPr lang="ru" sz="1200">
                <a:latin typeface="Montserrat Light"/>
                <a:ea typeface="Montserrat Light"/>
                <a:cs typeface="Montserrat Light"/>
                <a:sym typeface="Montserrat Light"/>
              </a:rPr>
              <a:t>Системи штучного інтелекту</a:t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2500"/>
              <a:buNone/>
            </a:pPr>
            <a:r>
              <a:t/>
            </a:r>
            <a:endParaRPr sz="12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335775" y="2913300"/>
            <a:ext cx="31791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ІТ</a:t>
            </a:r>
            <a:r>
              <a:rPr lang="ru" sz="1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креатив</a:t>
            </a:r>
            <a:endParaRPr sz="1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5612363" y="1715975"/>
            <a:ext cx="3581700" cy="10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Університет</a:t>
            </a: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Курси?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Самостійне навчання?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1142963" y="1164450"/>
            <a:ext cx="28146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увійти в </a:t>
            </a:r>
            <a:r>
              <a:rPr lang="ru" sz="14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ІТ</a:t>
            </a:r>
            <a:endParaRPr sz="1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3307538" y="1156650"/>
            <a:ext cx="28146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0">
                <a:solidFill>
                  <a:srgbClr val="FF99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?</a:t>
            </a:r>
            <a:endParaRPr sz="15000">
              <a:solidFill>
                <a:srgbClr val="FF99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4719388" y="1715975"/>
            <a:ext cx="3581700" cy="10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Університет!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Курси!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Montserrat"/>
                <a:ea typeface="Montserrat"/>
                <a:cs typeface="Montserrat"/>
                <a:sym typeface="Montserrat"/>
              </a:rPr>
              <a:t>Самостійне навчання!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1142963" y="1164450"/>
            <a:ext cx="28146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увійти в </a:t>
            </a:r>
            <a:r>
              <a:rPr lang="ru" sz="149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ІТ</a:t>
            </a:r>
            <a:endParaRPr sz="1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4" name="Google Shape;134;p21"/>
          <p:cNvSpPr/>
          <p:nvPr/>
        </p:nvSpPr>
        <p:spPr>
          <a:xfrm rot="-1321274">
            <a:off x="4192335" y="970209"/>
            <a:ext cx="3357487" cy="2661436"/>
          </a:xfrm>
          <a:custGeom>
            <a:rect b="b" l="l" r="r" t="t"/>
            <a:pathLst>
              <a:path extrusionOk="0" h="110592" w="146043">
                <a:moveTo>
                  <a:pt x="58012" y="246"/>
                </a:moveTo>
                <a:cubicBezTo>
                  <a:pt x="47155" y="246"/>
                  <a:pt x="34818" y="-1398"/>
                  <a:pt x="25723" y="4532"/>
                </a:cubicBezTo>
                <a:cubicBezTo>
                  <a:pt x="5532" y="17698"/>
                  <a:pt x="-7283" y="52700"/>
                  <a:pt x="4577" y="73684"/>
                </a:cubicBezTo>
                <a:cubicBezTo>
                  <a:pt x="26906" y="113190"/>
                  <a:pt x="110312" y="124519"/>
                  <a:pt x="139737" y="89972"/>
                </a:cubicBezTo>
                <a:cubicBezTo>
                  <a:pt x="144531" y="84343"/>
                  <a:pt x="147183" y="75728"/>
                  <a:pt x="145452" y="68540"/>
                </a:cubicBezTo>
                <a:cubicBezTo>
                  <a:pt x="142606" y="56720"/>
                  <a:pt x="133615" y="46642"/>
                  <a:pt x="124306" y="38822"/>
                </a:cubicBezTo>
                <a:cubicBezTo>
                  <a:pt x="98843" y="17433"/>
                  <a:pt x="62046" y="1442"/>
                  <a:pt x="29437" y="7961"/>
                </a:cubicBezTo>
              </a:path>
            </a:pathLst>
          </a:cu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