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1" r:id="rId2"/>
    <p:sldId id="256" r:id="rId3"/>
    <p:sldId id="257" r:id="rId4"/>
    <p:sldId id="258" r:id="rId5"/>
    <p:sldId id="259" r:id="rId6"/>
    <p:sldId id="260" r:id="rId7"/>
    <p:sldId id="262" r:id="rId8"/>
    <p:sldId id="263" r:id="rId9"/>
    <p:sldId id="264" r:id="rId10"/>
    <p:sldId id="265" r:id="rId11"/>
    <p:sldId id="266" r:id="rId12"/>
    <p:sldId id="267" r:id="rId13"/>
    <p:sldId id="268" r:id="rId14"/>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89" d="100"/>
          <a:sy n="89" d="100"/>
        </p:scale>
        <p:origin x="374" y="77"/>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93BEE8D6-BA59-4790-B592-0A931594573F}" type="datetimeFigureOut">
              <a:rPr lang="ru-RU" smtClean="0"/>
              <a:t>11.02.2026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C8EA4DD-76EA-4701-B1BE-208EACB49652}" type="slidenum">
              <a:rPr lang="ru-RU" smtClean="0"/>
              <a:t>‹#›</a:t>
            </a:fld>
            <a:endParaRPr lang="ru-RU"/>
          </a:p>
        </p:txBody>
      </p:sp>
    </p:spTree>
    <p:extLst>
      <p:ext uri="{BB962C8B-B14F-4D97-AF65-F5344CB8AC3E}">
        <p14:creationId xmlns:p14="http://schemas.microsoft.com/office/powerpoint/2010/main" val="34842661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93BEE8D6-BA59-4790-B592-0A931594573F}" type="datetimeFigureOut">
              <a:rPr lang="ru-RU" smtClean="0"/>
              <a:t>11.02.2026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C8EA4DD-76EA-4701-B1BE-208EACB49652}" type="slidenum">
              <a:rPr lang="ru-RU" smtClean="0"/>
              <a:t>‹#›</a:t>
            </a:fld>
            <a:endParaRPr lang="ru-RU"/>
          </a:p>
        </p:txBody>
      </p:sp>
    </p:spTree>
    <p:extLst>
      <p:ext uri="{BB962C8B-B14F-4D97-AF65-F5344CB8AC3E}">
        <p14:creationId xmlns:p14="http://schemas.microsoft.com/office/powerpoint/2010/main" val="1586642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93BEE8D6-BA59-4790-B592-0A931594573F}" type="datetimeFigureOut">
              <a:rPr lang="ru-RU" smtClean="0"/>
              <a:t>11.02.2026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C8EA4DD-76EA-4701-B1BE-208EACB49652}" type="slidenum">
              <a:rPr lang="ru-RU" smtClean="0"/>
              <a:t>‹#›</a:t>
            </a:fld>
            <a:endParaRPr lang="ru-RU"/>
          </a:p>
        </p:txBody>
      </p:sp>
    </p:spTree>
    <p:extLst>
      <p:ext uri="{BB962C8B-B14F-4D97-AF65-F5344CB8AC3E}">
        <p14:creationId xmlns:p14="http://schemas.microsoft.com/office/powerpoint/2010/main" val="6210703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93BEE8D6-BA59-4790-B592-0A931594573F}" type="datetimeFigureOut">
              <a:rPr lang="ru-RU" smtClean="0"/>
              <a:t>11.02.2026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C8EA4DD-76EA-4701-B1BE-208EACB49652}" type="slidenum">
              <a:rPr lang="ru-RU" smtClean="0"/>
              <a:t>‹#›</a:t>
            </a:fld>
            <a:endParaRPr lang="ru-RU"/>
          </a:p>
        </p:txBody>
      </p:sp>
    </p:spTree>
    <p:extLst>
      <p:ext uri="{BB962C8B-B14F-4D97-AF65-F5344CB8AC3E}">
        <p14:creationId xmlns:p14="http://schemas.microsoft.com/office/powerpoint/2010/main" val="34851862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93BEE8D6-BA59-4790-B592-0A931594573F}" type="datetimeFigureOut">
              <a:rPr lang="ru-RU" smtClean="0"/>
              <a:t>11.02.2026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C8EA4DD-76EA-4701-B1BE-208EACB49652}" type="slidenum">
              <a:rPr lang="ru-RU" smtClean="0"/>
              <a:t>‹#›</a:t>
            </a:fld>
            <a:endParaRPr lang="ru-RU"/>
          </a:p>
        </p:txBody>
      </p:sp>
    </p:spTree>
    <p:extLst>
      <p:ext uri="{BB962C8B-B14F-4D97-AF65-F5344CB8AC3E}">
        <p14:creationId xmlns:p14="http://schemas.microsoft.com/office/powerpoint/2010/main" val="439199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93BEE8D6-BA59-4790-B592-0A931594573F}" type="datetimeFigureOut">
              <a:rPr lang="ru-RU" smtClean="0"/>
              <a:t>11.02.2026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C8EA4DD-76EA-4701-B1BE-208EACB49652}" type="slidenum">
              <a:rPr lang="ru-RU" smtClean="0"/>
              <a:t>‹#›</a:t>
            </a:fld>
            <a:endParaRPr lang="ru-RU"/>
          </a:p>
        </p:txBody>
      </p:sp>
    </p:spTree>
    <p:extLst>
      <p:ext uri="{BB962C8B-B14F-4D97-AF65-F5344CB8AC3E}">
        <p14:creationId xmlns:p14="http://schemas.microsoft.com/office/powerpoint/2010/main" val="21409828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93BEE8D6-BA59-4790-B592-0A931594573F}" type="datetimeFigureOut">
              <a:rPr lang="ru-RU" smtClean="0"/>
              <a:t>11.02.2026</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9C8EA4DD-76EA-4701-B1BE-208EACB49652}" type="slidenum">
              <a:rPr lang="ru-RU" smtClean="0"/>
              <a:t>‹#›</a:t>
            </a:fld>
            <a:endParaRPr lang="ru-RU"/>
          </a:p>
        </p:txBody>
      </p:sp>
    </p:spTree>
    <p:extLst>
      <p:ext uri="{BB962C8B-B14F-4D97-AF65-F5344CB8AC3E}">
        <p14:creationId xmlns:p14="http://schemas.microsoft.com/office/powerpoint/2010/main" val="1006030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93BEE8D6-BA59-4790-B592-0A931594573F}" type="datetimeFigureOut">
              <a:rPr lang="ru-RU" smtClean="0"/>
              <a:t>11.02.2026</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9C8EA4DD-76EA-4701-B1BE-208EACB49652}" type="slidenum">
              <a:rPr lang="ru-RU" smtClean="0"/>
              <a:t>‹#›</a:t>
            </a:fld>
            <a:endParaRPr lang="ru-RU"/>
          </a:p>
        </p:txBody>
      </p:sp>
    </p:spTree>
    <p:extLst>
      <p:ext uri="{BB962C8B-B14F-4D97-AF65-F5344CB8AC3E}">
        <p14:creationId xmlns:p14="http://schemas.microsoft.com/office/powerpoint/2010/main" val="33679436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93BEE8D6-BA59-4790-B592-0A931594573F}" type="datetimeFigureOut">
              <a:rPr lang="ru-RU" smtClean="0"/>
              <a:t>11.02.2026</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9C8EA4DD-76EA-4701-B1BE-208EACB49652}" type="slidenum">
              <a:rPr lang="ru-RU" smtClean="0"/>
              <a:t>‹#›</a:t>
            </a:fld>
            <a:endParaRPr lang="ru-RU"/>
          </a:p>
        </p:txBody>
      </p:sp>
    </p:spTree>
    <p:extLst>
      <p:ext uri="{BB962C8B-B14F-4D97-AF65-F5344CB8AC3E}">
        <p14:creationId xmlns:p14="http://schemas.microsoft.com/office/powerpoint/2010/main" val="42014741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93BEE8D6-BA59-4790-B592-0A931594573F}" type="datetimeFigureOut">
              <a:rPr lang="ru-RU" smtClean="0"/>
              <a:t>11.02.2026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C8EA4DD-76EA-4701-B1BE-208EACB49652}" type="slidenum">
              <a:rPr lang="ru-RU" smtClean="0"/>
              <a:t>‹#›</a:t>
            </a:fld>
            <a:endParaRPr lang="ru-RU"/>
          </a:p>
        </p:txBody>
      </p:sp>
    </p:spTree>
    <p:extLst>
      <p:ext uri="{BB962C8B-B14F-4D97-AF65-F5344CB8AC3E}">
        <p14:creationId xmlns:p14="http://schemas.microsoft.com/office/powerpoint/2010/main" val="21651913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93BEE8D6-BA59-4790-B592-0A931594573F}" type="datetimeFigureOut">
              <a:rPr lang="ru-RU" smtClean="0"/>
              <a:t>11.02.2026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C8EA4DD-76EA-4701-B1BE-208EACB49652}" type="slidenum">
              <a:rPr lang="ru-RU" smtClean="0"/>
              <a:t>‹#›</a:t>
            </a:fld>
            <a:endParaRPr lang="ru-RU"/>
          </a:p>
        </p:txBody>
      </p:sp>
    </p:spTree>
    <p:extLst>
      <p:ext uri="{BB962C8B-B14F-4D97-AF65-F5344CB8AC3E}">
        <p14:creationId xmlns:p14="http://schemas.microsoft.com/office/powerpoint/2010/main" val="7002470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3BEE8D6-BA59-4790-B592-0A931594573F}" type="datetimeFigureOut">
              <a:rPr lang="ru-RU" smtClean="0"/>
              <a:t>11.02.2026</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8EA4DD-76EA-4701-B1BE-208EACB49652}" type="slidenum">
              <a:rPr lang="ru-RU" smtClean="0"/>
              <a:t>‹#›</a:t>
            </a:fld>
            <a:endParaRPr lang="ru-RU"/>
          </a:p>
        </p:txBody>
      </p:sp>
    </p:spTree>
    <p:extLst>
      <p:ext uri="{BB962C8B-B14F-4D97-AF65-F5344CB8AC3E}">
        <p14:creationId xmlns:p14="http://schemas.microsoft.com/office/powerpoint/2010/main" val="21968475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kyiv.dsns.gov.ua/struktura/solomyanske-rayonne-upravlinnya" TargetMode="Externa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502016" y="59448"/>
            <a:ext cx="11593002" cy="6130909"/>
          </a:xfrm>
          <a:prstGeom prst="rect">
            <a:avLst/>
          </a:prstGeom>
        </p:spPr>
        <p:txBody>
          <a:bodyPr wrap="square">
            <a:spAutoFit/>
          </a:bodyPr>
          <a:lstStyle/>
          <a:p>
            <a:pPr algn="r"/>
            <a:r>
              <a:rPr lang="uk-UA" dirty="0"/>
              <a:t>ЗАТВЕРДЖУЮ</a:t>
            </a:r>
          </a:p>
          <a:p>
            <a:pPr algn="r"/>
            <a:r>
              <a:rPr lang="uk-UA" dirty="0"/>
              <a:t>______________________________</a:t>
            </a:r>
          </a:p>
          <a:p>
            <a:pPr algn="r"/>
            <a:r>
              <a:rPr lang="uk-UA" dirty="0"/>
              <a:t>______________________________</a:t>
            </a:r>
          </a:p>
          <a:p>
            <a:pPr algn="r"/>
            <a:r>
              <a:rPr lang="ru-RU" dirty="0"/>
              <a:t>“</a:t>
            </a:r>
            <a:r>
              <a:rPr lang="uk-UA" dirty="0"/>
              <a:t>___</a:t>
            </a:r>
            <a:r>
              <a:rPr lang="ru-RU" dirty="0"/>
              <a:t>”</a:t>
            </a:r>
            <a:r>
              <a:rPr lang="uk-UA" dirty="0"/>
              <a:t>_____________ </a:t>
            </a:r>
            <a:r>
              <a:rPr lang="uk-UA" dirty="0" smtClean="0"/>
              <a:t>2026 </a:t>
            </a:r>
            <a:r>
              <a:rPr lang="uk-UA" dirty="0"/>
              <a:t>р.</a:t>
            </a:r>
          </a:p>
          <a:p>
            <a:pPr algn="r"/>
            <a:r>
              <a:rPr lang="uk-UA" dirty="0"/>
              <a:t> (посада, підпис, прізвище, дата)</a:t>
            </a:r>
          </a:p>
          <a:p>
            <a:pPr algn="r"/>
            <a:r>
              <a:rPr lang="uk-UA" dirty="0"/>
              <a:t> </a:t>
            </a:r>
          </a:p>
          <a:p>
            <a:pPr algn="r"/>
            <a:r>
              <a:rPr lang="uk-UA" dirty="0"/>
              <a:t> </a:t>
            </a:r>
          </a:p>
          <a:p>
            <a:pPr algn="r"/>
            <a:r>
              <a:rPr lang="uk-UA" dirty="0"/>
              <a:t> </a:t>
            </a:r>
          </a:p>
          <a:p>
            <a:pPr algn="ctr"/>
            <a:r>
              <a:rPr lang="uk-UA" dirty="0"/>
              <a:t>МЕТОДИЧНА РОЗРОБКА</a:t>
            </a:r>
          </a:p>
          <a:p>
            <a:pPr algn="ctr"/>
            <a:r>
              <a:rPr lang="uk-UA" dirty="0"/>
              <a:t>для проведення групового заняття</a:t>
            </a:r>
          </a:p>
          <a:p>
            <a:pPr algn="ctr"/>
            <a:r>
              <a:rPr lang="uk-UA" dirty="0"/>
              <a:t>з дисципліни “ОСНОВИ ЦИВІЛЬНОГО ЗАХИСТУ”.</a:t>
            </a:r>
          </a:p>
          <a:p>
            <a:pPr algn="r"/>
            <a:r>
              <a:rPr lang="uk-UA" dirty="0"/>
              <a:t> </a:t>
            </a:r>
          </a:p>
          <a:p>
            <a:pPr algn="ctr"/>
            <a:r>
              <a:rPr lang="uk-UA" dirty="0"/>
              <a:t>ТЕМА </a:t>
            </a:r>
            <a:r>
              <a:rPr lang="uk-UA" dirty="0" smtClean="0"/>
              <a:t>2 </a:t>
            </a:r>
            <a:endParaRPr lang="uk-UA" dirty="0"/>
          </a:p>
          <a:p>
            <a:pPr indent="270510" algn="ctr">
              <a:spcAft>
                <a:spcPts val="0"/>
              </a:spcAft>
            </a:pPr>
            <a:endParaRPr lang="uk-UA" sz="4000" b="1" dirty="0" smtClean="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indent="270510" algn="ctr">
              <a:spcAft>
                <a:spcPts val="0"/>
              </a:spcAft>
            </a:pPr>
            <a:endParaRPr lang="uk-UA" sz="4000" b="1"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indent="270510" algn="ctr">
              <a:spcAft>
                <a:spcPts val="0"/>
              </a:spcAft>
            </a:pPr>
            <a:r>
              <a:rPr lang="uk-UA" sz="2000" b="1"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ІНСТРУКЦІЯ</a:t>
            </a:r>
          </a:p>
          <a:p>
            <a:pPr indent="270510" algn="ctr">
              <a:spcAft>
                <a:spcPts val="0"/>
              </a:spcAft>
            </a:pPr>
            <a:r>
              <a:rPr lang="uk-UA" sz="2000" b="1" dirty="0">
                <a:solidFill>
                  <a:srgbClr val="002060"/>
                </a:solidFill>
                <a:latin typeface="Arial" panose="020B0604020202020204" pitchFamily="34" charset="0"/>
                <a:ea typeface="Times New Roman" panose="02020603050405020304" pitchFamily="18" charset="0"/>
                <a:cs typeface="Arial" panose="020B0604020202020204" pitchFamily="34" charset="0"/>
              </a:rPr>
              <a:t>д</a:t>
            </a:r>
            <a:r>
              <a:rPr lang="uk-UA" sz="2000" b="1"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ля цільового інструктажу працівників КНУБА на </a:t>
            </a:r>
            <a:r>
              <a:rPr lang="uk-UA" sz="2000" b="1" dirty="0">
                <a:solidFill>
                  <a:srgbClr val="002060"/>
                </a:solidFill>
                <a:latin typeface="Arial" panose="020B0604020202020204" pitchFamily="34" charset="0"/>
                <a:ea typeface="Times New Roman" panose="02020603050405020304" pitchFamily="18" charset="0"/>
                <a:cs typeface="Arial" panose="020B0604020202020204" pitchFamily="34" charset="0"/>
              </a:rPr>
              <a:t>випадок влучання або падіння фрагментів (уламків) БпЛА в </a:t>
            </a:r>
            <a:r>
              <a:rPr lang="uk-UA" sz="2000" b="1"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навчальний, господарський корпус або гуртожиток   КНУБА</a:t>
            </a:r>
            <a:endParaRPr lang="ru-RU" sz="2000" dirty="0" smtClean="0">
              <a:solidFill>
                <a:srgbClr val="002060"/>
              </a:solidFill>
              <a:effectLst/>
              <a:latin typeface="Arial" panose="020B0604020202020204" pitchFamily="34" charset="0"/>
              <a:ea typeface="Times New Roman" panose="02020603050405020304" pitchFamily="18" charset="0"/>
              <a:cs typeface="Arial" panose="020B0604020202020204" pitchFamily="34" charset="0"/>
            </a:endParaRPr>
          </a:p>
          <a:p>
            <a:pPr indent="270510" algn="just">
              <a:lnSpc>
                <a:spcPct val="115000"/>
              </a:lnSpc>
              <a:spcAft>
                <a:spcPts val="0"/>
              </a:spcAft>
            </a:pPr>
            <a:r>
              <a:rPr lang="uk-UA" sz="1600" dirty="0">
                <a:latin typeface="Arial" panose="020B0604020202020204" pitchFamily="34" charset="0"/>
                <a:ea typeface="Calibri" panose="020F0502020204030204" pitchFamily="34" charset="0"/>
                <a:cs typeface="Arial" panose="020B0604020202020204" pitchFamily="34" charset="0"/>
              </a:rPr>
              <a:t> </a:t>
            </a:r>
            <a:endParaRPr lang="ru-RU" sz="1600" dirty="0" smtClean="0">
              <a:effectLst/>
              <a:latin typeface="Arial" panose="020B0604020202020204" pitchFamily="34" charset="0"/>
              <a:ea typeface="Calibri" panose="020F0502020204030204" pitchFamily="34" charset="0"/>
              <a:cs typeface="Arial" panose="020B0604020202020204" pitchFamily="34" charset="0"/>
            </a:endParaRPr>
          </a:p>
        </p:txBody>
      </p:sp>
      <p:sp>
        <p:nvSpPr>
          <p:cNvPr id="2" name="Прямоугольник 1"/>
          <p:cNvSpPr/>
          <p:nvPr/>
        </p:nvSpPr>
        <p:spPr>
          <a:xfrm>
            <a:off x="7625301" y="556592"/>
            <a:ext cx="4261898" cy="6122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ru-RU" i="1" dirty="0">
              <a:solidFill>
                <a:srgbClr val="002060"/>
              </a:solidFill>
            </a:endParaRPr>
          </a:p>
        </p:txBody>
      </p:sp>
      <p:sp>
        <p:nvSpPr>
          <p:cNvPr id="5" name="Прямоугольник 4"/>
          <p:cNvSpPr/>
          <p:nvPr/>
        </p:nvSpPr>
        <p:spPr>
          <a:xfrm>
            <a:off x="192159" y="5686507"/>
            <a:ext cx="4261898" cy="6122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uk-UA" b="1" dirty="0" smtClean="0">
              <a:solidFill>
                <a:schemeClr val="tx1"/>
              </a:solidFill>
            </a:endParaRPr>
          </a:p>
        </p:txBody>
      </p:sp>
    </p:spTree>
    <p:extLst>
      <p:ext uri="{BB962C8B-B14F-4D97-AF65-F5344CB8AC3E}">
        <p14:creationId xmlns:p14="http://schemas.microsoft.com/office/powerpoint/2010/main" val="315659138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7464" y="55837"/>
            <a:ext cx="12030324" cy="6561796"/>
          </a:xfrm>
          <a:prstGeom prst="rect">
            <a:avLst/>
          </a:prstGeom>
        </p:spPr>
        <p:txBody>
          <a:bodyPr wrap="square">
            <a:spAutoFit/>
          </a:bodyPr>
          <a:lstStyle/>
          <a:p>
            <a:pPr indent="270510" algn="just" fontAlgn="base">
              <a:lnSpc>
                <a:spcPct val="115000"/>
              </a:lnSpc>
              <a:spcAft>
                <a:spcPts val="0"/>
              </a:spcAft>
            </a:pPr>
            <a:r>
              <a:rPr lang="uk-UA" sz="1600" b="1" dirty="0" smtClean="0">
                <a:latin typeface="Arial" panose="020B0604020202020204" pitchFamily="34" charset="0"/>
                <a:ea typeface="Calibri" panose="020F0502020204030204" pitchFamily="34" charset="0"/>
                <a:cs typeface="Arial" panose="020B0604020202020204" pitchFamily="34" charset="0"/>
              </a:rPr>
              <a:t>11. Дії представників екстрених служб</a:t>
            </a:r>
            <a:endParaRPr lang="uk-UA" sz="1600" dirty="0" smtClean="0">
              <a:effectLst/>
              <a:latin typeface="Arial" panose="020B0604020202020204" pitchFamily="34" charset="0"/>
              <a:ea typeface="Calibri" panose="020F0502020204030204" pitchFamily="34" charset="0"/>
              <a:cs typeface="Arial" panose="020B0604020202020204" pitchFamily="34" charset="0"/>
            </a:endParaRPr>
          </a:p>
          <a:p>
            <a:pPr indent="270510" algn="just">
              <a:spcAft>
                <a:spcPts val="0"/>
              </a:spcAft>
              <a:tabLst>
                <a:tab pos="2969895" algn="ctr"/>
                <a:tab pos="5940425" algn="r"/>
                <a:tab pos="449580" algn="l"/>
              </a:tabLst>
            </a:pPr>
            <a:r>
              <a:rPr lang="uk-UA" sz="1600" dirty="0" smtClean="0">
                <a:solidFill>
                  <a:srgbClr val="000000"/>
                </a:solidFill>
                <a:latin typeface="Arial" panose="020B0604020202020204" pitchFamily="34" charset="0"/>
                <a:ea typeface="Calibri" panose="020F0502020204030204" pitchFamily="34" charset="0"/>
                <a:cs typeface="Arial" panose="020B0604020202020204" pitchFamily="34" charset="0"/>
              </a:rPr>
              <a:t>11.1 Пожежно-рятувальний підрозділ ДСНС має завдання:</a:t>
            </a:r>
            <a:endParaRPr lang="uk-UA" sz="1600" dirty="0" smtClean="0">
              <a:effectLst/>
              <a:latin typeface="Arial" panose="020B0604020202020204" pitchFamily="34" charset="0"/>
              <a:ea typeface="Calibri" panose="020F0502020204030204" pitchFamily="34" charset="0"/>
              <a:cs typeface="Arial" panose="020B0604020202020204" pitchFamily="34" charset="0"/>
            </a:endParaRPr>
          </a:p>
          <a:p>
            <a:pPr indent="270510" algn="just">
              <a:spcAft>
                <a:spcPts val="0"/>
              </a:spcAft>
              <a:tabLst>
                <a:tab pos="2969895" algn="ctr"/>
                <a:tab pos="5940425" algn="r"/>
                <a:tab pos="449580" algn="l"/>
              </a:tabLst>
            </a:pPr>
            <a:r>
              <a:rPr lang="uk-UA" sz="1600" dirty="0" smtClean="0">
                <a:solidFill>
                  <a:srgbClr val="000000"/>
                </a:solidFill>
                <a:latin typeface="Arial" panose="020B0604020202020204" pitchFamily="34" charset="0"/>
                <a:ea typeface="Calibri" panose="020F0502020204030204" pitchFamily="34" charset="0"/>
                <a:cs typeface="Arial" panose="020B0604020202020204" pitchFamily="34" charset="0"/>
              </a:rPr>
              <a:t>- організувати і провести розвідку місця події;</a:t>
            </a:r>
            <a:endParaRPr lang="uk-UA" sz="1600" dirty="0" smtClean="0">
              <a:effectLst/>
              <a:latin typeface="Arial" panose="020B0604020202020204" pitchFamily="34" charset="0"/>
              <a:ea typeface="Calibri" panose="020F0502020204030204" pitchFamily="34" charset="0"/>
              <a:cs typeface="Arial" panose="020B0604020202020204" pitchFamily="34" charset="0"/>
            </a:endParaRPr>
          </a:p>
          <a:p>
            <a:pPr indent="270510" algn="just">
              <a:spcAft>
                <a:spcPts val="0"/>
              </a:spcAft>
              <a:tabLst>
                <a:tab pos="2969895" algn="ctr"/>
                <a:tab pos="5940425" algn="r"/>
                <a:tab pos="449580" algn="l"/>
              </a:tabLst>
            </a:pPr>
            <a:r>
              <a:rPr lang="uk-UA" sz="1600" dirty="0" smtClean="0">
                <a:solidFill>
                  <a:srgbClr val="000000"/>
                </a:solidFill>
                <a:latin typeface="Arial" panose="020B0604020202020204" pitchFamily="34" charset="0"/>
                <a:ea typeface="Calibri" panose="020F0502020204030204" pitchFamily="34" charset="0"/>
                <a:cs typeface="Arial" panose="020B0604020202020204" pitchFamily="34" charset="0"/>
              </a:rPr>
              <a:t>- ліквідувати (за можливістю) осередки пожежі;</a:t>
            </a:r>
            <a:endParaRPr lang="uk-UA" sz="1600" dirty="0" smtClean="0">
              <a:effectLst/>
              <a:latin typeface="Arial" panose="020B0604020202020204" pitchFamily="34" charset="0"/>
              <a:ea typeface="Calibri" panose="020F0502020204030204" pitchFamily="34" charset="0"/>
              <a:cs typeface="Arial" panose="020B0604020202020204" pitchFamily="34" charset="0"/>
            </a:endParaRPr>
          </a:p>
          <a:p>
            <a:pPr indent="270510" algn="just">
              <a:spcAft>
                <a:spcPts val="0"/>
              </a:spcAft>
              <a:tabLst>
                <a:tab pos="2969895" algn="ctr"/>
                <a:tab pos="5940425" algn="r"/>
                <a:tab pos="449580" algn="l"/>
              </a:tabLst>
            </a:pPr>
            <a:r>
              <a:rPr lang="uk-UA" sz="1600" dirty="0" smtClean="0">
                <a:solidFill>
                  <a:srgbClr val="000000"/>
                </a:solidFill>
                <a:latin typeface="Arial" panose="020B0604020202020204" pitchFamily="34" charset="0"/>
                <a:ea typeface="Calibri" panose="020F0502020204030204" pitchFamily="34" charset="0"/>
                <a:cs typeface="Arial" panose="020B0604020202020204" pitchFamily="34" charset="0"/>
              </a:rPr>
              <a:t>- провести пошуково-рятувальні роботи;</a:t>
            </a:r>
            <a:endParaRPr lang="uk-UA" sz="1600" dirty="0" smtClean="0">
              <a:effectLst/>
              <a:latin typeface="Arial" panose="020B0604020202020204" pitchFamily="34" charset="0"/>
              <a:ea typeface="Calibri" panose="020F0502020204030204" pitchFamily="34" charset="0"/>
              <a:cs typeface="Arial" panose="020B0604020202020204" pitchFamily="34" charset="0"/>
            </a:endParaRPr>
          </a:p>
          <a:p>
            <a:pPr indent="270510" algn="just">
              <a:spcAft>
                <a:spcPts val="0"/>
              </a:spcAft>
              <a:tabLst>
                <a:tab pos="2969895" algn="ctr"/>
                <a:tab pos="5940425" algn="r"/>
                <a:tab pos="449580" algn="l"/>
              </a:tabLst>
            </a:pPr>
            <a:r>
              <a:rPr lang="uk-UA" sz="1600" dirty="0" smtClean="0">
                <a:solidFill>
                  <a:srgbClr val="000000"/>
                </a:solidFill>
                <a:latin typeface="Arial" panose="020B0604020202020204" pitchFamily="34" charset="0"/>
                <a:ea typeface="Calibri" panose="020F0502020204030204" pitchFamily="34" charset="0"/>
                <a:cs typeface="Arial" panose="020B0604020202020204" pitchFamily="34" charset="0"/>
              </a:rPr>
              <a:t>- надати допомогу співробітникам та студентам у проведенні евакуації;</a:t>
            </a:r>
            <a:endParaRPr lang="uk-UA" sz="1600" dirty="0" smtClean="0">
              <a:effectLst/>
              <a:latin typeface="Arial" panose="020B0604020202020204" pitchFamily="34" charset="0"/>
              <a:ea typeface="Calibri" panose="020F0502020204030204" pitchFamily="34" charset="0"/>
              <a:cs typeface="Arial" panose="020B0604020202020204" pitchFamily="34" charset="0"/>
            </a:endParaRPr>
          </a:p>
          <a:p>
            <a:pPr indent="270510" algn="just">
              <a:spcAft>
                <a:spcPts val="0"/>
              </a:spcAft>
              <a:tabLst>
                <a:tab pos="2969895" algn="ctr"/>
                <a:tab pos="5940425" algn="r"/>
                <a:tab pos="449580" algn="l"/>
              </a:tabLst>
            </a:pPr>
            <a:r>
              <a:rPr lang="uk-UA" sz="1600" dirty="0" smtClean="0">
                <a:solidFill>
                  <a:srgbClr val="000000"/>
                </a:solidFill>
                <a:latin typeface="Arial" panose="020B0604020202020204" pitchFamily="34" charset="0"/>
                <a:ea typeface="Calibri" panose="020F0502020204030204" pitchFamily="34" charset="0"/>
                <a:cs typeface="Arial" panose="020B0604020202020204" pitchFamily="34" charset="0"/>
              </a:rPr>
              <a:t>- за результатами проведеної розвідки викликати додаткові сили і засоби. </a:t>
            </a:r>
            <a:endParaRPr lang="uk-UA" sz="1600" dirty="0" smtClean="0">
              <a:effectLst/>
              <a:latin typeface="Arial" panose="020B0604020202020204" pitchFamily="34" charset="0"/>
              <a:ea typeface="Calibri" panose="020F0502020204030204" pitchFamily="34" charset="0"/>
              <a:cs typeface="Arial" panose="020B0604020202020204" pitchFamily="34" charset="0"/>
            </a:endParaRPr>
          </a:p>
          <a:p>
            <a:pPr indent="270510" algn="just">
              <a:spcAft>
                <a:spcPts val="0"/>
              </a:spcAft>
              <a:tabLst>
                <a:tab pos="2969895" algn="ctr"/>
                <a:tab pos="5940425" algn="r"/>
                <a:tab pos="449580" algn="l"/>
              </a:tabLst>
            </a:pPr>
            <a:r>
              <a:rPr lang="uk-UA" sz="1600" dirty="0" smtClean="0">
                <a:solidFill>
                  <a:srgbClr val="000000"/>
                </a:solidFill>
                <a:latin typeface="Arial" panose="020B0604020202020204" pitchFamily="34" charset="0"/>
                <a:ea typeface="Calibri" panose="020F0502020204030204" pitchFamily="34" charset="0"/>
                <a:cs typeface="Arial" panose="020B0604020202020204" pitchFamily="34" charset="0"/>
              </a:rPr>
              <a:t>Зазвичай, на виклик направляється пожежно-рятувальний підрозділ на автомобілі першої допомоги або на пожежній автоцистерні, які оснащені засобами пожежогасіння та засобами малої механізації.</a:t>
            </a:r>
            <a:endParaRPr lang="uk-UA" sz="1600" dirty="0" smtClean="0">
              <a:effectLst/>
              <a:latin typeface="Arial" panose="020B0604020202020204" pitchFamily="34" charset="0"/>
              <a:ea typeface="Calibri" panose="020F0502020204030204" pitchFamily="34" charset="0"/>
              <a:cs typeface="Arial" panose="020B0604020202020204" pitchFamily="34" charset="0"/>
            </a:endParaRPr>
          </a:p>
          <a:p>
            <a:pPr indent="270510" algn="just">
              <a:spcAft>
                <a:spcPts val="0"/>
              </a:spcAft>
              <a:tabLst>
                <a:tab pos="2969895" algn="ctr"/>
                <a:tab pos="5940425" algn="r"/>
                <a:tab pos="449580" algn="l"/>
              </a:tabLst>
            </a:pPr>
            <a:r>
              <a:rPr lang="uk-UA" sz="1600" dirty="0" smtClean="0">
                <a:solidFill>
                  <a:srgbClr val="000000"/>
                </a:solidFill>
                <a:latin typeface="Arial" panose="020B0604020202020204" pitchFamily="34" charset="0"/>
                <a:ea typeface="Calibri" panose="020F0502020204030204" pitchFamily="34" charset="0"/>
                <a:cs typeface="Arial" panose="020B0604020202020204" pitchFamily="34" charset="0"/>
              </a:rPr>
              <a:t>У подальшому, за потребою, до місця події прибуватимуть пожежно-рятувальні підрозділи, оснащені потужною пожежно-рятувальною технікою, які по мірі необхідності будуть включатися до спільної роботи за рішенням керівника гасіння пожежі або керівника ліквідації наслідків надзвичайної ситуації.</a:t>
            </a:r>
            <a:endParaRPr lang="uk-UA" sz="1600" dirty="0" smtClean="0">
              <a:effectLst/>
              <a:latin typeface="Arial" panose="020B0604020202020204" pitchFamily="34" charset="0"/>
              <a:ea typeface="Calibri" panose="020F0502020204030204" pitchFamily="34" charset="0"/>
              <a:cs typeface="Arial" panose="020B0604020202020204" pitchFamily="34" charset="0"/>
            </a:endParaRPr>
          </a:p>
          <a:p>
            <a:pPr indent="270510" algn="just">
              <a:spcAft>
                <a:spcPts val="0"/>
              </a:spcAft>
              <a:tabLst>
                <a:tab pos="2969895" algn="ctr"/>
                <a:tab pos="5940425" algn="r"/>
                <a:tab pos="449580" algn="l"/>
              </a:tabLst>
            </a:pPr>
            <a:r>
              <a:rPr lang="uk-UA" sz="1600" dirty="0" smtClean="0">
                <a:solidFill>
                  <a:srgbClr val="000000"/>
                </a:solidFill>
                <a:latin typeface="Arial" panose="020B0604020202020204" pitchFamily="34" charset="0"/>
                <a:ea typeface="Calibri" panose="020F0502020204030204" pitchFamily="34" charset="0"/>
                <a:cs typeface="Arial" panose="020B0604020202020204" pitchFamily="34" charset="0"/>
              </a:rPr>
              <a:t>Будівля закладу перебуває у зоні відповідальності </a:t>
            </a:r>
            <a:r>
              <a:rPr lang="uk-UA" u="sng" dirty="0" smtClean="0">
                <a:hlinkClick r:id="rId2"/>
              </a:rPr>
              <a:t>Солом'янського районного управління  ГУ ДСНС України у м. Києві</a:t>
            </a:r>
            <a:r>
              <a:rPr lang="uk-UA" sz="1600" dirty="0" smtClean="0">
                <a:latin typeface="Arial" panose="020B0604020202020204" pitchFamily="34" charset="0"/>
                <a:ea typeface="Calibri" panose="020F0502020204030204" pitchFamily="34" charset="0"/>
                <a:cs typeface="Arial" panose="020B0604020202020204" pitchFamily="34" charset="0"/>
              </a:rPr>
              <a:t>, що розташоване за адресою :</a:t>
            </a:r>
            <a:r>
              <a:rPr lang="uk-UA" sz="1600" dirty="0" smtClean="0"/>
              <a:t>М. КИЇВ. 03035, м. Київ, вул. Василя </a:t>
            </a:r>
            <a:r>
              <a:rPr lang="uk-UA" sz="1600" b="1" dirty="0" smtClean="0"/>
              <a:t>Липківського</a:t>
            </a:r>
            <a:r>
              <a:rPr lang="uk-UA" sz="1600" dirty="0" smtClean="0"/>
              <a:t>, 33</a:t>
            </a:r>
            <a:r>
              <a:rPr lang="uk-UA" sz="1600" dirty="0" smtClean="0">
                <a:solidFill>
                  <a:srgbClr val="000000"/>
                </a:solidFill>
                <a:latin typeface="Arial" panose="020B0604020202020204" pitchFamily="34" charset="0"/>
                <a:ea typeface="Calibri" panose="020F0502020204030204" pitchFamily="34" charset="0"/>
                <a:cs typeface="Arial" panose="020B0604020202020204" pitchFamily="34" charset="0"/>
              </a:rPr>
              <a:t>________________________________ .</a:t>
            </a:r>
            <a:endParaRPr lang="uk-UA" sz="1600" dirty="0" smtClean="0">
              <a:effectLst/>
              <a:latin typeface="Arial" panose="020B0604020202020204" pitchFamily="34" charset="0"/>
              <a:ea typeface="Calibri" panose="020F0502020204030204" pitchFamily="34" charset="0"/>
              <a:cs typeface="Arial" panose="020B0604020202020204" pitchFamily="34" charset="0"/>
            </a:endParaRPr>
          </a:p>
          <a:p>
            <a:pPr indent="270510" algn="just">
              <a:spcAft>
                <a:spcPts val="0"/>
              </a:spcAft>
              <a:tabLst>
                <a:tab pos="2969895" algn="ctr"/>
                <a:tab pos="5940425" algn="r"/>
                <a:tab pos="449580" algn="l"/>
              </a:tabLst>
            </a:pPr>
            <a:r>
              <a:rPr lang="uk-UA" sz="1600" dirty="0" smtClean="0">
                <a:solidFill>
                  <a:srgbClr val="000000"/>
                </a:solidFill>
                <a:latin typeface="Arial" panose="020B0604020202020204" pitchFamily="34" charset="0"/>
                <a:ea typeface="Calibri" panose="020F0502020204030204" pitchFamily="34" charset="0"/>
                <a:cs typeface="Arial" panose="020B0604020202020204" pitchFamily="34" charset="0"/>
              </a:rPr>
              <a:t>Орієнтовний час прибуття чергового пожежно-рятувального підрозділу – 10 хвилин з моменту отримання повідомлення від диспетчера.</a:t>
            </a:r>
            <a:endParaRPr lang="uk-UA" sz="1600" dirty="0" smtClean="0">
              <a:effectLst/>
              <a:latin typeface="Arial" panose="020B0604020202020204" pitchFamily="34" charset="0"/>
              <a:ea typeface="Calibri" panose="020F0502020204030204" pitchFamily="34" charset="0"/>
              <a:cs typeface="Arial" panose="020B0604020202020204" pitchFamily="34" charset="0"/>
            </a:endParaRPr>
          </a:p>
          <a:p>
            <a:pPr indent="270510" algn="just">
              <a:spcAft>
                <a:spcPts val="0"/>
              </a:spcAft>
              <a:tabLst>
                <a:tab pos="2969895" algn="ctr"/>
                <a:tab pos="5940425" algn="r"/>
                <a:tab pos="449580" algn="l"/>
              </a:tabLst>
            </a:pPr>
            <a:r>
              <a:rPr lang="uk-UA" sz="1600" dirty="0" smtClean="0">
                <a:solidFill>
                  <a:srgbClr val="000000"/>
                </a:solidFill>
                <a:latin typeface="Arial" panose="020B0604020202020204" pitchFamily="34" charset="0"/>
                <a:ea typeface="Calibri" panose="020F0502020204030204" pitchFamily="34" charset="0"/>
                <a:cs typeface="Arial" panose="020B0604020202020204" pitchFamily="34" charset="0"/>
              </a:rPr>
              <a:t>Решта сил і засобів ГУ ДСНС у м. Києві – від 10 до 40 хвилин в залежності від місця дислокації, завантаженості автодоріг та під’їзних шляхів.</a:t>
            </a:r>
            <a:endParaRPr lang="uk-UA" sz="1600" dirty="0" smtClean="0">
              <a:effectLst/>
              <a:latin typeface="Arial" panose="020B0604020202020204" pitchFamily="34" charset="0"/>
              <a:ea typeface="Calibri" panose="020F0502020204030204" pitchFamily="34" charset="0"/>
              <a:cs typeface="Arial" panose="020B0604020202020204" pitchFamily="34" charset="0"/>
            </a:endParaRPr>
          </a:p>
          <a:p>
            <a:pPr algn="just"/>
            <a:r>
              <a:rPr lang="uk-UA" sz="1600" dirty="0" smtClean="0">
                <a:solidFill>
                  <a:srgbClr val="000000"/>
                </a:solidFill>
                <a:latin typeface="Arial" panose="020B0604020202020204" pitchFamily="34" charset="0"/>
                <a:ea typeface="Calibri" panose="020F0502020204030204" pitchFamily="34" charset="0"/>
                <a:cs typeface="Arial" panose="020B0604020202020204" pitchFamily="34" charset="0"/>
              </a:rPr>
              <a:t>Для належної роботи пожежно-рятувальних підрозділів необхідно забезпечити вільні під’їзні шляхи, доступ до пожежних гідрантів, запірної арматури, можливості розгортання </a:t>
            </a:r>
            <a:r>
              <a:rPr lang="uk-UA" sz="1600" dirty="0" err="1" smtClean="0">
                <a:solidFill>
                  <a:srgbClr val="000000"/>
                </a:solidFill>
                <a:latin typeface="Arial" panose="020B0604020202020204" pitchFamily="34" charset="0"/>
                <a:ea typeface="Calibri" panose="020F0502020204030204" pitchFamily="34" charset="0"/>
                <a:cs typeface="Arial" panose="020B0604020202020204" pitchFamily="34" charset="0"/>
              </a:rPr>
              <a:t>автодрабин</a:t>
            </a:r>
            <a:r>
              <a:rPr lang="uk-UA" sz="1600" dirty="0" smtClean="0">
                <a:solidFill>
                  <a:srgbClr val="000000"/>
                </a:solidFill>
                <a:latin typeface="Arial" panose="020B0604020202020204" pitchFamily="34" charset="0"/>
                <a:ea typeface="Calibri" panose="020F0502020204030204" pitchFamily="34" charset="0"/>
                <a:cs typeface="Arial" panose="020B0604020202020204" pitchFamily="34" charset="0"/>
              </a:rPr>
              <a:t>, колінчастих підйомників тощо.</a:t>
            </a:r>
            <a:r>
              <a:rPr lang="uk-UA" sz="1600" dirty="0" smtClean="0">
                <a:latin typeface="Arial" panose="020B0604020202020204" pitchFamily="34" charset="0"/>
                <a:cs typeface="Arial" panose="020B0604020202020204" pitchFamily="34" charset="0"/>
              </a:rPr>
              <a:t> </a:t>
            </a:r>
          </a:p>
          <a:p>
            <a:pPr algn="just"/>
            <a:r>
              <a:rPr lang="uk-UA" sz="1600" dirty="0" smtClean="0">
                <a:latin typeface="Arial" panose="020B0604020202020204" pitchFamily="34" charset="0"/>
                <a:cs typeface="Arial" panose="020B0604020202020204" pitchFamily="34" charset="0"/>
              </a:rPr>
              <a:t>    11.2 Бригади швидкої медичної допомоги мають завдання:</a:t>
            </a:r>
          </a:p>
          <a:p>
            <a:pPr algn="just"/>
            <a:r>
              <a:rPr lang="uk-UA" sz="1600" dirty="0" smtClean="0">
                <a:latin typeface="Arial" panose="020B0604020202020204" pitchFamily="34" charset="0"/>
                <a:cs typeface="Arial" panose="020B0604020202020204" pitchFamily="34" charset="0"/>
              </a:rPr>
              <a:t>    - надати першу медичну допомогу постраждалим;</a:t>
            </a:r>
          </a:p>
          <a:p>
            <a:pPr algn="just"/>
            <a:r>
              <a:rPr lang="uk-UA" sz="1600" dirty="0" smtClean="0">
                <a:latin typeface="Arial" panose="020B0604020202020204" pitchFamily="34" charset="0"/>
                <a:cs typeface="Arial" panose="020B0604020202020204" pitchFamily="34" charset="0"/>
              </a:rPr>
              <a:t>    - транспортування постраждалих до стаціонарних медичних закладів за медичними ознаками.</a:t>
            </a:r>
          </a:p>
          <a:p>
            <a:pPr algn="just"/>
            <a:r>
              <a:rPr lang="uk-UA" sz="1600" dirty="0" smtClean="0">
                <a:latin typeface="Arial" panose="020B0604020202020204" pitchFamily="34" charset="0"/>
                <a:cs typeface="Arial" panose="020B0604020202020204" pitchFamily="34" charset="0"/>
              </a:rPr>
              <a:t>    У подальшому, за потребою, може розгортатися сортувальний майданчик тимчасового пункту прийому постраждалих, на якому будуть працювати фахівці ДСНС, медичні працівники Центру екстреної медичної допомоги та медицини катастроф </a:t>
            </a:r>
            <a:br>
              <a:rPr lang="uk-UA" sz="1600" dirty="0" smtClean="0">
                <a:latin typeface="Arial" panose="020B0604020202020204" pitchFamily="34" charset="0"/>
                <a:cs typeface="Arial" panose="020B0604020202020204" pitchFamily="34" charset="0"/>
              </a:rPr>
            </a:br>
            <a:r>
              <a:rPr lang="uk-UA" sz="1600" dirty="0" smtClean="0">
                <a:latin typeface="Arial" panose="020B0604020202020204" pitchFamily="34" charset="0"/>
                <a:cs typeface="Arial" panose="020B0604020202020204" pitchFamily="34" charset="0"/>
              </a:rPr>
              <a:t>м. Києва, психологи, представники Товариства Червоного Хреста України, волонтерські організації тощо.</a:t>
            </a:r>
            <a:endParaRPr lang="uk-UA"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3691264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29846"/>
            <a:ext cx="12062128" cy="2800767"/>
          </a:xfrm>
          <a:prstGeom prst="rect">
            <a:avLst/>
          </a:prstGeom>
        </p:spPr>
        <p:txBody>
          <a:bodyPr wrap="square">
            <a:spAutoFit/>
          </a:bodyPr>
          <a:lstStyle/>
          <a:p>
            <a:pPr indent="270510" algn="just">
              <a:spcAft>
                <a:spcPts val="0"/>
              </a:spcAft>
              <a:tabLst>
                <a:tab pos="2969895" algn="ctr"/>
                <a:tab pos="5940425" algn="r"/>
                <a:tab pos="449580" algn="l"/>
              </a:tabLst>
            </a:pPr>
            <a:r>
              <a:rPr lang="uk-UA" sz="1600" dirty="0" smtClean="0">
                <a:solidFill>
                  <a:srgbClr val="000000"/>
                </a:solidFill>
                <a:latin typeface="Arial" panose="020B0604020202020204" pitchFamily="34" charset="0"/>
                <a:ea typeface="Calibri" panose="020F0502020204030204" pitchFamily="34" charset="0"/>
                <a:cs typeface="Arial" panose="020B0604020202020204" pitchFamily="34" charset="0"/>
              </a:rPr>
              <a:t>11.2 Екіпажі патрульної поліції мають завдання:</a:t>
            </a:r>
            <a:endParaRPr lang="uk-UA" sz="1600" dirty="0" smtClean="0">
              <a:effectLst/>
              <a:latin typeface="Arial" panose="020B0604020202020204" pitchFamily="34" charset="0"/>
              <a:ea typeface="Calibri" panose="020F0502020204030204" pitchFamily="34" charset="0"/>
              <a:cs typeface="Arial" panose="020B0604020202020204" pitchFamily="34" charset="0"/>
            </a:endParaRPr>
          </a:p>
          <a:p>
            <a:pPr indent="270510" algn="just">
              <a:spcAft>
                <a:spcPts val="0"/>
              </a:spcAft>
              <a:tabLst>
                <a:tab pos="2969895" algn="ctr"/>
                <a:tab pos="5940425" algn="r"/>
                <a:tab pos="449580" algn="l"/>
              </a:tabLst>
            </a:pPr>
            <a:r>
              <a:rPr lang="uk-UA" sz="1600" dirty="0" smtClean="0">
                <a:solidFill>
                  <a:srgbClr val="000000"/>
                </a:solidFill>
                <a:latin typeface="Arial" panose="020B0604020202020204" pitchFamily="34" charset="0"/>
                <a:ea typeface="Calibri" panose="020F0502020204030204" pitchFamily="34" charset="0"/>
                <a:cs typeface="Arial" panose="020B0604020202020204" pitchFamily="34" charset="0"/>
              </a:rPr>
              <a:t>- з’ясувати оперативну обстановку;</a:t>
            </a:r>
            <a:endParaRPr lang="uk-UA" sz="1600" dirty="0" smtClean="0">
              <a:effectLst/>
              <a:latin typeface="Arial" panose="020B0604020202020204" pitchFamily="34" charset="0"/>
              <a:ea typeface="Calibri" panose="020F0502020204030204" pitchFamily="34" charset="0"/>
              <a:cs typeface="Arial" panose="020B0604020202020204" pitchFamily="34" charset="0"/>
            </a:endParaRPr>
          </a:p>
          <a:p>
            <a:pPr indent="270510" algn="just">
              <a:spcAft>
                <a:spcPts val="0"/>
              </a:spcAft>
              <a:tabLst>
                <a:tab pos="2969895" algn="ctr"/>
                <a:tab pos="5940425" algn="r"/>
                <a:tab pos="449580" algn="l"/>
              </a:tabLst>
            </a:pPr>
            <a:r>
              <a:rPr lang="uk-UA" sz="1600" dirty="0" smtClean="0">
                <a:solidFill>
                  <a:srgbClr val="000000"/>
                </a:solidFill>
                <a:latin typeface="Arial" panose="020B0604020202020204" pitchFamily="34" charset="0"/>
                <a:ea typeface="Calibri" panose="020F0502020204030204" pitchFamily="34" charset="0"/>
                <a:cs typeface="Arial" panose="020B0604020202020204" pitchFamily="34" charset="0"/>
              </a:rPr>
              <a:t>- не допустити проявів паніки серед евакуйованих  співробітників та студентів;</a:t>
            </a:r>
            <a:endParaRPr lang="uk-UA" sz="1600" dirty="0" smtClean="0">
              <a:effectLst/>
              <a:latin typeface="Arial" panose="020B0604020202020204" pitchFamily="34" charset="0"/>
              <a:ea typeface="Calibri" panose="020F0502020204030204" pitchFamily="34" charset="0"/>
              <a:cs typeface="Arial" panose="020B0604020202020204" pitchFamily="34" charset="0"/>
            </a:endParaRPr>
          </a:p>
          <a:p>
            <a:pPr indent="270510" algn="just">
              <a:spcAft>
                <a:spcPts val="0"/>
              </a:spcAft>
              <a:tabLst>
                <a:tab pos="2969895" algn="ctr"/>
                <a:tab pos="5940425" algn="r"/>
                <a:tab pos="449580" algn="l"/>
              </a:tabLst>
            </a:pPr>
            <a:r>
              <a:rPr lang="uk-UA" sz="1600" dirty="0" smtClean="0">
                <a:solidFill>
                  <a:srgbClr val="000000"/>
                </a:solidFill>
                <a:latin typeface="Arial" panose="020B0604020202020204" pitchFamily="34" charset="0"/>
                <a:ea typeface="Calibri" panose="020F0502020204030204" pitchFamily="34" charset="0"/>
                <a:cs typeface="Arial" panose="020B0604020202020204" pitchFamily="34" charset="0"/>
              </a:rPr>
              <a:t>- надати (за можливістю) допомогу співробітникам та студентам у ліквідації осередків пожежі та у проведенні евакуації;</a:t>
            </a:r>
            <a:endParaRPr lang="uk-UA" sz="1600" dirty="0" smtClean="0">
              <a:effectLst/>
              <a:latin typeface="Arial" panose="020B0604020202020204" pitchFamily="34" charset="0"/>
              <a:ea typeface="Calibri" panose="020F0502020204030204" pitchFamily="34" charset="0"/>
              <a:cs typeface="Arial" panose="020B0604020202020204" pitchFamily="34" charset="0"/>
            </a:endParaRPr>
          </a:p>
          <a:p>
            <a:pPr indent="270510" algn="just">
              <a:spcAft>
                <a:spcPts val="0"/>
              </a:spcAft>
              <a:tabLst>
                <a:tab pos="2969895" algn="ctr"/>
                <a:tab pos="5940425" algn="r"/>
                <a:tab pos="449580" algn="l"/>
              </a:tabLst>
            </a:pPr>
            <a:r>
              <a:rPr lang="uk-UA" sz="1600" dirty="0" smtClean="0">
                <a:solidFill>
                  <a:srgbClr val="000000"/>
                </a:solidFill>
                <a:latin typeface="Arial" panose="020B0604020202020204" pitchFamily="34" charset="0"/>
                <a:ea typeface="Calibri" panose="020F0502020204030204" pitchFamily="34" charset="0"/>
                <a:cs typeface="Arial" panose="020B0604020202020204" pitchFamily="34" charset="0"/>
              </a:rPr>
              <a:t>- забезпечити дотримання громадського порядку серед співробітників та студентів;</a:t>
            </a:r>
            <a:endParaRPr lang="uk-UA" sz="1600" dirty="0" smtClean="0">
              <a:effectLst/>
              <a:latin typeface="Arial" panose="020B0604020202020204" pitchFamily="34" charset="0"/>
              <a:ea typeface="Calibri" panose="020F0502020204030204" pitchFamily="34" charset="0"/>
              <a:cs typeface="Arial" panose="020B0604020202020204" pitchFamily="34" charset="0"/>
            </a:endParaRPr>
          </a:p>
          <a:p>
            <a:pPr indent="270510" algn="just">
              <a:spcAft>
                <a:spcPts val="0"/>
              </a:spcAft>
              <a:tabLst>
                <a:tab pos="2969895" algn="ctr"/>
                <a:tab pos="5940425" algn="r"/>
                <a:tab pos="449580" algn="l"/>
              </a:tabLst>
            </a:pPr>
            <a:r>
              <a:rPr lang="uk-UA" sz="1600" dirty="0" smtClean="0">
                <a:solidFill>
                  <a:srgbClr val="000000"/>
                </a:solidFill>
                <a:latin typeface="Arial" panose="020B0604020202020204" pitchFamily="34" charset="0"/>
                <a:ea typeface="Calibri" panose="020F0502020204030204" pitchFamily="34" charset="0"/>
                <a:cs typeface="Arial" panose="020B0604020202020204" pitchFamily="34" charset="0"/>
              </a:rPr>
              <a:t>- викликати додаткові сили і засоби Національної поліції.</a:t>
            </a:r>
            <a:endParaRPr lang="uk-UA" sz="1600" dirty="0" smtClean="0">
              <a:effectLst/>
              <a:latin typeface="Arial" panose="020B0604020202020204" pitchFamily="34" charset="0"/>
              <a:ea typeface="Calibri" panose="020F0502020204030204" pitchFamily="34" charset="0"/>
              <a:cs typeface="Arial" panose="020B0604020202020204" pitchFamily="34" charset="0"/>
            </a:endParaRPr>
          </a:p>
          <a:p>
            <a:pPr indent="270510" algn="just">
              <a:spcAft>
                <a:spcPts val="0"/>
              </a:spcAft>
              <a:tabLst>
                <a:tab pos="2969895" algn="ctr"/>
                <a:tab pos="5940425" algn="r"/>
                <a:tab pos="449580" algn="l"/>
              </a:tabLst>
            </a:pPr>
            <a:r>
              <a:rPr lang="uk-UA" sz="1600" dirty="0" smtClean="0">
                <a:solidFill>
                  <a:srgbClr val="000000"/>
                </a:solidFill>
                <a:latin typeface="Arial" panose="020B0604020202020204" pitchFamily="34" charset="0"/>
                <a:ea typeface="Calibri" panose="020F0502020204030204" pitchFamily="34" charset="0"/>
                <a:cs typeface="Arial" panose="020B0604020202020204" pitchFamily="34" charset="0"/>
              </a:rPr>
              <a:t>До місця події на початковому етапі розвитку ситуації прибуде 1-2 екіпажі. Термін прибуття – до 5 хвилин з моменту повідомлення.</a:t>
            </a:r>
            <a:endParaRPr lang="uk-UA" sz="1600" dirty="0" smtClean="0">
              <a:effectLst/>
              <a:latin typeface="Arial" panose="020B0604020202020204" pitchFamily="34" charset="0"/>
              <a:ea typeface="Calibri" panose="020F0502020204030204" pitchFamily="34" charset="0"/>
              <a:cs typeface="Arial" panose="020B0604020202020204" pitchFamily="34" charset="0"/>
            </a:endParaRPr>
          </a:p>
          <a:p>
            <a:pPr indent="270510" algn="just">
              <a:spcAft>
                <a:spcPts val="0"/>
              </a:spcAft>
              <a:tabLst>
                <a:tab pos="2969895" algn="ctr"/>
                <a:tab pos="5940425" algn="r"/>
                <a:tab pos="449580" algn="l"/>
              </a:tabLst>
            </a:pPr>
            <a:r>
              <a:rPr lang="uk-UA" sz="1600" dirty="0" smtClean="0">
                <a:solidFill>
                  <a:srgbClr val="000000"/>
                </a:solidFill>
                <a:latin typeface="Arial" panose="020B0604020202020204" pitchFamily="34" charset="0"/>
                <a:ea typeface="Calibri" panose="020F0502020204030204" pitchFamily="34" charset="0"/>
                <a:cs typeface="Arial" panose="020B0604020202020204" pitchFamily="34" charset="0"/>
              </a:rPr>
              <a:t>У подальшому (за потребою) до місця події буде спрямовано необхідну кількість особового складу і спеціальної техніки від Національної поліції, які будуть задіяні до організації евакуації співробітників та студентів, забезпечення правопорядку, охорони будівель, очеплення території тощо.</a:t>
            </a:r>
            <a:endParaRPr lang="uk-UA" sz="16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46678455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9513" y="-19995"/>
            <a:ext cx="12022372" cy="7158883"/>
          </a:xfrm>
          <a:prstGeom prst="rect">
            <a:avLst/>
          </a:prstGeom>
        </p:spPr>
        <p:txBody>
          <a:bodyPr wrap="square">
            <a:spAutoFit/>
          </a:bodyPr>
          <a:lstStyle/>
          <a:p>
            <a:pPr indent="270510" algn="just">
              <a:spcAft>
                <a:spcPts val="0"/>
              </a:spcAft>
              <a:tabLst>
                <a:tab pos="2969895" algn="ctr"/>
                <a:tab pos="5940425" algn="r"/>
                <a:tab pos="449580" algn="l"/>
              </a:tabLst>
            </a:pPr>
            <a:r>
              <a:rPr lang="uk-UA" sz="1600" b="1" dirty="0" smtClean="0">
                <a:latin typeface="Arial" panose="020B0604020202020204" pitchFamily="34" charset="0"/>
                <a:ea typeface="Calibri" panose="020F0502020204030204" pitchFamily="34" charset="0"/>
                <a:cs typeface="Arial" panose="020B0604020202020204" pitchFamily="34" charset="0"/>
              </a:rPr>
              <a:t>12.</a:t>
            </a:r>
            <a:r>
              <a:rPr lang="uk-UA" sz="1600" dirty="0" smtClean="0">
                <a:latin typeface="Arial" panose="020B0604020202020204" pitchFamily="34" charset="0"/>
                <a:ea typeface="Calibri" panose="020F0502020204030204" pitchFamily="34" charset="0"/>
                <a:cs typeface="Arial" panose="020B0604020202020204" pitchFamily="34" charset="0"/>
              </a:rPr>
              <a:t> </a:t>
            </a:r>
            <a:r>
              <a:rPr lang="uk-UA" sz="1600" b="1" dirty="0" smtClean="0">
                <a:latin typeface="Arial" panose="020B0604020202020204" pitchFamily="34" charset="0"/>
                <a:ea typeface="Calibri" panose="020F0502020204030204" pitchFamily="34" charset="0"/>
                <a:cs typeface="Arial" panose="020B0604020202020204" pitchFamily="34" charset="0"/>
              </a:rPr>
              <a:t>Дії працівників у разі загрози повторної атаки БпЛА (повторного влучання)</a:t>
            </a:r>
            <a:r>
              <a:rPr lang="uk-UA" sz="1600" dirty="0" smtClean="0">
                <a:latin typeface="Arial" panose="020B0604020202020204" pitchFamily="34" charset="0"/>
                <a:ea typeface="Calibri" panose="020F0502020204030204" pitchFamily="34" charset="0"/>
                <a:cs typeface="Arial" panose="020B0604020202020204" pitchFamily="34" charset="0"/>
              </a:rPr>
              <a:t> </a:t>
            </a:r>
            <a:endParaRPr lang="uk-UA" sz="1600" dirty="0" smtClean="0">
              <a:effectLst/>
              <a:latin typeface="Arial" panose="020B0604020202020204" pitchFamily="34" charset="0"/>
              <a:ea typeface="Calibri" panose="020F0502020204030204" pitchFamily="34" charset="0"/>
              <a:cs typeface="Arial" panose="020B0604020202020204" pitchFamily="34" charset="0"/>
            </a:endParaRPr>
          </a:p>
          <a:p>
            <a:pPr indent="270510" algn="just">
              <a:spcAft>
                <a:spcPts val="0"/>
              </a:spcAft>
              <a:tabLst>
                <a:tab pos="2969895" algn="ctr"/>
                <a:tab pos="5940425" algn="r"/>
                <a:tab pos="449580" algn="l"/>
              </a:tabLst>
            </a:pPr>
            <a:r>
              <a:rPr lang="uk-UA" sz="1600" dirty="0" smtClean="0">
                <a:latin typeface="Arial" panose="020B0604020202020204" pitchFamily="34" charset="0"/>
                <a:ea typeface="Calibri" panose="020F0502020204030204" pitchFamily="34" charset="0"/>
                <a:cs typeface="Arial" panose="020B0604020202020204" pitchFamily="34" charset="0"/>
              </a:rPr>
              <a:t>12.1 Внаслідок повторної атаки БпЛА (повторного влучання) можливі такі наслідки:</a:t>
            </a:r>
            <a:endParaRPr lang="uk-UA" sz="1600" dirty="0" smtClean="0">
              <a:effectLst/>
              <a:latin typeface="Arial" panose="020B0604020202020204" pitchFamily="34" charset="0"/>
              <a:ea typeface="Calibri" panose="020F0502020204030204" pitchFamily="34" charset="0"/>
              <a:cs typeface="Arial" panose="020B0604020202020204" pitchFamily="34" charset="0"/>
            </a:endParaRPr>
          </a:p>
          <a:p>
            <a:pPr indent="270510" algn="just">
              <a:spcAft>
                <a:spcPts val="0"/>
              </a:spcAft>
              <a:tabLst>
                <a:tab pos="2969895" algn="ctr"/>
                <a:tab pos="5940425" algn="r"/>
                <a:tab pos="449580" algn="l"/>
              </a:tabLst>
            </a:pPr>
            <a:r>
              <a:rPr lang="uk-UA" sz="1600" dirty="0" smtClean="0">
                <a:latin typeface="Arial" panose="020B0604020202020204" pitchFamily="34" charset="0"/>
                <a:ea typeface="Calibri" panose="020F0502020204030204" pitchFamily="34" charset="0"/>
                <a:cs typeface="Arial" panose="020B0604020202020204" pitchFamily="34" charset="0"/>
              </a:rPr>
              <a:t>- санітарні втрати серед працівників;</a:t>
            </a:r>
            <a:endParaRPr lang="uk-UA" sz="1600" dirty="0" smtClean="0">
              <a:effectLst/>
              <a:latin typeface="Arial" panose="020B0604020202020204" pitchFamily="34" charset="0"/>
              <a:ea typeface="Calibri" panose="020F0502020204030204" pitchFamily="34" charset="0"/>
              <a:cs typeface="Arial" panose="020B0604020202020204" pitchFamily="34" charset="0"/>
            </a:endParaRPr>
          </a:p>
          <a:p>
            <a:pPr indent="270510" algn="just">
              <a:spcAft>
                <a:spcPts val="0"/>
              </a:spcAft>
              <a:tabLst>
                <a:tab pos="2969895" algn="ctr"/>
                <a:tab pos="5940425" algn="r"/>
                <a:tab pos="449580" algn="l"/>
              </a:tabLst>
            </a:pPr>
            <a:r>
              <a:rPr lang="uk-UA" sz="1600" dirty="0" smtClean="0">
                <a:latin typeface="Arial" panose="020B0604020202020204" pitchFamily="34" charset="0"/>
                <a:ea typeface="Calibri" panose="020F0502020204030204" pitchFamily="34" charset="0"/>
                <a:cs typeface="Arial" panose="020B0604020202020204" pitchFamily="34" charset="0"/>
              </a:rPr>
              <a:t>- зниження або втрата психологічної стійкості працівників через стресові навантаження на психіку;</a:t>
            </a:r>
            <a:endParaRPr lang="uk-UA" sz="1600" dirty="0" smtClean="0">
              <a:effectLst/>
              <a:latin typeface="Arial" panose="020B0604020202020204" pitchFamily="34" charset="0"/>
              <a:ea typeface="Calibri" panose="020F0502020204030204" pitchFamily="34" charset="0"/>
              <a:cs typeface="Arial" panose="020B0604020202020204" pitchFamily="34" charset="0"/>
            </a:endParaRPr>
          </a:p>
          <a:p>
            <a:pPr marL="285750" indent="-285750" algn="just">
              <a:spcAft>
                <a:spcPts val="0"/>
              </a:spcAft>
              <a:buFontTx/>
              <a:buChar char="-"/>
              <a:tabLst>
                <a:tab pos="2969895" algn="ctr"/>
                <a:tab pos="5940425" algn="r"/>
                <a:tab pos="449580" algn="l"/>
              </a:tabLst>
            </a:pPr>
            <a:r>
              <a:rPr lang="uk-UA" sz="1600" dirty="0" smtClean="0">
                <a:latin typeface="Arial" panose="020B0604020202020204" pitchFamily="34" charset="0"/>
                <a:ea typeface="Calibri" panose="020F0502020204030204" pitchFamily="34" charset="0"/>
                <a:cs typeface="Arial" panose="020B0604020202020204" pitchFamily="34" charset="0"/>
              </a:rPr>
              <a:t>пошкодження та виведення з ладу техніки, майна та обладнання;</a:t>
            </a:r>
          </a:p>
          <a:p>
            <a:pPr marL="285750" indent="-285750" algn="just">
              <a:spcAft>
                <a:spcPts val="0"/>
              </a:spcAft>
              <a:buFontTx/>
              <a:buChar char="-"/>
              <a:tabLst>
                <a:tab pos="2969895" algn="ctr"/>
                <a:tab pos="5940425" algn="r"/>
                <a:tab pos="449580" algn="l"/>
              </a:tabLst>
            </a:pPr>
            <a:r>
              <a:rPr lang="uk-UA" sz="1600" dirty="0" smtClean="0">
                <a:effectLst/>
                <a:latin typeface="Arial" panose="020B0604020202020204" pitchFamily="34" charset="0"/>
                <a:ea typeface="Calibri" panose="020F0502020204030204" pitchFamily="34" charset="0"/>
                <a:cs typeface="Arial" panose="020B0604020202020204" pitchFamily="34" charset="0"/>
              </a:rPr>
              <a:t>скидання вибухонебезпечних, самовибуха</a:t>
            </a:r>
            <a:r>
              <a:rPr lang="uk-UA" sz="1600" dirty="0" smtClean="0">
                <a:latin typeface="Arial" panose="020B0604020202020204" pitchFamily="34" charset="0"/>
                <a:ea typeface="Calibri" panose="020F0502020204030204" pitchFamily="34" charset="0"/>
                <a:cs typeface="Arial" panose="020B0604020202020204" pitchFamily="34" charset="0"/>
              </a:rPr>
              <a:t>ючих пристроїв;</a:t>
            </a:r>
            <a:endParaRPr lang="uk-UA" sz="1600" dirty="0" smtClean="0">
              <a:effectLst/>
              <a:latin typeface="Arial" panose="020B0604020202020204" pitchFamily="34" charset="0"/>
              <a:ea typeface="Calibri" panose="020F0502020204030204" pitchFamily="34" charset="0"/>
              <a:cs typeface="Arial" panose="020B0604020202020204" pitchFamily="34" charset="0"/>
            </a:endParaRPr>
          </a:p>
          <a:p>
            <a:pPr indent="270510" algn="just">
              <a:spcAft>
                <a:spcPts val="0"/>
              </a:spcAft>
              <a:tabLst>
                <a:tab pos="2969895" algn="ctr"/>
                <a:tab pos="5940425" algn="r"/>
                <a:tab pos="449580" algn="l"/>
              </a:tabLst>
            </a:pPr>
            <a:r>
              <a:rPr lang="uk-UA" sz="1600" dirty="0" smtClean="0">
                <a:latin typeface="Arial" panose="020B0604020202020204" pitchFamily="34" charset="0"/>
                <a:ea typeface="Calibri" panose="020F0502020204030204" pitchFamily="34" charset="0"/>
                <a:cs typeface="Arial" panose="020B0604020202020204" pitchFamily="34" charset="0"/>
              </a:rPr>
              <a:t>- збільшення масштабів надзвичайної ситуації (події) через виникнення нових руйнувань та осередків пожеж, збільшення санітарних втрат тощо.</a:t>
            </a:r>
            <a:endParaRPr lang="uk-UA" sz="1600" dirty="0" smtClean="0">
              <a:effectLst/>
              <a:latin typeface="Arial" panose="020B0604020202020204" pitchFamily="34" charset="0"/>
              <a:ea typeface="Calibri" panose="020F0502020204030204" pitchFamily="34" charset="0"/>
              <a:cs typeface="Arial" panose="020B0604020202020204" pitchFamily="34" charset="0"/>
            </a:endParaRPr>
          </a:p>
          <a:p>
            <a:pPr indent="270510" algn="just">
              <a:lnSpc>
                <a:spcPct val="115000"/>
              </a:lnSpc>
              <a:spcAft>
                <a:spcPts val="0"/>
              </a:spcAft>
            </a:pPr>
            <a:r>
              <a:rPr lang="uk-UA" sz="1600" dirty="0" smtClean="0">
                <a:latin typeface="Arial" panose="020B0604020202020204" pitchFamily="34" charset="0"/>
                <a:ea typeface="Calibri" panose="020F0502020204030204" pitchFamily="34" charset="0"/>
                <a:cs typeface="Arial" panose="020B0604020202020204" pitchFamily="34" charset="0"/>
              </a:rPr>
              <a:t>12.2 У разі виявлення характерних ознак атаки БпЛА (візуального спостерігання збиття БпЛА) здійснюється оповіщення про небезпеку шляхом подачі сигналу: </a:t>
            </a:r>
            <a:r>
              <a:rPr lang="uk-UA" sz="1600" b="1" i="1" dirty="0" smtClean="0">
                <a:solidFill>
                  <a:srgbClr val="002060"/>
                </a:solidFill>
                <a:latin typeface="Arial" panose="020B0604020202020204" pitchFamily="34" charset="0"/>
                <a:ea typeface="Calibri" panose="020F0502020204030204" pitchFamily="34" charset="0"/>
                <a:cs typeface="Arial" panose="020B0604020202020204" pitchFamily="34" charset="0"/>
              </a:rPr>
              <a:t>«Увага, атака! Усі – в укриття!» </a:t>
            </a:r>
            <a:r>
              <a:rPr lang="uk-UA" sz="1600" dirty="0" smtClean="0">
                <a:latin typeface="Arial" panose="020B0604020202020204" pitchFamily="34" charset="0"/>
                <a:ea typeface="Calibri" panose="020F0502020204030204" pitchFamily="34" charset="0"/>
                <a:cs typeface="Arial" panose="020B0604020202020204" pitchFamily="34" charset="0"/>
              </a:rPr>
              <a:t>голосом, жестами, через гучномовні пристрої тощо.</a:t>
            </a:r>
            <a:endParaRPr lang="uk-UA" sz="1600" dirty="0" smtClean="0">
              <a:effectLst/>
              <a:latin typeface="Arial" panose="020B0604020202020204" pitchFamily="34" charset="0"/>
              <a:ea typeface="Calibri" panose="020F0502020204030204" pitchFamily="34" charset="0"/>
              <a:cs typeface="Arial" panose="020B0604020202020204" pitchFamily="34" charset="0"/>
            </a:endParaRPr>
          </a:p>
          <a:p>
            <a:pPr indent="270510" algn="just">
              <a:lnSpc>
                <a:spcPct val="115000"/>
              </a:lnSpc>
              <a:spcAft>
                <a:spcPts val="0"/>
              </a:spcAft>
            </a:pPr>
            <a:r>
              <a:rPr lang="uk-UA" sz="1600" dirty="0" smtClean="0">
                <a:latin typeface="Arial" panose="020B0604020202020204" pitchFamily="34" charset="0"/>
                <a:ea typeface="Calibri" panose="020F0502020204030204" pitchFamily="34" charset="0"/>
                <a:cs typeface="Arial" panose="020B0604020202020204" pitchFamily="34" charset="0"/>
              </a:rPr>
              <a:t>При цьому працівники через обмеження у часі вибирають найближчі укриття та діють за обставинами, намагаючись максимально убезпечити себе від ураження ударною хвилею, уламками, фрагментами оздоблення будівель тощо. </a:t>
            </a:r>
            <a:endParaRPr lang="uk-UA" sz="1600" dirty="0" smtClean="0">
              <a:effectLst/>
              <a:latin typeface="Arial" panose="020B0604020202020204" pitchFamily="34" charset="0"/>
              <a:ea typeface="Calibri" panose="020F0502020204030204" pitchFamily="34" charset="0"/>
              <a:cs typeface="Arial" panose="020B0604020202020204" pitchFamily="34" charset="0"/>
            </a:endParaRPr>
          </a:p>
          <a:p>
            <a:pPr indent="270510" algn="just">
              <a:lnSpc>
                <a:spcPct val="115000"/>
              </a:lnSpc>
              <a:spcAft>
                <a:spcPts val="0"/>
              </a:spcAft>
            </a:pPr>
            <a:r>
              <a:rPr lang="uk-UA" sz="1600" dirty="0" smtClean="0">
                <a:latin typeface="Arial" panose="020B0604020202020204" pitchFamily="34" charset="0"/>
                <a:ea typeface="Calibri" panose="020F0502020204030204" pitchFamily="34" charset="0"/>
                <a:cs typeface="Arial" panose="020B0604020202020204" pitchFamily="34" charset="0"/>
              </a:rPr>
              <a:t>12.3 Після завершення повторної атаки БпЛА кожен працівник повинен:</a:t>
            </a:r>
            <a:endParaRPr lang="uk-UA" sz="1600" dirty="0" smtClean="0">
              <a:effectLst/>
              <a:latin typeface="Arial" panose="020B0604020202020204" pitchFamily="34" charset="0"/>
              <a:ea typeface="Calibri" panose="020F0502020204030204" pitchFamily="34" charset="0"/>
              <a:cs typeface="Arial" panose="020B0604020202020204" pitchFamily="34" charset="0"/>
            </a:endParaRPr>
          </a:p>
          <a:p>
            <a:pPr indent="270510" algn="just">
              <a:lnSpc>
                <a:spcPct val="115000"/>
              </a:lnSpc>
              <a:spcAft>
                <a:spcPts val="0"/>
              </a:spcAft>
            </a:pPr>
            <a:r>
              <a:rPr lang="uk-UA" sz="1600" dirty="0" smtClean="0">
                <a:latin typeface="Arial" panose="020B0604020202020204" pitchFamily="34" charset="0"/>
                <a:ea typeface="Calibri" panose="020F0502020204030204" pitchFamily="34" charset="0"/>
                <a:cs typeface="Arial" panose="020B0604020202020204" pitchFamily="34" charset="0"/>
              </a:rPr>
              <a:t>- оцінити свій стан на наявність осколкових поранень, травм та контузії. У разі виявлення – оцінити ступінь їх тяжкості. Якщо поранення важке або кровотеча дуже сильна – намагатися самостійно зупинити кровотечу, використовуючи засоби першої допомоги: пов'язки, тампони, турнікет;</a:t>
            </a:r>
            <a:endParaRPr lang="uk-UA" sz="1600" dirty="0" smtClean="0">
              <a:effectLst/>
              <a:latin typeface="Arial" panose="020B0604020202020204" pitchFamily="34" charset="0"/>
              <a:ea typeface="Calibri" panose="020F0502020204030204" pitchFamily="34" charset="0"/>
              <a:cs typeface="Arial" panose="020B0604020202020204" pitchFamily="34" charset="0"/>
            </a:endParaRPr>
          </a:p>
          <a:p>
            <a:pPr indent="270510" algn="just">
              <a:lnSpc>
                <a:spcPct val="115000"/>
              </a:lnSpc>
              <a:spcAft>
                <a:spcPts val="0"/>
              </a:spcAft>
            </a:pPr>
            <a:r>
              <a:rPr lang="uk-UA" sz="1600" dirty="0" smtClean="0">
                <a:latin typeface="Arial" panose="020B0604020202020204" pitchFamily="34" charset="0"/>
                <a:ea typeface="Calibri" panose="020F0502020204030204" pitchFamily="34" charset="0"/>
                <a:cs typeface="Arial" panose="020B0604020202020204" pitchFamily="34" charset="0"/>
              </a:rPr>
              <a:t>- сповістити про себе (хто, вид травмування, місцезнаходження) голосом або через засоби мобільного зв’язку викликати медичну допомогу;</a:t>
            </a:r>
            <a:endParaRPr lang="uk-UA" sz="1600" dirty="0" smtClean="0">
              <a:effectLst/>
              <a:latin typeface="Arial" panose="020B0604020202020204" pitchFamily="34" charset="0"/>
              <a:ea typeface="Calibri" panose="020F0502020204030204" pitchFamily="34" charset="0"/>
              <a:cs typeface="Arial" panose="020B0604020202020204" pitchFamily="34" charset="0"/>
            </a:endParaRPr>
          </a:p>
          <a:p>
            <a:pPr indent="270510" algn="just">
              <a:lnSpc>
                <a:spcPct val="115000"/>
              </a:lnSpc>
              <a:spcAft>
                <a:spcPts val="0"/>
              </a:spcAft>
            </a:pPr>
            <a:r>
              <a:rPr lang="uk-UA" sz="1600" dirty="0" smtClean="0">
                <a:latin typeface="Arial" panose="020B0604020202020204" pitchFamily="34" charset="0"/>
                <a:ea typeface="Calibri" panose="020F0502020204030204" pitchFamily="34" charset="0"/>
                <a:cs typeface="Arial" panose="020B0604020202020204" pitchFamily="34" charset="0"/>
              </a:rPr>
              <a:t>- по можливості залишатися на місці до прибуття допомоги, оскільки переміщення з травмою може значно погіршити фізичний стан.</a:t>
            </a:r>
            <a:endParaRPr lang="uk-UA" sz="1600" dirty="0" smtClean="0">
              <a:effectLst/>
              <a:latin typeface="Arial" panose="020B0604020202020204" pitchFamily="34" charset="0"/>
              <a:ea typeface="Calibri" panose="020F0502020204030204" pitchFamily="34" charset="0"/>
              <a:cs typeface="Arial" panose="020B0604020202020204" pitchFamily="34" charset="0"/>
            </a:endParaRPr>
          </a:p>
          <a:p>
            <a:pPr indent="270510" algn="just">
              <a:lnSpc>
                <a:spcPct val="115000"/>
              </a:lnSpc>
              <a:spcAft>
                <a:spcPts val="0"/>
              </a:spcAft>
            </a:pPr>
            <a:r>
              <a:rPr lang="uk-UA" sz="1600" dirty="0" smtClean="0">
                <a:latin typeface="Arial" panose="020B0604020202020204" pitchFamily="34" charset="0"/>
                <a:ea typeface="Calibri" panose="020F0502020204030204" pitchFamily="34" charset="0"/>
                <a:cs typeface="Arial" panose="020B0604020202020204" pitchFamily="34" charset="0"/>
              </a:rPr>
              <a:t>У разі відсутності травм та сильної контузії:</a:t>
            </a:r>
            <a:endParaRPr lang="uk-UA" sz="1600" dirty="0" smtClean="0">
              <a:effectLst/>
              <a:latin typeface="Arial" panose="020B0604020202020204" pitchFamily="34" charset="0"/>
              <a:ea typeface="Calibri" panose="020F0502020204030204" pitchFamily="34" charset="0"/>
              <a:cs typeface="Arial" panose="020B0604020202020204" pitchFamily="34" charset="0"/>
            </a:endParaRPr>
          </a:p>
          <a:p>
            <a:pPr indent="270510" algn="just">
              <a:lnSpc>
                <a:spcPct val="115000"/>
              </a:lnSpc>
              <a:spcAft>
                <a:spcPts val="0"/>
              </a:spcAft>
            </a:pPr>
            <a:r>
              <a:rPr lang="uk-UA" sz="1600" dirty="0" smtClean="0">
                <a:latin typeface="Arial" panose="020B0604020202020204" pitchFamily="34" charset="0"/>
                <a:ea typeface="Calibri" panose="020F0502020204030204" pitchFamily="34" charset="0"/>
                <a:cs typeface="Arial" panose="020B0604020202020204" pitchFamily="34" charset="0"/>
              </a:rPr>
              <a:t>- оцінити стан на наявність осколкових поранень, травм та контузії інших осіб, у разі потреби надати їм домедичну допомогу у межах своїх можливостей;</a:t>
            </a:r>
            <a:endParaRPr lang="uk-UA" sz="1600" dirty="0" smtClean="0">
              <a:effectLst/>
              <a:latin typeface="Arial" panose="020B0604020202020204" pitchFamily="34" charset="0"/>
              <a:ea typeface="Calibri" panose="020F0502020204030204" pitchFamily="34" charset="0"/>
              <a:cs typeface="Arial" panose="020B0604020202020204" pitchFamily="34" charset="0"/>
            </a:endParaRPr>
          </a:p>
          <a:p>
            <a:pPr indent="270510" algn="just">
              <a:lnSpc>
                <a:spcPct val="115000"/>
              </a:lnSpc>
              <a:spcAft>
                <a:spcPts val="0"/>
              </a:spcAft>
            </a:pPr>
            <a:r>
              <a:rPr lang="uk-UA" sz="1600" dirty="0" smtClean="0">
                <a:latin typeface="Arial" panose="020B0604020202020204" pitchFamily="34" charset="0"/>
                <a:ea typeface="Calibri" panose="020F0502020204030204" pitchFamily="34" charset="0"/>
                <a:cs typeface="Arial" panose="020B0604020202020204" pitchFamily="34" charset="0"/>
              </a:rPr>
              <a:t>- повідомити безпосереднього керівника про свою готовність (неготовність) виконувати подальші дії (завдання за призначенням).</a:t>
            </a:r>
            <a:endParaRPr lang="uk-UA" sz="16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61450164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27221" y="457145"/>
            <a:ext cx="11974664" cy="5355312"/>
          </a:xfrm>
          <a:prstGeom prst="rect">
            <a:avLst/>
          </a:prstGeom>
        </p:spPr>
        <p:txBody>
          <a:bodyPr wrap="square">
            <a:spAutoFit/>
          </a:bodyPr>
          <a:lstStyle/>
          <a:p>
            <a:pPr indent="270510" algn="just">
              <a:spcAft>
                <a:spcPts val="0"/>
              </a:spcAft>
              <a:tabLst>
                <a:tab pos="2969895" algn="ctr"/>
                <a:tab pos="5940425" algn="r"/>
                <a:tab pos="449580" algn="l"/>
              </a:tabLst>
            </a:pPr>
            <a:r>
              <a:rPr lang="uk-UA" b="1" dirty="0" smtClean="0">
                <a:latin typeface="Arial" panose="020B0604020202020204" pitchFamily="34" charset="0"/>
                <a:ea typeface="Calibri" panose="020F0502020204030204" pitchFamily="34" charset="0"/>
                <a:cs typeface="Arial" panose="020B0604020202020204" pitchFamily="34" charset="0"/>
              </a:rPr>
              <a:t>ЗАГАЛЬНІ ВИСНОВКИ:</a:t>
            </a:r>
            <a:endParaRPr lang="uk-UA" dirty="0" smtClean="0">
              <a:effectLst/>
              <a:latin typeface="Arial" panose="020B0604020202020204" pitchFamily="34" charset="0"/>
              <a:ea typeface="Calibri" panose="020F0502020204030204" pitchFamily="34" charset="0"/>
              <a:cs typeface="Arial" panose="020B0604020202020204" pitchFamily="34" charset="0"/>
            </a:endParaRPr>
          </a:p>
          <a:p>
            <a:pPr indent="270510" algn="just">
              <a:spcAft>
                <a:spcPts val="0"/>
              </a:spcAft>
              <a:tabLst>
                <a:tab pos="2969895" algn="ctr"/>
                <a:tab pos="5940425" algn="r"/>
                <a:tab pos="449580" algn="l"/>
              </a:tabLst>
            </a:pPr>
            <a:r>
              <a:rPr lang="uk-UA" dirty="0" smtClean="0">
                <a:latin typeface="Arial" panose="020B0604020202020204" pitchFamily="34" charset="0"/>
                <a:ea typeface="Calibri" panose="020F0502020204030204" pitchFamily="34" charset="0"/>
                <a:cs typeface="Arial" panose="020B0604020202020204" pitchFamily="34" charset="0"/>
              </a:rPr>
              <a:t>До прибуття представників екстрених служб працівники закладу повинні розраховувати на власні сили і можливості з організації взаємної допомоги:</a:t>
            </a:r>
          </a:p>
          <a:p>
            <a:pPr indent="270510" algn="just">
              <a:spcAft>
                <a:spcPts val="0"/>
              </a:spcAft>
              <a:tabLst>
                <a:tab pos="2969895" algn="ctr"/>
                <a:tab pos="5940425" algn="r"/>
                <a:tab pos="449580" algn="l"/>
              </a:tabLst>
            </a:pPr>
            <a:r>
              <a:rPr lang="uk-UA" dirty="0" smtClean="0">
                <a:effectLst/>
                <a:latin typeface="Arial" panose="020B0604020202020204" pitchFamily="34" charset="0"/>
                <a:ea typeface="Calibri" panose="020F0502020204030204" pitchFamily="34" charset="0"/>
                <a:cs typeface="Arial" panose="020B0604020202020204" pitchFamily="34" charset="0"/>
              </a:rPr>
              <a:t>- </a:t>
            </a:r>
            <a:r>
              <a:rPr lang="uk-UA" dirty="0" smtClean="0">
                <a:latin typeface="Arial" panose="020B0604020202020204" pitchFamily="34" charset="0"/>
                <a:ea typeface="Calibri" panose="020F0502020204030204" pitchFamily="34" charset="0"/>
                <a:cs typeface="Arial" panose="020B0604020202020204" pitchFamily="34" charset="0"/>
              </a:rPr>
              <a:t>п</a:t>
            </a:r>
            <a:r>
              <a:rPr lang="uk-UA" dirty="0" smtClean="0">
                <a:effectLst/>
                <a:latin typeface="Arial" panose="020B0604020202020204" pitchFamily="34" charset="0"/>
                <a:ea typeface="Calibri" panose="020F0502020204030204" pitchFamily="34" charset="0"/>
                <a:cs typeface="Arial" panose="020B0604020202020204" pitchFamily="34" charset="0"/>
              </a:rPr>
              <a:t>ри оповіщенні оточуючих про небезпеку, особливо від вибухонебезпечних самовибухаючих пристроїв              ( безпечна відстань до яких  – 200м);</a:t>
            </a:r>
          </a:p>
          <a:p>
            <a:pPr indent="270510" algn="just">
              <a:spcAft>
                <a:spcPts val="0"/>
              </a:spcAft>
              <a:tabLst>
                <a:tab pos="2969895" algn="ctr"/>
                <a:tab pos="5940425" algn="r"/>
                <a:tab pos="449580" algn="l"/>
              </a:tabLst>
            </a:pPr>
            <a:r>
              <a:rPr lang="uk-UA" dirty="0" smtClean="0">
                <a:latin typeface="Arial" panose="020B0604020202020204" pitchFamily="34" charset="0"/>
                <a:ea typeface="Calibri" panose="020F0502020204030204" pitchFamily="34" charset="0"/>
                <a:cs typeface="Arial" panose="020B0604020202020204" pitchFamily="34" charset="0"/>
              </a:rPr>
              <a:t>- при проведенні заходів евакуації;</a:t>
            </a:r>
            <a:endParaRPr lang="uk-UA" dirty="0" smtClean="0">
              <a:effectLst/>
              <a:latin typeface="Arial" panose="020B0604020202020204" pitchFamily="34" charset="0"/>
              <a:ea typeface="Calibri" panose="020F0502020204030204" pitchFamily="34" charset="0"/>
              <a:cs typeface="Arial" panose="020B0604020202020204" pitchFamily="34" charset="0"/>
            </a:endParaRPr>
          </a:p>
          <a:p>
            <a:pPr indent="270510" algn="just">
              <a:spcAft>
                <a:spcPts val="0"/>
              </a:spcAft>
              <a:tabLst>
                <a:tab pos="2969895" algn="ctr"/>
                <a:tab pos="5940425" algn="r"/>
                <a:tab pos="449580" algn="l"/>
              </a:tabLst>
            </a:pPr>
            <a:r>
              <a:rPr lang="uk-UA" dirty="0" smtClean="0">
                <a:latin typeface="Arial" panose="020B0604020202020204" pitchFamily="34" charset="0"/>
                <a:ea typeface="Calibri" panose="020F0502020204030204" pitchFamily="34" charset="0"/>
                <a:cs typeface="Arial" panose="020B0604020202020204" pitchFamily="34" charset="0"/>
              </a:rPr>
              <a:t>- при визначенні місця або декількох місць безпечного тимчасового перебування;</a:t>
            </a:r>
            <a:endParaRPr lang="uk-UA" dirty="0" smtClean="0">
              <a:effectLst/>
              <a:latin typeface="Arial" panose="020B0604020202020204" pitchFamily="34" charset="0"/>
              <a:ea typeface="Calibri" panose="020F0502020204030204" pitchFamily="34" charset="0"/>
              <a:cs typeface="Arial" panose="020B0604020202020204" pitchFamily="34" charset="0"/>
            </a:endParaRPr>
          </a:p>
          <a:p>
            <a:pPr indent="270510" algn="just">
              <a:spcAft>
                <a:spcPts val="0"/>
              </a:spcAft>
              <a:tabLst>
                <a:tab pos="2969895" algn="ctr"/>
                <a:tab pos="5940425" algn="r"/>
                <a:tab pos="449580" algn="l"/>
              </a:tabLst>
            </a:pPr>
            <a:r>
              <a:rPr lang="uk-UA" dirty="0" smtClean="0">
                <a:latin typeface="Arial" panose="020B0604020202020204" pitchFamily="34" charset="0"/>
                <a:ea typeface="Calibri" panose="020F0502020204030204" pitchFamily="34" charset="0"/>
                <a:cs typeface="Arial" panose="020B0604020202020204" pitchFamily="34" charset="0"/>
              </a:rPr>
              <a:t>- при самостійному гасінні осередків пожежі первинними засобами пожежогасіння;</a:t>
            </a:r>
            <a:endParaRPr lang="uk-UA" dirty="0" smtClean="0">
              <a:effectLst/>
              <a:latin typeface="Arial" panose="020B0604020202020204" pitchFamily="34" charset="0"/>
              <a:ea typeface="Calibri" panose="020F0502020204030204" pitchFamily="34" charset="0"/>
              <a:cs typeface="Arial" panose="020B0604020202020204" pitchFamily="34" charset="0"/>
            </a:endParaRPr>
          </a:p>
          <a:p>
            <a:pPr indent="270510" algn="just">
              <a:spcAft>
                <a:spcPts val="0"/>
              </a:spcAft>
              <a:tabLst>
                <a:tab pos="2969895" algn="ctr"/>
                <a:tab pos="5940425" algn="r"/>
                <a:tab pos="449580" algn="l"/>
              </a:tabLst>
            </a:pPr>
            <a:r>
              <a:rPr lang="uk-UA" dirty="0" smtClean="0">
                <a:latin typeface="Arial" panose="020B0604020202020204" pitchFamily="34" charset="0"/>
                <a:ea typeface="Calibri" panose="020F0502020204030204" pitchFamily="34" charset="0"/>
                <a:cs typeface="Arial" panose="020B0604020202020204" pitchFamily="34" charset="0"/>
              </a:rPr>
              <a:t>- при наданні домедичної допомоги постраждалим;</a:t>
            </a:r>
            <a:endParaRPr lang="uk-UA" dirty="0" smtClean="0">
              <a:effectLst/>
              <a:latin typeface="Arial" panose="020B0604020202020204" pitchFamily="34" charset="0"/>
              <a:ea typeface="Calibri" panose="020F0502020204030204" pitchFamily="34" charset="0"/>
              <a:cs typeface="Arial" panose="020B0604020202020204" pitchFamily="34" charset="0"/>
            </a:endParaRPr>
          </a:p>
          <a:p>
            <a:pPr indent="270510" algn="just">
              <a:spcAft>
                <a:spcPts val="0"/>
              </a:spcAft>
              <a:tabLst>
                <a:tab pos="2969895" algn="ctr"/>
                <a:tab pos="5940425" algn="r"/>
                <a:tab pos="449580" algn="l"/>
              </a:tabLst>
            </a:pPr>
            <a:r>
              <a:rPr lang="uk-UA" dirty="0" smtClean="0">
                <a:latin typeface="Arial" panose="020B0604020202020204" pitchFamily="34" charset="0"/>
                <a:ea typeface="Calibri" panose="020F0502020204030204" pitchFamily="34" charset="0"/>
                <a:cs typeface="Arial" panose="020B0604020202020204" pitchFamily="34" charset="0"/>
              </a:rPr>
              <a:t>- при організації самостійних дій з охорони будівлі та зустрічі прибуваючих до місця події представників екстрених служб;</a:t>
            </a:r>
            <a:endParaRPr lang="uk-UA" dirty="0" smtClean="0">
              <a:effectLst/>
              <a:latin typeface="Arial" panose="020B0604020202020204" pitchFamily="34" charset="0"/>
              <a:ea typeface="Calibri" panose="020F0502020204030204" pitchFamily="34" charset="0"/>
              <a:cs typeface="Arial" panose="020B0604020202020204" pitchFamily="34" charset="0"/>
            </a:endParaRPr>
          </a:p>
          <a:p>
            <a:pPr indent="270510" algn="just">
              <a:spcAft>
                <a:spcPts val="0"/>
              </a:spcAft>
              <a:tabLst>
                <a:tab pos="2969895" algn="ctr"/>
                <a:tab pos="5940425" algn="r"/>
                <a:tab pos="449580" algn="l"/>
              </a:tabLst>
            </a:pPr>
            <a:r>
              <a:rPr lang="uk-UA" dirty="0" smtClean="0">
                <a:latin typeface="Arial" panose="020B0604020202020204" pitchFamily="34" charset="0"/>
                <a:ea typeface="Calibri" panose="020F0502020204030204" pitchFamily="34" charset="0"/>
                <a:cs typeface="Arial" panose="020B0604020202020204" pitchFamily="34" charset="0"/>
              </a:rPr>
              <a:t>Усі подальші дії працівники закладу повинні здійснювати у повній відповідності до розпоряджень представників екстрених служб та надавати їм всебічну допомогу у межах своїх можливостей.</a:t>
            </a:r>
            <a:endParaRPr lang="uk-UA" dirty="0" smtClean="0">
              <a:effectLst/>
              <a:latin typeface="Arial" panose="020B0604020202020204" pitchFamily="34" charset="0"/>
              <a:ea typeface="Calibri" panose="020F0502020204030204" pitchFamily="34" charset="0"/>
              <a:cs typeface="Arial" panose="020B0604020202020204" pitchFamily="34" charset="0"/>
            </a:endParaRPr>
          </a:p>
          <a:p>
            <a:pPr indent="270510" algn="just">
              <a:spcAft>
                <a:spcPts val="0"/>
              </a:spcAft>
              <a:tabLst>
                <a:tab pos="2969895" algn="ctr"/>
                <a:tab pos="5940425" algn="r"/>
                <a:tab pos="449580" algn="l"/>
              </a:tabLst>
            </a:pPr>
            <a:r>
              <a:rPr lang="uk-UA" dirty="0" smtClean="0">
                <a:latin typeface="Arial" panose="020B0604020202020204" pitchFamily="34" charset="0"/>
                <a:ea typeface="Calibri" panose="020F0502020204030204" pitchFamily="34" charset="0"/>
                <a:cs typeface="Arial" panose="020B0604020202020204" pitchFamily="34" charset="0"/>
              </a:rPr>
              <a:t>При цьому від дій кожного співробітника у повній мірі залежать життя та здоров’я оточуючих.</a:t>
            </a:r>
          </a:p>
          <a:p>
            <a:endParaRPr lang="uk-UA" dirty="0" smtClean="0"/>
          </a:p>
          <a:p>
            <a:r>
              <a:rPr lang="uk-UA" dirty="0" smtClean="0"/>
              <a:t>Керівник заняття     ____________________________</a:t>
            </a:r>
          </a:p>
          <a:p>
            <a:r>
              <a:rPr lang="uk-UA" dirty="0" smtClean="0"/>
              <a:t>                                              (підпис, прізвище)</a:t>
            </a:r>
          </a:p>
          <a:p>
            <a:pPr indent="270510" algn="just">
              <a:spcAft>
                <a:spcPts val="0"/>
              </a:spcAft>
              <a:tabLst>
                <a:tab pos="2969895" algn="ctr"/>
                <a:tab pos="5940425" algn="r"/>
                <a:tab pos="449580" algn="l"/>
              </a:tabLst>
            </a:pPr>
            <a:endParaRPr lang="uk-UA" dirty="0" smtClean="0">
              <a:latin typeface="Arial" panose="020B0604020202020204" pitchFamily="34" charset="0"/>
              <a:ea typeface="Calibri" panose="020F0502020204030204" pitchFamily="34" charset="0"/>
              <a:cs typeface="Arial" panose="020B0604020202020204" pitchFamily="34" charset="0"/>
            </a:endParaRPr>
          </a:p>
          <a:p>
            <a:pPr indent="270510" algn="just">
              <a:spcAft>
                <a:spcPts val="0"/>
              </a:spcAft>
              <a:tabLst>
                <a:tab pos="2969895" algn="ctr"/>
                <a:tab pos="5940425" algn="r"/>
                <a:tab pos="449580" algn="l"/>
              </a:tabLst>
            </a:pPr>
            <a:endParaRPr lang="uk-UA"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16066013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79513" y="461346"/>
            <a:ext cx="12006469" cy="5509200"/>
          </a:xfrm>
          <a:prstGeom prst="rect">
            <a:avLst/>
          </a:prstGeom>
        </p:spPr>
        <p:txBody>
          <a:bodyPr wrap="square">
            <a:spAutoFit/>
          </a:bodyPr>
          <a:lstStyle/>
          <a:p>
            <a:pPr indent="270510" algn="just">
              <a:spcAft>
                <a:spcPts val="0"/>
              </a:spcAft>
            </a:pPr>
            <a:r>
              <a:rPr lang="uk-UA" sz="1600" b="1" dirty="0" smtClean="0">
                <a:latin typeface="Arial" panose="020B0604020202020204" pitchFamily="34" charset="0"/>
                <a:ea typeface="Times New Roman" panose="02020603050405020304" pitchFamily="18" charset="0"/>
                <a:cs typeface="Arial" panose="020B0604020202020204" pitchFamily="34" charset="0"/>
              </a:rPr>
              <a:t>1</a:t>
            </a:r>
            <a:r>
              <a:rPr lang="uk-UA" sz="1600" b="1" dirty="0">
                <a:latin typeface="Arial" panose="020B0604020202020204" pitchFamily="34" charset="0"/>
                <a:ea typeface="Times New Roman" panose="02020603050405020304" pitchFamily="18" charset="0"/>
                <a:cs typeface="Arial" panose="020B0604020202020204" pitchFamily="34" charset="0"/>
              </a:rPr>
              <a:t>. Загальні положення </a:t>
            </a:r>
            <a:endParaRPr lang="ru-RU" sz="1600" dirty="0" smtClean="0">
              <a:effectLst/>
              <a:latin typeface="Arial" panose="020B0604020202020204" pitchFamily="34" charset="0"/>
              <a:ea typeface="Times New Roman" panose="02020603050405020304" pitchFamily="18" charset="0"/>
              <a:cs typeface="Arial" panose="020B0604020202020204" pitchFamily="34" charset="0"/>
            </a:endParaRPr>
          </a:p>
          <a:p>
            <a:pPr indent="270510" algn="just">
              <a:spcAft>
                <a:spcPts val="0"/>
              </a:spcAft>
            </a:pPr>
            <a:r>
              <a:rPr lang="uk-UA" sz="1600" dirty="0">
                <a:latin typeface="Arial" panose="020B0604020202020204" pitchFamily="34" charset="0"/>
                <a:ea typeface="Times New Roman" panose="02020603050405020304" pitchFamily="18" charset="0"/>
                <a:cs typeface="Arial" panose="020B0604020202020204" pitchFamily="34" charset="0"/>
              </a:rPr>
              <a:t>1.1. Ця Інструкція розроблена на випадок дій персоналу </a:t>
            </a:r>
            <a:r>
              <a:rPr lang="uk-UA" sz="1600" dirty="0" smtClean="0">
                <a:latin typeface="Arial" panose="020B0604020202020204" pitchFamily="34" charset="0"/>
                <a:ea typeface="Times New Roman" panose="02020603050405020304" pitchFamily="18" charset="0"/>
                <a:cs typeface="Arial" panose="020B0604020202020204" pitchFamily="34" charset="0"/>
              </a:rPr>
              <a:t> </a:t>
            </a:r>
            <a:r>
              <a:rPr lang="uk-UA" sz="1600" dirty="0">
                <a:latin typeface="Arial" panose="020B0604020202020204" pitchFamily="34" charset="0"/>
                <a:ea typeface="Times New Roman" panose="02020603050405020304" pitchFamily="18" charset="0"/>
                <a:cs typeface="Arial" panose="020B0604020202020204" pitchFamily="34" charset="0"/>
              </a:rPr>
              <a:t>закладу у разі влучання безпілотних літальних апаратів (далі – БпЛА) або падіння їх фрагментів та уламків під час повітряних атак </a:t>
            </a:r>
            <a:r>
              <a:rPr lang="uk-UA" sz="1600" dirty="0" smtClean="0">
                <a:latin typeface="Arial" panose="020B0604020202020204" pitchFamily="34" charset="0"/>
                <a:ea typeface="Times New Roman" panose="02020603050405020304" pitchFamily="18" charset="0"/>
                <a:cs typeface="Arial" panose="020B0604020202020204" pitchFamily="34" charset="0"/>
              </a:rPr>
              <a:t>російської федерації.</a:t>
            </a:r>
            <a:endParaRPr lang="ru-RU" sz="1600" dirty="0" smtClean="0">
              <a:effectLst/>
              <a:latin typeface="Arial" panose="020B0604020202020204" pitchFamily="34" charset="0"/>
              <a:ea typeface="Times New Roman" panose="02020603050405020304" pitchFamily="18" charset="0"/>
              <a:cs typeface="Arial" panose="020B0604020202020204" pitchFamily="34" charset="0"/>
            </a:endParaRPr>
          </a:p>
          <a:p>
            <a:pPr indent="270510" algn="just">
              <a:spcAft>
                <a:spcPts val="0"/>
              </a:spcAft>
            </a:pPr>
            <a:r>
              <a:rPr lang="uk-UA" sz="1600" dirty="0">
                <a:latin typeface="Arial" panose="020B0604020202020204" pitchFamily="34" charset="0"/>
                <a:ea typeface="Times New Roman" panose="02020603050405020304" pitchFamily="18" charset="0"/>
                <a:cs typeface="Arial" panose="020B0604020202020204" pitchFamily="34" charset="0"/>
              </a:rPr>
              <a:t>1.2. Цільовий інструктаж на випадок влучання або падіння уламків БпЛА </a:t>
            </a:r>
            <a:r>
              <a:rPr lang="ru-RU" sz="1600" dirty="0">
                <a:latin typeface="Arial" panose="020B0604020202020204" pitchFamily="34" charset="0"/>
                <a:ea typeface="Times New Roman" panose="02020603050405020304" pitchFamily="18" charset="0"/>
                <a:cs typeface="Arial" panose="020B0604020202020204" pitchFamily="34" charset="0"/>
              </a:rPr>
              <a:t>проводиться з </a:t>
            </a:r>
            <a:r>
              <a:rPr lang="ru-RU" sz="1600" dirty="0" err="1">
                <a:latin typeface="Arial" panose="020B0604020202020204" pitchFamily="34" charset="0"/>
                <a:ea typeface="Times New Roman" panose="02020603050405020304" pitchFamily="18" charset="0"/>
                <a:cs typeface="Arial" panose="020B0604020202020204" pitchFamily="34" charset="0"/>
              </a:rPr>
              <a:t>усіма</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працівниками</a:t>
            </a:r>
            <a:r>
              <a:rPr lang="uk-UA" sz="1600" dirty="0">
                <a:latin typeface="Arial" panose="020B0604020202020204" pitchFamily="34" charset="0"/>
                <a:ea typeface="Times New Roman" panose="02020603050405020304" pitchFamily="18" charset="0"/>
                <a:cs typeface="Arial" panose="020B0604020202020204" pitchFamily="34" charset="0"/>
              </a:rPr>
              <a:t> закладу</a:t>
            </a:r>
            <a:r>
              <a:rPr lang="ru-RU" sz="1600" dirty="0">
                <a:latin typeface="Arial" panose="020B0604020202020204" pitchFamily="34" charset="0"/>
                <a:ea typeface="Times New Roman" panose="02020603050405020304" pitchFamily="18" charset="0"/>
                <a:cs typeface="Arial" panose="020B0604020202020204" pitchFamily="34" charset="0"/>
              </a:rPr>
              <a:t>, а </a:t>
            </a:r>
            <a:r>
              <a:rPr lang="ru-RU" sz="1600" dirty="0" err="1">
                <a:latin typeface="Arial" panose="020B0604020202020204" pitchFamily="34" charset="0"/>
                <a:ea typeface="Times New Roman" panose="02020603050405020304" pitchFamily="18" charset="0"/>
                <a:cs typeface="Arial" panose="020B0604020202020204" pitchFamily="34" charset="0"/>
              </a:rPr>
              <a:t>також</a:t>
            </a:r>
            <a:r>
              <a:rPr lang="ru-RU" sz="1600" dirty="0">
                <a:latin typeface="Arial" panose="020B0604020202020204" pitchFamily="34" charset="0"/>
                <a:ea typeface="Times New Roman" panose="02020603050405020304" pitchFamily="18" charset="0"/>
                <a:cs typeface="Arial" panose="020B0604020202020204" pitchFamily="34" charset="0"/>
              </a:rPr>
              <a:t> з особами, </a:t>
            </a:r>
            <a:r>
              <a:rPr lang="ru-RU" sz="1600" dirty="0" err="1">
                <a:latin typeface="Arial" panose="020B0604020202020204" pitchFamily="34" charset="0"/>
                <a:ea typeface="Times New Roman" panose="02020603050405020304" pitchFamily="18" charset="0"/>
                <a:cs typeface="Arial" panose="020B0604020202020204" pitchFamily="34" charset="0"/>
              </a:rPr>
              <a:t>які</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прибули</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uk-UA" sz="1600" dirty="0">
                <a:latin typeface="Arial" panose="020B0604020202020204" pitchFamily="34" charset="0"/>
                <a:ea typeface="Times New Roman" panose="02020603050405020304" pitchFamily="18" charset="0"/>
                <a:cs typeface="Arial" panose="020B0604020202020204" pitchFamily="34" charset="0"/>
              </a:rPr>
              <a:t>до </a:t>
            </a:r>
            <a:r>
              <a:rPr lang="ru-RU" sz="1600" dirty="0">
                <a:latin typeface="Arial" panose="020B0604020202020204" pitchFamily="34" charset="0"/>
                <a:ea typeface="Times New Roman" panose="02020603050405020304" pitchFamily="18" charset="0"/>
                <a:cs typeface="Arial" panose="020B0604020202020204" pitchFamily="34" charset="0"/>
              </a:rPr>
              <a:t>заклад</a:t>
            </a:r>
            <a:r>
              <a:rPr lang="uk-UA" sz="1600" dirty="0">
                <a:latin typeface="Arial" panose="020B0604020202020204" pitchFamily="34" charset="0"/>
                <a:ea typeface="Times New Roman" panose="02020603050405020304" pitchFamily="18" charset="0"/>
                <a:cs typeface="Arial" panose="020B0604020202020204" pitchFamily="34" charset="0"/>
              </a:rPr>
              <a:t>у</a:t>
            </a:r>
            <a:r>
              <a:rPr lang="ru-RU" sz="1600" dirty="0">
                <a:latin typeface="Arial" panose="020B0604020202020204" pitchFamily="34" charset="0"/>
                <a:ea typeface="Times New Roman" panose="02020603050405020304" pitchFamily="18" charset="0"/>
                <a:cs typeface="Arial" panose="020B0604020202020204" pitchFamily="34" charset="0"/>
              </a:rPr>
              <a:t> у </a:t>
            </a:r>
            <a:r>
              <a:rPr lang="ru-RU" sz="1600" dirty="0" err="1">
                <a:latin typeface="Arial" panose="020B0604020202020204" pitchFamily="34" charset="0"/>
                <a:ea typeface="Times New Roman" panose="02020603050405020304" pitchFamily="18" charset="0"/>
                <a:cs typeface="Arial" panose="020B0604020202020204" pitchFamily="34" charset="0"/>
              </a:rPr>
              <a:t>відрядження</a:t>
            </a:r>
            <a:r>
              <a:rPr lang="ru-RU" sz="1600" dirty="0">
                <a:latin typeface="Arial" panose="020B0604020202020204" pitchFamily="34" charset="0"/>
                <a:ea typeface="Times New Roman" panose="02020603050405020304" pitchFamily="18" charset="0"/>
                <a:cs typeface="Arial" panose="020B0604020202020204" pitchFamily="34" charset="0"/>
              </a:rPr>
              <a:t>, на роботу, </a:t>
            </a:r>
            <a:r>
              <a:rPr lang="ru-RU" sz="1600" dirty="0" err="1">
                <a:latin typeface="Arial" panose="020B0604020202020204" pitchFamily="34" charset="0"/>
                <a:ea typeface="Times New Roman" panose="02020603050405020304" pitchFamily="18" charset="0"/>
                <a:cs typeface="Arial" panose="020B0604020202020204" pitchFamily="34" charset="0"/>
              </a:rPr>
              <a:t>навчання</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виробничу</a:t>
            </a:r>
            <a:r>
              <a:rPr lang="ru-RU" sz="1600" dirty="0">
                <a:latin typeface="Arial" panose="020B0604020202020204" pitchFamily="34" charset="0"/>
                <a:ea typeface="Times New Roman" panose="02020603050405020304" pitchFamily="18" charset="0"/>
                <a:cs typeface="Arial" panose="020B0604020202020204" pitchFamily="34" charset="0"/>
              </a:rPr>
              <a:t> практику</a:t>
            </a:r>
            <a:r>
              <a:rPr lang="uk-UA" sz="1600" dirty="0">
                <a:latin typeface="Arial" panose="020B0604020202020204" pitchFamily="34" charset="0"/>
                <a:ea typeface="Times New Roman" panose="02020603050405020304" pitchFamily="18" charset="0"/>
                <a:cs typeface="Arial" panose="020B0604020202020204" pitchFamily="34" charset="0"/>
              </a:rPr>
              <a:t>,</a:t>
            </a:r>
            <a:r>
              <a:rPr lang="ru-RU" sz="1600" dirty="0">
                <a:latin typeface="Arial" panose="020B0604020202020204" pitchFamily="34" charset="0"/>
                <a:ea typeface="Times New Roman" panose="02020603050405020304" pitchFamily="18" charset="0"/>
                <a:cs typeface="Arial" panose="020B0604020202020204" pitchFamily="34" charset="0"/>
              </a:rPr>
              <a:t> і </a:t>
            </a:r>
            <a:r>
              <a:rPr lang="ru-RU" sz="1600" dirty="0" err="1">
                <a:latin typeface="Arial" panose="020B0604020202020204" pitchFamily="34" charset="0"/>
                <a:ea typeface="Times New Roman" panose="02020603050405020304" pitchFamily="18" charset="0"/>
                <a:cs typeface="Arial" panose="020B0604020202020204" pitchFamily="34" charset="0"/>
              </a:rPr>
              <a:t>мають</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брати</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безпосередню</a:t>
            </a:r>
            <a:r>
              <a:rPr lang="ru-RU" sz="1600" dirty="0">
                <a:latin typeface="Arial" panose="020B0604020202020204" pitchFamily="34" charset="0"/>
                <a:ea typeface="Times New Roman" panose="02020603050405020304" pitchFamily="18" charset="0"/>
                <a:cs typeface="Arial" panose="020B0604020202020204" pitchFamily="34" charset="0"/>
              </a:rPr>
              <a:t> участь у </a:t>
            </a:r>
            <a:r>
              <a:rPr lang="ru-RU" sz="1600" dirty="0" err="1">
                <a:latin typeface="Arial" panose="020B0604020202020204" pitchFamily="34" charset="0"/>
                <a:ea typeface="Times New Roman" panose="02020603050405020304" pitchFamily="18" charset="0"/>
                <a:cs typeface="Arial" panose="020B0604020202020204" pitchFamily="34" charset="0"/>
              </a:rPr>
              <a:t>навчальному</a:t>
            </a:r>
            <a:r>
              <a:rPr lang="ru-RU" sz="1600" dirty="0">
                <a:latin typeface="Arial" panose="020B0604020202020204" pitchFamily="34" charset="0"/>
                <a:ea typeface="Times New Roman" panose="02020603050405020304" pitchFamily="18" charset="0"/>
                <a:cs typeface="Arial" panose="020B0604020202020204" pitchFamily="34" charset="0"/>
              </a:rPr>
              <a:t> та </a:t>
            </a:r>
            <a:r>
              <a:rPr lang="ru-RU" sz="1600" dirty="0" err="1">
                <a:latin typeface="Arial" panose="020B0604020202020204" pitchFamily="34" charset="0"/>
                <a:ea typeface="Times New Roman" panose="02020603050405020304" pitchFamily="18" charset="0"/>
                <a:cs typeface="Arial" panose="020B0604020202020204" pitchFamily="34" charset="0"/>
              </a:rPr>
              <a:t>виробничому</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процесах</a:t>
            </a:r>
            <a:r>
              <a:rPr lang="ru-RU" sz="1600" dirty="0">
                <a:latin typeface="Arial" panose="020B0604020202020204" pitchFamily="34" charset="0"/>
                <a:ea typeface="Times New Roman" panose="02020603050405020304" pitchFamily="18" charset="0"/>
                <a:cs typeface="Arial" panose="020B0604020202020204" pitchFamily="34" charset="0"/>
              </a:rPr>
              <a:t>. </a:t>
            </a:r>
            <a:endParaRPr lang="ru-RU" sz="1600" dirty="0" smtClean="0">
              <a:effectLst/>
              <a:latin typeface="Arial" panose="020B0604020202020204" pitchFamily="34" charset="0"/>
              <a:ea typeface="Times New Roman" panose="02020603050405020304" pitchFamily="18" charset="0"/>
              <a:cs typeface="Arial" panose="020B0604020202020204" pitchFamily="34" charset="0"/>
            </a:endParaRPr>
          </a:p>
          <a:p>
            <a:pPr indent="270510" algn="just">
              <a:spcAft>
                <a:spcPts val="0"/>
              </a:spcAft>
            </a:pPr>
            <a:r>
              <a:rPr lang="uk-UA" sz="1600" dirty="0">
                <a:latin typeface="Arial" panose="020B0604020202020204" pitchFamily="34" charset="0"/>
                <a:ea typeface="Times New Roman" panose="02020603050405020304" pitchFamily="18" charset="0"/>
                <a:cs typeface="Arial" panose="020B0604020202020204" pitchFamily="34" charset="0"/>
              </a:rPr>
              <a:t>1.3. Цільовий інструктаж </a:t>
            </a:r>
            <a:r>
              <a:rPr lang="uk-UA" sz="1600" dirty="0" smtClean="0">
                <a:latin typeface="Arial" panose="020B0604020202020204" pitchFamily="34" charset="0"/>
                <a:ea typeface="Times New Roman" panose="02020603050405020304" pitchFamily="18" charset="0"/>
                <a:cs typeface="Arial" panose="020B0604020202020204" pitchFamily="34" charset="0"/>
              </a:rPr>
              <a:t>спрямований </a:t>
            </a:r>
            <a:r>
              <a:rPr lang="uk-UA" sz="1600" dirty="0">
                <a:latin typeface="Arial" panose="020B0604020202020204" pitchFamily="34" charset="0"/>
                <a:ea typeface="Times New Roman" panose="02020603050405020304" pitchFamily="18" charset="0"/>
                <a:cs typeface="Arial" panose="020B0604020202020204" pitchFamily="34" charset="0"/>
              </a:rPr>
              <a:t>на ознайомлення співробітників з:</a:t>
            </a:r>
            <a:endParaRPr lang="ru-RU" sz="1600" dirty="0" smtClean="0">
              <a:effectLst/>
              <a:latin typeface="Arial" panose="020B0604020202020204" pitchFamily="34" charset="0"/>
              <a:ea typeface="Times New Roman" panose="02020603050405020304" pitchFamily="18" charset="0"/>
              <a:cs typeface="Arial" panose="020B0604020202020204" pitchFamily="34" charset="0"/>
            </a:endParaRPr>
          </a:p>
          <a:p>
            <a:pPr indent="270510" algn="just">
              <a:spcAft>
                <a:spcPts val="0"/>
              </a:spcAft>
            </a:pPr>
            <a:r>
              <a:rPr lang="uk-UA" sz="1600" dirty="0">
                <a:latin typeface="Arial" panose="020B0604020202020204" pitchFamily="34" charset="0"/>
                <a:ea typeface="Times New Roman" panose="02020603050405020304" pitchFamily="18" charset="0"/>
                <a:cs typeface="Arial" panose="020B0604020202020204" pitchFamily="34" charset="0"/>
              </a:rPr>
              <a:t>- особистими діями у разі влучання БпЛА або падіння </a:t>
            </a:r>
            <a:r>
              <a:rPr lang="uk-UA" sz="1600" dirty="0" smtClean="0">
                <a:latin typeface="Arial" panose="020B0604020202020204" pitchFamily="34" charset="0"/>
                <a:ea typeface="Times New Roman" panose="02020603050405020304" pitchFamily="18" charset="0"/>
                <a:cs typeface="Arial" panose="020B0604020202020204" pitchFamily="34" charset="0"/>
              </a:rPr>
              <a:t>фрагментів (уламків) у будівлю, яка належить КНУБА(навчальний, лабораторний  корпус, гуртожиток, господарча будівля, тощо ;</a:t>
            </a:r>
            <a:endParaRPr lang="ru-RU" sz="1600" dirty="0" smtClean="0">
              <a:effectLst/>
              <a:latin typeface="Arial" panose="020B0604020202020204" pitchFamily="34" charset="0"/>
              <a:ea typeface="Times New Roman" panose="02020603050405020304" pitchFamily="18" charset="0"/>
              <a:cs typeface="Arial" panose="020B0604020202020204" pitchFamily="34" charset="0"/>
            </a:endParaRPr>
          </a:p>
          <a:p>
            <a:pPr indent="270510" algn="just">
              <a:spcAft>
                <a:spcPts val="0"/>
              </a:spcAft>
            </a:pPr>
            <a:r>
              <a:rPr lang="uk-UA" sz="1600" dirty="0" smtClean="0">
                <a:latin typeface="Arial" panose="020B0604020202020204" pitchFamily="34" charset="0"/>
                <a:ea typeface="Times New Roman" panose="02020603050405020304" pitchFamily="18" charset="0"/>
                <a:cs typeface="Arial" panose="020B0604020202020204" pitchFamily="34" charset="0"/>
              </a:rPr>
              <a:t>- оповіщення співробітників та інших осіб про виникнення надзвичайної події (ситуації);</a:t>
            </a:r>
            <a:endParaRPr lang="ru-RU" sz="1600" dirty="0" smtClean="0">
              <a:effectLst/>
              <a:latin typeface="Arial" panose="020B0604020202020204" pitchFamily="34" charset="0"/>
              <a:ea typeface="Times New Roman" panose="02020603050405020304" pitchFamily="18" charset="0"/>
              <a:cs typeface="Arial" panose="020B0604020202020204" pitchFamily="34" charset="0"/>
            </a:endParaRPr>
          </a:p>
          <a:p>
            <a:pPr indent="270510" algn="just">
              <a:spcAft>
                <a:spcPts val="0"/>
              </a:spcAft>
            </a:pPr>
            <a:r>
              <a:rPr lang="uk-UA" sz="1600" dirty="0" smtClean="0">
                <a:latin typeface="Arial" panose="020B0604020202020204" pitchFamily="34" charset="0"/>
                <a:ea typeface="Times New Roman" panose="02020603050405020304" pitchFamily="18" charset="0"/>
                <a:cs typeface="Arial" panose="020B0604020202020204" pitchFamily="34" charset="0"/>
              </a:rPr>
              <a:t>- </a:t>
            </a:r>
            <a:r>
              <a:rPr lang="uk-UA" sz="1600" dirty="0">
                <a:latin typeface="Arial" panose="020B0604020202020204" pitchFamily="34" charset="0"/>
                <a:ea typeface="Times New Roman" panose="02020603050405020304" pitchFamily="18" charset="0"/>
                <a:cs typeface="Arial" panose="020B0604020202020204" pitchFamily="34" charset="0"/>
              </a:rPr>
              <a:t>порядком дій </a:t>
            </a:r>
            <a:r>
              <a:rPr lang="uk-UA" sz="1600" dirty="0" smtClean="0">
                <a:latin typeface="Arial" panose="020B0604020202020204" pitchFamily="34" charset="0"/>
                <a:ea typeface="Times New Roman" panose="02020603050405020304" pitchFamily="18" charset="0"/>
                <a:cs typeface="Arial" panose="020B0604020202020204" pitchFamily="34" charset="0"/>
              </a:rPr>
              <a:t>співробітників закладу при </a:t>
            </a:r>
            <a:r>
              <a:rPr lang="uk-UA" sz="1600" dirty="0">
                <a:latin typeface="Arial" panose="020B0604020202020204" pitchFamily="34" charset="0"/>
                <a:ea typeface="Times New Roman" panose="02020603050405020304" pitchFamily="18" charset="0"/>
                <a:cs typeface="Arial" panose="020B0604020202020204" pitchFamily="34" charset="0"/>
              </a:rPr>
              <a:t>евакуації </a:t>
            </a:r>
            <a:r>
              <a:rPr lang="uk-UA" sz="1600" dirty="0" smtClean="0">
                <a:latin typeface="Arial" panose="020B0604020202020204" pitchFamily="34" charset="0"/>
                <a:ea typeface="Times New Roman" panose="02020603050405020304" pitchFamily="18" charset="0"/>
                <a:cs typeface="Arial" panose="020B0604020202020204" pitchFamily="34" charset="0"/>
              </a:rPr>
              <a:t>у </a:t>
            </a:r>
            <a:r>
              <a:rPr lang="uk-UA" sz="1600" dirty="0">
                <a:latin typeface="Arial" panose="020B0604020202020204" pitchFamily="34" charset="0"/>
                <a:ea typeface="Times New Roman" panose="02020603050405020304" pitchFamily="18" charset="0"/>
                <a:cs typeface="Arial" panose="020B0604020202020204" pitchFamily="34" charset="0"/>
              </a:rPr>
              <a:t>безпечні місця перебування;</a:t>
            </a:r>
            <a:endParaRPr lang="ru-RU" sz="1600" dirty="0" smtClean="0">
              <a:effectLst/>
              <a:latin typeface="Arial" panose="020B0604020202020204" pitchFamily="34" charset="0"/>
              <a:ea typeface="Times New Roman" panose="02020603050405020304" pitchFamily="18" charset="0"/>
              <a:cs typeface="Arial" panose="020B0604020202020204" pitchFamily="34" charset="0"/>
            </a:endParaRPr>
          </a:p>
          <a:p>
            <a:pPr indent="270510" algn="just">
              <a:spcAft>
                <a:spcPts val="0"/>
              </a:spcAft>
            </a:pPr>
            <a:r>
              <a:rPr lang="uk-UA" sz="1600" dirty="0">
                <a:latin typeface="Arial" panose="020B0604020202020204" pitchFamily="34" charset="0"/>
                <a:ea typeface="Times New Roman" panose="02020603050405020304" pitchFamily="18" charset="0"/>
                <a:cs typeface="Arial" panose="020B0604020202020204" pitchFamily="34" charset="0"/>
              </a:rPr>
              <a:t>- порядком укриття співробітників у разі виникнення надзвичайної події (ситуації);</a:t>
            </a:r>
            <a:endParaRPr lang="ru-RU" sz="1600" dirty="0" smtClean="0">
              <a:effectLst/>
              <a:latin typeface="Arial" panose="020B0604020202020204" pitchFamily="34" charset="0"/>
              <a:ea typeface="Times New Roman" panose="02020603050405020304" pitchFamily="18" charset="0"/>
              <a:cs typeface="Arial" panose="020B0604020202020204" pitchFamily="34" charset="0"/>
            </a:endParaRPr>
          </a:p>
          <a:p>
            <a:pPr indent="270510" algn="just">
              <a:spcAft>
                <a:spcPts val="0"/>
              </a:spcAft>
            </a:pPr>
            <a:r>
              <a:rPr lang="uk-UA" sz="1600" dirty="0">
                <a:latin typeface="Arial" panose="020B0604020202020204" pitchFamily="34" charset="0"/>
                <a:ea typeface="Times New Roman" panose="02020603050405020304" pitchFamily="18" charset="0"/>
                <a:cs typeface="Arial" panose="020B0604020202020204" pitchFamily="34" charset="0"/>
              </a:rPr>
              <a:t>- порядком дій при наданні </a:t>
            </a:r>
            <a:r>
              <a:rPr lang="uk-UA" sz="1600" dirty="0" err="1">
                <a:latin typeface="Arial" panose="020B0604020202020204" pitchFamily="34" charset="0"/>
                <a:ea typeface="Times New Roman" panose="02020603050405020304" pitchFamily="18" charset="0"/>
                <a:cs typeface="Arial" panose="020B0604020202020204" pitchFamily="34" charset="0"/>
              </a:rPr>
              <a:t>домедичної</a:t>
            </a:r>
            <a:r>
              <a:rPr lang="uk-UA" sz="1600" dirty="0">
                <a:latin typeface="Arial" panose="020B0604020202020204" pitchFamily="34" charset="0"/>
                <a:ea typeface="Times New Roman" panose="02020603050405020304" pitchFamily="18" charset="0"/>
                <a:cs typeface="Arial" panose="020B0604020202020204" pitchFamily="34" charset="0"/>
              </a:rPr>
              <a:t> допомоги потерпілим. </a:t>
            </a:r>
            <a:endParaRPr lang="ru-RU" sz="1600" dirty="0" smtClean="0">
              <a:effectLst/>
              <a:latin typeface="Arial" panose="020B0604020202020204" pitchFamily="34" charset="0"/>
              <a:ea typeface="Times New Roman" panose="02020603050405020304" pitchFamily="18" charset="0"/>
              <a:cs typeface="Arial" panose="020B0604020202020204" pitchFamily="34" charset="0"/>
            </a:endParaRPr>
          </a:p>
          <a:p>
            <a:pPr indent="270510" algn="just">
              <a:spcAft>
                <a:spcPts val="0"/>
              </a:spcAft>
            </a:pPr>
            <a:r>
              <a:rPr lang="uk-UA" sz="1600" b="1" dirty="0" smtClean="0">
                <a:latin typeface="Arial" panose="020B0604020202020204" pitchFamily="34" charset="0"/>
                <a:ea typeface="Times New Roman" panose="02020603050405020304" pitchFamily="18" charset="0"/>
                <a:cs typeface="Arial" panose="020B0604020202020204" pitchFamily="34" charset="0"/>
              </a:rPr>
              <a:t>2. Терміни та визначення: </a:t>
            </a:r>
            <a:endParaRPr lang="ru-RU" sz="1600" dirty="0" smtClean="0">
              <a:effectLst/>
              <a:latin typeface="Arial" panose="020B0604020202020204" pitchFamily="34" charset="0"/>
              <a:ea typeface="Times New Roman" panose="02020603050405020304" pitchFamily="18" charset="0"/>
              <a:cs typeface="Arial" panose="020B0604020202020204" pitchFamily="34" charset="0"/>
            </a:endParaRPr>
          </a:p>
          <a:p>
            <a:pPr indent="270510" algn="just">
              <a:spcAft>
                <a:spcPts val="0"/>
              </a:spcAft>
            </a:pPr>
            <a:r>
              <a:rPr lang="uk-UA" sz="1600" dirty="0" smtClean="0">
                <a:latin typeface="Arial" panose="020B0604020202020204" pitchFamily="34" charset="0"/>
                <a:ea typeface="Times New Roman" panose="02020603050405020304" pitchFamily="18" charset="0"/>
                <a:cs typeface="Arial" panose="020B0604020202020204" pitchFamily="34" charset="0"/>
              </a:rPr>
              <a:t>2.1. </a:t>
            </a:r>
            <a:r>
              <a:rPr lang="uk-UA" sz="1600" b="1" i="1" dirty="0" smtClean="0">
                <a:latin typeface="Arial" panose="020B0604020202020204" pitchFamily="34" charset="0"/>
                <a:ea typeface="Times New Roman" panose="02020603050405020304" pitchFamily="18" charset="0"/>
                <a:cs typeface="Arial" panose="020B0604020202020204" pitchFamily="34" charset="0"/>
              </a:rPr>
              <a:t>БпЛА</a:t>
            </a:r>
            <a:r>
              <a:rPr lang="uk-UA" sz="1600" dirty="0" smtClean="0">
                <a:latin typeface="Arial" panose="020B0604020202020204" pitchFamily="34" charset="0"/>
                <a:ea typeface="Times New Roman" panose="02020603050405020304" pitchFamily="18" charset="0"/>
                <a:cs typeface="Arial" panose="020B0604020202020204" pitchFamily="34" charset="0"/>
              </a:rPr>
              <a:t> - ударні безпілотні літальні апарати, які широко застосовуються </a:t>
            </a:r>
            <a:r>
              <a:rPr lang="uk-UA" sz="1600" dirty="0" err="1" smtClean="0">
                <a:latin typeface="Arial" panose="020B0604020202020204" pitchFamily="34" charset="0"/>
                <a:ea typeface="Times New Roman" panose="02020603050405020304" pitchFamily="18" charset="0"/>
                <a:cs typeface="Arial" panose="020B0604020202020204" pitchFamily="34" charset="0"/>
              </a:rPr>
              <a:t>рф</a:t>
            </a:r>
            <a:r>
              <a:rPr lang="uk-UA" sz="1600" dirty="0" smtClean="0">
                <a:latin typeface="Arial" panose="020B0604020202020204" pitchFamily="34" charset="0"/>
                <a:ea typeface="Times New Roman" panose="02020603050405020304" pitchFamily="18" charset="0"/>
                <a:cs typeface="Arial" panose="020B0604020202020204" pitchFamily="34" charset="0"/>
              </a:rPr>
              <a:t> проти України, як </a:t>
            </a:r>
            <a:r>
              <a:rPr lang="uk-UA" sz="1600" dirty="0" err="1" smtClean="0">
                <a:latin typeface="Arial" panose="020B0604020202020204" pitchFamily="34" charset="0"/>
                <a:ea typeface="Times New Roman" panose="02020603050405020304" pitchFamily="18" charset="0"/>
                <a:cs typeface="Arial" panose="020B0604020202020204" pitchFamily="34" charset="0"/>
              </a:rPr>
              <a:t>барражуючі</a:t>
            </a:r>
            <a:r>
              <a:rPr lang="uk-UA" sz="1600" dirty="0" smtClean="0">
                <a:latin typeface="Arial" panose="020B0604020202020204" pitchFamily="34" charset="0"/>
                <a:ea typeface="Times New Roman" panose="02020603050405020304" pitchFamily="18" charset="0"/>
                <a:cs typeface="Arial" panose="020B0604020202020204" pitchFamily="34" charset="0"/>
              </a:rPr>
              <a:t> боєприпаси - камікадзе, здатні тривалий час перебувати в повітрі та вражати цілі на великій відстані шляхом вибуху. </a:t>
            </a:r>
            <a:r>
              <a:rPr lang="ru-RU" sz="1600" dirty="0" smtClean="0">
                <a:latin typeface="Arial" panose="020B0604020202020204" pitchFamily="34" charset="0"/>
                <a:ea typeface="Times New Roman" panose="02020603050405020304" pitchFamily="18" charset="0"/>
                <a:cs typeface="Arial" panose="020B0604020202020204" pitchFamily="34" charset="0"/>
              </a:rPr>
              <a:t>Вони </a:t>
            </a:r>
            <a:r>
              <a:rPr lang="ru-RU" sz="1600" dirty="0" err="1" smtClean="0">
                <a:latin typeface="Arial" panose="020B0604020202020204" pitchFamily="34" charset="0"/>
                <a:ea typeface="Times New Roman" panose="02020603050405020304" pitchFamily="18" charset="0"/>
                <a:cs typeface="Arial" panose="020B0604020202020204" pitchFamily="34" charset="0"/>
              </a:rPr>
              <a:t>мають</a:t>
            </a:r>
            <a:r>
              <a:rPr lang="ru-RU" sz="1600" dirty="0" smtClean="0">
                <a:latin typeface="Arial" panose="020B0604020202020204" pitchFamily="34" charset="0"/>
                <a:ea typeface="Times New Roman" panose="02020603050405020304" pitchFamily="18" charset="0"/>
                <a:cs typeface="Arial" panose="020B0604020202020204" pitchFamily="34" charset="0"/>
              </a:rPr>
              <a:t> </a:t>
            </a:r>
            <a:r>
              <a:rPr lang="ru-RU" sz="1600" dirty="0" err="1" smtClean="0">
                <a:latin typeface="Arial" panose="020B0604020202020204" pitchFamily="34" charset="0"/>
                <a:ea typeface="Times New Roman" panose="02020603050405020304" pitchFamily="18" charset="0"/>
                <a:cs typeface="Arial" panose="020B0604020202020204" pitchFamily="34" charset="0"/>
              </a:rPr>
              <a:t>характерний</a:t>
            </a:r>
            <a:r>
              <a:rPr lang="ru-RU" sz="1600" dirty="0" smtClean="0">
                <a:latin typeface="Arial" panose="020B0604020202020204" pitchFamily="34" charset="0"/>
                <a:ea typeface="Times New Roman" panose="02020603050405020304" pitchFamily="18" charset="0"/>
                <a:cs typeface="Arial" panose="020B0604020202020204" pitchFamily="34" charset="0"/>
              </a:rPr>
              <a:t> звук </a:t>
            </a:r>
            <a:r>
              <a:rPr lang="ru-RU" sz="1600" dirty="0" err="1" smtClean="0">
                <a:latin typeface="Arial" panose="020B0604020202020204" pitchFamily="34" charset="0"/>
                <a:ea typeface="Times New Roman" panose="02020603050405020304" pitchFamily="18" charset="0"/>
                <a:cs typeface="Arial" panose="020B0604020202020204" pitchFamily="34" charset="0"/>
              </a:rPr>
              <a:t>двигуна</a:t>
            </a:r>
            <a:r>
              <a:rPr lang="ru-RU" sz="1600" dirty="0" smtClean="0">
                <a:latin typeface="Arial" panose="020B0604020202020204" pitchFamily="34" charset="0"/>
                <a:ea typeface="Times New Roman" panose="02020603050405020304" pitchFamily="18" charset="0"/>
                <a:cs typeface="Arial" panose="020B0604020202020204" pitchFamily="34" charset="0"/>
              </a:rPr>
              <a:t>, </a:t>
            </a:r>
            <a:r>
              <a:rPr lang="ru-RU" sz="1600" dirty="0" err="1" smtClean="0">
                <a:latin typeface="Arial" panose="020B0604020202020204" pitchFamily="34" charset="0"/>
                <a:ea typeface="Times New Roman" panose="02020603050405020304" pitchFamily="18" charset="0"/>
                <a:cs typeface="Arial" panose="020B0604020202020204" pitchFamily="34" charset="0"/>
              </a:rPr>
              <a:t>що</a:t>
            </a:r>
            <a:r>
              <a:rPr lang="ru-RU" sz="1600" dirty="0" smtClean="0">
                <a:latin typeface="Arial" panose="020B0604020202020204" pitchFamily="34" charset="0"/>
                <a:ea typeface="Times New Roman" panose="02020603050405020304" pitchFamily="18" charset="0"/>
                <a:cs typeface="Arial" panose="020B0604020202020204" pitchFamily="34" charset="0"/>
              </a:rPr>
              <a:t> </a:t>
            </a:r>
            <a:r>
              <a:rPr lang="ru-RU" sz="1600" dirty="0" err="1" smtClean="0">
                <a:latin typeface="Arial" panose="020B0604020202020204" pitchFamily="34" charset="0"/>
                <a:ea typeface="Times New Roman" panose="02020603050405020304" pitchFamily="18" charset="0"/>
                <a:cs typeface="Arial" panose="020B0604020202020204" pitchFamily="34" charset="0"/>
              </a:rPr>
              <a:t>полегшує</a:t>
            </a:r>
            <a:r>
              <a:rPr lang="ru-RU" sz="1600" dirty="0" smtClean="0">
                <a:latin typeface="Arial" panose="020B0604020202020204" pitchFamily="34" charset="0"/>
                <a:ea typeface="Times New Roman" panose="02020603050405020304" pitchFamily="18" charset="0"/>
                <a:cs typeface="Arial" panose="020B0604020202020204" pitchFamily="34" charset="0"/>
              </a:rPr>
              <a:t> </a:t>
            </a:r>
            <a:r>
              <a:rPr lang="ru-RU" sz="1600" dirty="0" err="1" smtClean="0">
                <a:latin typeface="Arial" panose="020B0604020202020204" pitchFamily="34" charset="0"/>
                <a:ea typeface="Times New Roman" panose="02020603050405020304" pitchFamily="18" charset="0"/>
                <a:cs typeface="Arial" panose="020B0604020202020204" pitchFamily="34" charset="0"/>
              </a:rPr>
              <a:t>їх</a:t>
            </a:r>
            <a:r>
              <a:rPr lang="ru-RU" sz="1600" dirty="0" smtClean="0">
                <a:latin typeface="Arial" panose="020B0604020202020204" pitchFamily="34" charset="0"/>
                <a:ea typeface="Times New Roman" panose="02020603050405020304" pitchFamily="18" charset="0"/>
                <a:cs typeface="Arial" panose="020B0604020202020204" pitchFamily="34" charset="0"/>
              </a:rPr>
              <a:t> </a:t>
            </a:r>
            <a:r>
              <a:rPr lang="ru-RU" sz="1600" dirty="0" err="1" smtClean="0">
                <a:latin typeface="Arial" panose="020B0604020202020204" pitchFamily="34" charset="0"/>
                <a:ea typeface="Times New Roman" panose="02020603050405020304" pitchFamily="18" charset="0"/>
                <a:cs typeface="Arial" panose="020B0604020202020204" pitchFamily="34" charset="0"/>
              </a:rPr>
              <a:t>виявлення</a:t>
            </a:r>
            <a:r>
              <a:rPr lang="ru-RU" sz="1600" dirty="0" smtClean="0">
                <a:latin typeface="Arial" panose="020B0604020202020204" pitchFamily="34" charset="0"/>
                <a:ea typeface="Times New Roman" panose="02020603050405020304" pitchFamily="18" charset="0"/>
                <a:cs typeface="Arial" panose="020B0604020202020204" pitchFamily="34" charset="0"/>
              </a:rPr>
              <a:t>, але </a:t>
            </a:r>
            <a:r>
              <a:rPr lang="ru-RU" sz="1600" dirty="0" err="1" smtClean="0">
                <a:latin typeface="Arial" panose="020B0604020202020204" pitchFamily="34" charset="0"/>
                <a:ea typeface="Times New Roman" panose="02020603050405020304" pitchFamily="18" charset="0"/>
                <a:cs typeface="Arial" panose="020B0604020202020204" pitchFamily="34" charset="0"/>
              </a:rPr>
              <a:t>можуть</a:t>
            </a:r>
            <a:r>
              <a:rPr lang="ru-RU" sz="1600" dirty="0" smtClean="0">
                <a:latin typeface="Arial" panose="020B0604020202020204" pitchFamily="34" charset="0"/>
                <a:ea typeface="Times New Roman" panose="02020603050405020304" pitchFamily="18" charset="0"/>
                <a:cs typeface="Arial" panose="020B0604020202020204" pitchFamily="34" charset="0"/>
              </a:rPr>
              <a:t> бути </a:t>
            </a:r>
            <a:r>
              <a:rPr lang="ru-RU" sz="1600" dirty="0" err="1" smtClean="0">
                <a:latin typeface="Arial" panose="020B0604020202020204" pitchFamily="34" charset="0"/>
                <a:ea typeface="Times New Roman" panose="02020603050405020304" pitchFamily="18" charset="0"/>
                <a:cs typeface="Arial" panose="020B0604020202020204" pitchFamily="34" charset="0"/>
              </a:rPr>
              <a:t>складними</a:t>
            </a:r>
            <a:r>
              <a:rPr lang="ru-RU" sz="1600" dirty="0" smtClean="0">
                <a:latin typeface="Arial" panose="020B0604020202020204" pitchFamily="34" charset="0"/>
                <a:ea typeface="Times New Roman" panose="02020603050405020304" pitchFamily="18" charset="0"/>
                <a:cs typeface="Arial" panose="020B0604020202020204" pitchFamily="34" charset="0"/>
              </a:rPr>
              <a:t> для </a:t>
            </a:r>
            <a:r>
              <a:rPr lang="ru-RU" sz="1600" dirty="0" err="1" smtClean="0">
                <a:latin typeface="Arial" panose="020B0604020202020204" pitchFamily="34" charset="0"/>
                <a:ea typeface="Times New Roman" panose="02020603050405020304" pitchFamily="18" charset="0"/>
                <a:cs typeface="Arial" panose="020B0604020202020204" pitchFamily="34" charset="0"/>
              </a:rPr>
              <a:t>перехоплення</a:t>
            </a:r>
            <a:r>
              <a:rPr lang="ru-RU" sz="1600" dirty="0" smtClean="0">
                <a:latin typeface="Arial" panose="020B0604020202020204" pitchFamily="34" charset="0"/>
                <a:ea typeface="Times New Roman" panose="02020603050405020304" pitchFamily="18" charset="0"/>
                <a:cs typeface="Arial" panose="020B0604020202020204" pitchFamily="34" charset="0"/>
              </a:rPr>
              <a:t> через </a:t>
            </a:r>
            <a:r>
              <a:rPr lang="uk-UA" sz="1600" dirty="0" smtClean="0">
                <a:latin typeface="Arial" panose="020B0604020202020204" pitchFamily="34" charset="0"/>
                <a:ea typeface="Times New Roman" panose="02020603050405020304" pitchFamily="18" charset="0"/>
                <a:cs typeface="Arial" panose="020B0604020202020204" pitchFamily="34" charset="0"/>
              </a:rPr>
              <a:t>зміну</a:t>
            </a:r>
            <a:r>
              <a:rPr lang="ru-RU" sz="1600" dirty="0" smtClean="0">
                <a:latin typeface="Arial" panose="020B0604020202020204" pitchFamily="34" charset="0"/>
                <a:ea typeface="Times New Roman" panose="02020603050405020304" pitchFamily="18" charset="0"/>
                <a:cs typeface="Arial" panose="020B0604020202020204" pitchFamily="34" charset="0"/>
              </a:rPr>
              <a:t> </a:t>
            </a:r>
            <a:r>
              <a:rPr lang="ru-RU" sz="1600" dirty="0" err="1" smtClean="0">
                <a:latin typeface="Arial" panose="020B0604020202020204" pitchFamily="34" charset="0"/>
                <a:ea typeface="Times New Roman" panose="02020603050405020304" pitchFamily="18" charset="0"/>
                <a:cs typeface="Arial" panose="020B0604020202020204" pitchFamily="34" charset="0"/>
              </a:rPr>
              <a:t>висот</a:t>
            </a:r>
            <a:r>
              <a:rPr lang="uk-UA" sz="1600" dirty="0" smtClean="0">
                <a:latin typeface="Arial" panose="020B0604020202020204" pitchFamily="34" charset="0"/>
                <a:ea typeface="Times New Roman" panose="02020603050405020304" pitchFamily="18" charset="0"/>
                <a:cs typeface="Arial" panose="020B0604020202020204" pitchFamily="34" charset="0"/>
              </a:rPr>
              <a:t>и</a:t>
            </a:r>
            <a:r>
              <a:rPr lang="ru-RU" sz="1600" dirty="0" smtClean="0">
                <a:latin typeface="Arial" panose="020B0604020202020204" pitchFamily="34" charset="0"/>
                <a:ea typeface="Times New Roman" panose="02020603050405020304" pitchFamily="18" charset="0"/>
                <a:cs typeface="Arial" panose="020B0604020202020204" pitchFamily="34" charset="0"/>
              </a:rPr>
              <a:t> </a:t>
            </a:r>
            <a:r>
              <a:rPr lang="ru-RU" sz="1600" dirty="0" err="1" smtClean="0">
                <a:latin typeface="Arial" panose="020B0604020202020204" pitchFamily="34" charset="0"/>
                <a:ea typeface="Times New Roman" panose="02020603050405020304" pitchFamily="18" charset="0"/>
                <a:cs typeface="Arial" panose="020B0604020202020204" pitchFamily="34" charset="0"/>
              </a:rPr>
              <a:t>польоту</a:t>
            </a:r>
            <a:r>
              <a:rPr lang="ru-RU" sz="1600" dirty="0" smtClean="0">
                <a:latin typeface="Arial" panose="020B0604020202020204" pitchFamily="34" charset="0"/>
                <a:ea typeface="Times New Roman" panose="02020603050405020304" pitchFamily="18" charset="0"/>
                <a:cs typeface="Arial" panose="020B0604020202020204" pitchFamily="34" charset="0"/>
              </a:rPr>
              <a:t> та </a:t>
            </a:r>
            <a:r>
              <a:rPr lang="ru-RU" sz="1600" dirty="0" err="1" smtClean="0">
                <a:latin typeface="Arial" panose="020B0604020202020204" pitchFamily="34" charset="0"/>
                <a:ea typeface="Times New Roman" panose="02020603050405020304" pitchFamily="18" charset="0"/>
                <a:cs typeface="Arial" panose="020B0604020202020204" pitchFamily="34" charset="0"/>
              </a:rPr>
              <a:t>можливість</a:t>
            </a:r>
            <a:r>
              <a:rPr lang="ru-RU" sz="1600" dirty="0" smtClean="0">
                <a:latin typeface="Arial" panose="020B0604020202020204" pitchFamily="34" charset="0"/>
                <a:ea typeface="Times New Roman" panose="02020603050405020304" pitchFamily="18" charset="0"/>
                <a:cs typeface="Arial" panose="020B0604020202020204" pitchFamily="34" charset="0"/>
              </a:rPr>
              <a:t> </a:t>
            </a:r>
            <a:r>
              <a:rPr lang="ru-RU" sz="1600" dirty="0" err="1" smtClean="0">
                <a:latin typeface="Arial" panose="020B0604020202020204" pitchFamily="34" charset="0"/>
                <a:ea typeface="Times New Roman" panose="02020603050405020304" pitchFamily="18" charset="0"/>
                <a:cs typeface="Arial" panose="020B0604020202020204" pitchFamily="34" charset="0"/>
              </a:rPr>
              <a:t>самостійно</a:t>
            </a:r>
            <a:r>
              <a:rPr lang="ru-RU" sz="1600" dirty="0" smtClean="0">
                <a:latin typeface="Arial" panose="020B0604020202020204" pitchFamily="34" charset="0"/>
                <a:ea typeface="Times New Roman" panose="02020603050405020304" pitchFamily="18" charset="0"/>
                <a:cs typeface="Arial" panose="020B0604020202020204" pitchFamily="34" charset="0"/>
              </a:rPr>
              <a:t> </a:t>
            </a:r>
            <a:r>
              <a:rPr lang="ru-RU" sz="1600" dirty="0" err="1" smtClean="0">
                <a:latin typeface="Arial" panose="020B0604020202020204" pitchFamily="34" charset="0"/>
                <a:ea typeface="Times New Roman" panose="02020603050405020304" pitchFamily="18" charset="0"/>
                <a:cs typeface="Arial" panose="020B0604020202020204" pitchFamily="34" charset="0"/>
              </a:rPr>
              <a:t>коригувати</a:t>
            </a:r>
            <a:r>
              <a:rPr lang="ru-RU" sz="1600" dirty="0" smtClean="0">
                <a:latin typeface="Arial" panose="020B0604020202020204" pitchFamily="34" charset="0"/>
                <a:ea typeface="Times New Roman" panose="02020603050405020304" pitchFamily="18" charset="0"/>
                <a:cs typeface="Arial" panose="020B0604020202020204" pitchFamily="34" charset="0"/>
              </a:rPr>
              <a:t> маршрут, </a:t>
            </a:r>
            <a:r>
              <a:rPr lang="ru-RU" sz="1600" dirty="0" err="1" smtClean="0">
                <a:latin typeface="Arial" panose="020B0604020202020204" pitchFamily="34" charset="0"/>
                <a:ea typeface="Times New Roman" panose="02020603050405020304" pitchFamily="18" charset="0"/>
                <a:cs typeface="Arial" panose="020B0604020202020204" pitchFamily="34" charset="0"/>
              </a:rPr>
              <a:t>або</a:t>
            </a:r>
            <a:r>
              <a:rPr lang="ru-RU" sz="1600" dirty="0" smtClean="0">
                <a:latin typeface="Arial" panose="020B0604020202020204" pitchFamily="34" charset="0"/>
                <a:ea typeface="Times New Roman" panose="02020603050405020304" pitchFamily="18" charset="0"/>
                <a:cs typeface="Arial" panose="020B0604020202020204" pitchFamily="34" charset="0"/>
              </a:rPr>
              <a:t> </a:t>
            </a:r>
            <a:r>
              <a:rPr lang="ru-RU" sz="1600" dirty="0" err="1" smtClean="0">
                <a:latin typeface="Arial" panose="020B0604020202020204" pitchFamily="34" charset="0"/>
                <a:ea typeface="Times New Roman" panose="02020603050405020304" pitchFamily="18" charset="0"/>
                <a:cs typeface="Arial" panose="020B0604020202020204" pitchFamily="34" charset="0"/>
              </a:rPr>
              <a:t>використання</a:t>
            </a:r>
            <a:r>
              <a:rPr lang="ru-RU" sz="1600" dirty="0" smtClean="0">
                <a:latin typeface="Arial" panose="020B0604020202020204" pitchFamily="34" charset="0"/>
                <a:ea typeface="Times New Roman" panose="02020603050405020304" pitchFamily="18" charset="0"/>
                <a:cs typeface="Arial" panose="020B0604020202020204" pitchFamily="34" charset="0"/>
              </a:rPr>
              <a:t> </a:t>
            </a:r>
            <a:r>
              <a:rPr lang="ru-RU" sz="1600" dirty="0" err="1" smtClean="0">
                <a:latin typeface="Arial" panose="020B0604020202020204" pitchFamily="34" charset="0"/>
                <a:ea typeface="Times New Roman" panose="02020603050405020304" pitchFamily="18" charset="0"/>
                <a:cs typeface="Arial" panose="020B0604020202020204" pitchFamily="34" charset="0"/>
              </a:rPr>
              <a:t>новітніх</a:t>
            </a:r>
            <a:r>
              <a:rPr lang="ru-RU" sz="1600" dirty="0" smtClean="0">
                <a:latin typeface="Arial" panose="020B0604020202020204" pitchFamily="34" charset="0"/>
                <a:ea typeface="Times New Roman" panose="02020603050405020304" pitchFamily="18" charset="0"/>
                <a:cs typeface="Arial" panose="020B0604020202020204" pitchFamily="34" charset="0"/>
              </a:rPr>
              <a:t> </a:t>
            </a:r>
            <a:r>
              <a:rPr lang="ru-RU" sz="1600" dirty="0" err="1" smtClean="0">
                <a:latin typeface="Arial" panose="020B0604020202020204" pitchFamily="34" charset="0"/>
                <a:ea typeface="Times New Roman" panose="02020603050405020304" pitchFamily="18" charset="0"/>
                <a:cs typeface="Arial" panose="020B0604020202020204" pitchFamily="34" charset="0"/>
              </a:rPr>
              <a:t>реактивних</a:t>
            </a:r>
            <a:r>
              <a:rPr lang="ru-RU" sz="1600" dirty="0" smtClean="0">
                <a:latin typeface="Arial" panose="020B0604020202020204" pitchFamily="34" charset="0"/>
                <a:ea typeface="Times New Roman" panose="02020603050405020304" pitchFamily="18" charset="0"/>
                <a:cs typeface="Arial" panose="020B0604020202020204" pitchFamily="34" charset="0"/>
              </a:rPr>
              <a:t> БПЛА. </a:t>
            </a:r>
            <a:endParaRPr lang="ru-RU" sz="1600" dirty="0" smtClean="0">
              <a:effectLst/>
              <a:latin typeface="Arial" panose="020B0604020202020204" pitchFamily="34" charset="0"/>
              <a:ea typeface="Times New Roman" panose="02020603050405020304" pitchFamily="18" charset="0"/>
              <a:cs typeface="Arial" panose="020B0604020202020204" pitchFamily="34" charset="0"/>
            </a:endParaRPr>
          </a:p>
          <a:p>
            <a:pPr indent="270510" algn="just">
              <a:spcAft>
                <a:spcPts val="0"/>
              </a:spcAft>
            </a:pPr>
            <a:r>
              <a:rPr lang="uk-UA" sz="1600" dirty="0" smtClean="0">
                <a:latin typeface="Arial" panose="020B0604020202020204" pitchFamily="34" charset="0"/>
                <a:ea typeface="Times New Roman" panose="02020603050405020304" pitchFamily="18" charset="0"/>
                <a:cs typeface="Arial" panose="020B0604020202020204" pitchFamily="34" charset="0"/>
              </a:rPr>
              <a:t>2.2. </a:t>
            </a:r>
            <a:r>
              <a:rPr lang="uk-UA" sz="1600" b="1" i="1" dirty="0" smtClean="0">
                <a:latin typeface="Arial" panose="020B0604020202020204" pitchFamily="34" charset="0"/>
                <a:ea typeface="Times New Roman" panose="02020603050405020304" pitchFamily="18" charset="0"/>
                <a:cs typeface="Arial" panose="020B0604020202020204" pitchFamily="34" charset="0"/>
              </a:rPr>
              <a:t>Надзвичайна ситуація (далі НС)</a:t>
            </a:r>
            <a:r>
              <a:rPr lang="uk-UA" sz="1600" i="1" dirty="0" smtClean="0">
                <a:latin typeface="Arial" panose="020B0604020202020204" pitchFamily="34" charset="0"/>
                <a:ea typeface="Times New Roman" panose="02020603050405020304" pitchFamily="18" charset="0"/>
                <a:cs typeface="Arial" panose="020B0604020202020204" pitchFamily="34" charset="0"/>
              </a:rPr>
              <a:t> </a:t>
            </a:r>
            <a:r>
              <a:rPr lang="uk-UA" sz="1600" dirty="0" smtClean="0">
                <a:latin typeface="Arial" panose="020B0604020202020204" pitchFamily="34" charset="0"/>
                <a:ea typeface="Times New Roman" panose="02020603050405020304" pitchFamily="18" charset="0"/>
                <a:cs typeface="Arial" panose="020B0604020202020204" pitchFamily="34" charset="0"/>
              </a:rPr>
              <a:t>- обстановка на СГ, яка характеризується порушенням нормальних умов життєдіяльності населення, спричинена катастрофою, аварією, пожежею внаслідок застосування БпЛА, що призвела до виникнення загрози життю або здоров’ю населення, великої кількості загиблих і постраждалих, завдання значних матеріальних збитків </a:t>
            </a:r>
            <a:endParaRPr lang="ru-RU" sz="1600" dirty="0" smtClean="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59684744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11321" y="379714"/>
            <a:ext cx="11977315" cy="5509200"/>
          </a:xfrm>
          <a:prstGeom prst="rect">
            <a:avLst/>
          </a:prstGeom>
        </p:spPr>
        <p:txBody>
          <a:bodyPr wrap="square">
            <a:spAutoFit/>
          </a:bodyPr>
          <a:lstStyle/>
          <a:p>
            <a:pPr indent="270510" algn="just">
              <a:spcAft>
                <a:spcPts val="0"/>
              </a:spcAft>
            </a:pPr>
            <a:r>
              <a:rPr lang="uk-UA" sz="1600" dirty="0" smtClean="0">
                <a:latin typeface="Arial" panose="020B0604020202020204" pitchFamily="34" charset="0"/>
                <a:ea typeface="Times New Roman" panose="02020603050405020304" pitchFamily="18" charset="0"/>
                <a:cs typeface="Arial" panose="020B0604020202020204" pitchFamily="34" charset="0"/>
              </a:rPr>
              <a:t>2.3. </a:t>
            </a:r>
            <a:r>
              <a:rPr lang="uk-UA" sz="1600" b="1" i="1" dirty="0" smtClean="0">
                <a:latin typeface="Arial" panose="020B0604020202020204" pitchFamily="34" charset="0"/>
                <a:ea typeface="Times New Roman" panose="02020603050405020304" pitchFamily="18" charset="0"/>
                <a:cs typeface="Arial" panose="020B0604020202020204" pitchFamily="34" charset="0"/>
              </a:rPr>
              <a:t>Система оповіщення</a:t>
            </a:r>
            <a:r>
              <a:rPr lang="uk-UA" sz="1600" dirty="0" smtClean="0">
                <a:latin typeface="Arial" panose="020B0604020202020204" pitchFamily="34" charset="0"/>
                <a:ea typeface="Times New Roman" panose="02020603050405020304" pitchFamily="18" charset="0"/>
                <a:cs typeface="Arial" panose="020B0604020202020204" pitchFamily="34" charset="0"/>
              </a:rPr>
              <a:t> - це комплекс організаційно-технічних заходів, апаратури, засобів та каналів зв’язку, призначених для своєчасного доведення сигналів та інформації про загрозу або виникнення НС до центральних і місцевих органів виконавчої влади, підприємств, установ, організацій та населення. </a:t>
            </a:r>
            <a:endParaRPr lang="uk-UA" sz="1600" dirty="0" smtClean="0">
              <a:effectLst/>
              <a:latin typeface="Arial" panose="020B0604020202020204" pitchFamily="34" charset="0"/>
              <a:ea typeface="Times New Roman" panose="02020603050405020304" pitchFamily="18" charset="0"/>
              <a:cs typeface="Arial" panose="020B0604020202020204" pitchFamily="34" charset="0"/>
            </a:endParaRPr>
          </a:p>
          <a:p>
            <a:pPr indent="270510" algn="just">
              <a:spcAft>
                <a:spcPts val="0"/>
              </a:spcAft>
            </a:pPr>
            <a:r>
              <a:rPr lang="uk-UA" sz="1600" dirty="0" smtClean="0">
                <a:latin typeface="Arial" panose="020B0604020202020204" pitchFamily="34" charset="0"/>
                <a:ea typeface="Times New Roman" panose="02020603050405020304" pitchFamily="18" charset="0"/>
                <a:cs typeface="Arial" panose="020B0604020202020204" pitchFamily="34" charset="0"/>
              </a:rPr>
              <a:t>2.4. </a:t>
            </a:r>
            <a:r>
              <a:rPr lang="uk-UA" sz="1600" b="1" i="1" dirty="0" smtClean="0">
                <a:latin typeface="Arial" panose="020B0604020202020204" pitchFamily="34" charset="0"/>
                <a:ea typeface="Times New Roman" panose="02020603050405020304" pitchFamily="18" charset="0"/>
                <a:cs typeface="Arial" panose="020B0604020202020204" pitchFamily="34" charset="0"/>
              </a:rPr>
              <a:t>Евакуація</a:t>
            </a:r>
            <a:r>
              <a:rPr lang="uk-UA" sz="1600" dirty="0" smtClean="0">
                <a:latin typeface="Arial" panose="020B0604020202020204" pitchFamily="34" charset="0"/>
                <a:ea typeface="Times New Roman" panose="02020603050405020304" pitchFamily="18" charset="0"/>
                <a:cs typeface="Arial" panose="020B0604020202020204" pitchFamily="34" charset="0"/>
              </a:rPr>
              <a:t> - організований процес виведення або вивезення людей, тварин, матеріальних і культурних цінностей з небезпечної зони (через надзвичайну ситуацію, військовий конфлікт тощо) у безпечні місця, щоб уберегти їх від загроз життю, здоров'ю або знищенню майна. Евакуація може бути обов'язковою, загальною чи частковою, тимчасовою чи безповоротною.</a:t>
            </a:r>
            <a:endParaRPr lang="uk-UA" sz="1600" dirty="0" smtClean="0">
              <a:effectLst/>
              <a:latin typeface="Arial" panose="020B0604020202020204" pitchFamily="34" charset="0"/>
              <a:ea typeface="Times New Roman" panose="02020603050405020304" pitchFamily="18" charset="0"/>
              <a:cs typeface="Arial" panose="020B0604020202020204" pitchFamily="34" charset="0"/>
            </a:endParaRPr>
          </a:p>
          <a:p>
            <a:pPr indent="270510" algn="just">
              <a:spcAft>
                <a:spcPts val="0"/>
              </a:spcAft>
            </a:pPr>
            <a:r>
              <a:rPr lang="uk-UA" sz="1600" dirty="0" smtClean="0">
                <a:latin typeface="Arial" panose="020B0604020202020204" pitchFamily="34" charset="0"/>
                <a:ea typeface="Times New Roman" panose="02020603050405020304" pitchFamily="18" charset="0"/>
                <a:cs typeface="Arial" panose="020B0604020202020204" pitchFamily="34" charset="0"/>
              </a:rPr>
              <a:t>2.5. </a:t>
            </a:r>
            <a:r>
              <a:rPr lang="uk-UA" sz="1600" b="1" i="1" dirty="0" err="1" smtClean="0">
                <a:latin typeface="Arial" panose="020B0604020202020204" pitchFamily="34" charset="0"/>
                <a:ea typeface="Times New Roman" panose="02020603050405020304" pitchFamily="18" charset="0"/>
                <a:cs typeface="Arial" panose="020B0604020202020204" pitchFamily="34" charset="0"/>
              </a:rPr>
              <a:t>Домедична</a:t>
            </a:r>
            <a:r>
              <a:rPr lang="uk-UA" sz="1600" b="1" i="1" dirty="0" smtClean="0">
                <a:latin typeface="Arial" panose="020B0604020202020204" pitchFamily="34" charset="0"/>
                <a:ea typeface="Times New Roman" panose="02020603050405020304" pitchFamily="18" charset="0"/>
                <a:cs typeface="Arial" panose="020B0604020202020204" pitchFamily="34" charset="0"/>
              </a:rPr>
              <a:t> допомога</a:t>
            </a:r>
            <a:r>
              <a:rPr lang="uk-UA" sz="1600" dirty="0" smtClean="0">
                <a:latin typeface="Arial" panose="020B0604020202020204" pitchFamily="34" charset="0"/>
                <a:ea typeface="Times New Roman" panose="02020603050405020304" pitchFamily="18" charset="0"/>
                <a:cs typeface="Arial" panose="020B0604020202020204" pitchFamily="34" charset="0"/>
              </a:rPr>
              <a:t> - комплекс невідкладних, найпростіших медичних дій, що надаються безпосередньо на місці події до прибуття професійних медиків, з метою збереження життя, зменшення страждань постраждалого та запобігання ускладнень. Вона може надаватися будь-якою особою, яка перебуває поруч, і включає в себе базові навички, такі як: зупинка кровотечі, проведення серцево-легеневої реанімації, забезпечення прохідності дихальних шляхів та фіксація травм.</a:t>
            </a:r>
            <a:endParaRPr lang="uk-UA" sz="1600" dirty="0" smtClean="0">
              <a:effectLst/>
              <a:latin typeface="Arial" panose="020B0604020202020204" pitchFamily="34" charset="0"/>
              <a:ea typeface="Times New Roman" panose="02020603050405020304" pitchFamily="18" charset="0"/>
              <a:cs typeface="Arial" panose="020B0604020202020204" pitchFamily="34" charset="0"/>
            </a:endParaRPr>
          </a:p>
          <a:p>
            <a:pPr indent="270510" algn="just">
              <a:spcAft>
                <a:spcPts val="0"/>
              </a:spcAft>
            </a:pPr>
            <a:r>
              <a:rPr lang="uk-UA" sz="1600" dirty="0" smtClean="0">
                <a:latin typeface="Arial" panose="020B0604020202020204" pitchFamily="34" charset="0"/>
                <a:ea typeface="Times New Roman" panose="02020603050405020304" pitchFamily="18" charset="0"/>
                <a:cs typeface="Arial" panose="020B0604020202020204" pitchFamily="34" charset="0"/>
              </a:rPr>
              <a:t>2.6. </a:t>
            </a:r>
            <a:r>
              <a:rPr lang="uk-UA" sz="1600" b="1" i="1" dirty="0" smtClean="0">
                <a:latin typeface="Arial" panose="020B0604020202020204" pitchFamily="34" charset="0"/>
                <a:ea typeface="Times New Roman" panose="02020603050405020304" pitchFamily="18" charset="0"/>
                <a:cs typeface="Arial" panose="020B0604020202020204" pitchFamily="34" charset="0"/>
              </a:rPr>
              <a:t>Укриття в захисних спорудах</a:t>
            </a:r>
            <a:r>
              <a:rPr lang="uk-UA" sz="1600" dirty="0" smtClean="0">
                <a:latin typeface="Arial" panose="020B0604020202020204" pitchFamily="34" charset="0"/>
                <a:ea typeface="Times New Roman" panose="02020603050405020304" pitchFamily="18" charset="0"/>
                <a:cs typeface="Arial" panose="020B0604020202020204" pitchFamily="34" charset="0"/>
              </a:rPr>
              <a:t> - це комплекс заходів із завчасного будівництва захисних споруд, а також пристосування наявних приміщень, які відповідають певним вимогам та підтримуються у готовності до їх використання. </a:t>
            </a:r>
            <a:endParaRPr lang="uk-UA" sz="1600" dirty="0" smtClean="0">
              <a:effectLst/>
              <a:latin typeface="Arial" panose="020B0604020202020204" pitchFamily="34" charset="0"/>
              <a:ea typeface="Times New Roman" panose="02020603050405020304" pitchFamily="18" charset="0"/>
              <a:cs typeface="Arial" panose="020B0604020202020204" pitchFamily="34" charset="0"/>
            </a:endParaRPr>
          </a:p>
          <a:p>
            <a:pPr indent="270510" algn="just">
              <a:spcAft>
                <a:spcPts val="0"/>
              </a:spcAft>
            </a:pPr>
            <a:r>
              <a:rPr lang="uk-UA" sz="1600" dirty="0" smtClean="0">
                <a:latin typeface="Arial" panose="020B0604020202020204" pitchFamily="34" charset="0"/>
                <a:ea typeface="Times New Roman" panose="02020603050405020304" pitchFamily="18" charset="0"/>
                <a:cs typeface="Arial" panose="020B0604020202020204" pitchFamily="34" charset="0"/>
              </a:rPr>
              <a:t>Найпростіші укриття - це цокольні або підвальні приміщення, які знижують комбіноване ураження людей від небезпечних наслідків НС, а також від дії засобів ураження в особливий період. </a:t>
            </a:r>
            <a:endParaRPr lang="uk-UA" sz="1600" dirty="0" smtClean="0">
              <a:effectLst/>
              <a:latin typeface="Arial" panose="020B0604020202020204" pitchFamily="34" charset="0"/>
              <a:ea typeface="Times New Roman" panose="02020603050405020304" pitchFamily="18" charset="0"/>
              <a:cs typeface="Arial" panose="020B0604020202020204" pitchFamily="34" charset="0"/>
            </a:endParaRPr>
          </a:p>
          <a:p>
            <a:pPr indent="270510" algn="just">
              <a:spcAft>
                <a:spcPts val="0"/>
              </a:spcAft>
            </a:pPr>
            <a:r>
              <a:rPr lang="uk-UA" sz="1600" dirty="0" smtClean="0">
                <a:latin typeface="Arial" panose="020B0604020202020204" pitchFamily="34" charset="0"/>
                <a:ea typeface="Times New Roman" panose="02020603050405020304" pitchFamily="18" charset="0"/>
                <a:cs typeface="Arial" panose="020B0604020202020204" pitchFamily="34" charset="0"/>
              </a:rPr>
              <a:t>Під укриття   передбачено використання найближчого підземного паркінгу або підземного переходу.</a:t>
            </a:r>
          </a:p>
          <a:p>
            <a:pPr indent="270510" algn="just">
              <a:spcAft>
                <a:spcPts val="0"/>
              </a:spcAft>
            </a:pPr>
            <a:r>
              <a:rPr lang="uk-UA" sz="1600" dirty="0" smtClean="0">
                <a:latin typeface="Arial" panose="020B0604020202020204" pitchFamily="34" charset="0"/>
                <a:ea typeface="Times New Roman" panose="02020603050405020304" pitchFamily="18" charset="0"/>
                <a:cs typeface="Arial" panose="020B0604020202020204" pitchFamily="34" charset="0"/>
              </a:rPr>
              <a:t> </a:t>
            </a:r>
            <a:endParaRPr lang="uk-UA" sz="1600" dirty="0" smtClean="0">
              <a:effectLst/>
              <a:latin typeface="Arial" panose="020B0604020202020204" pitchFamily="34" charset="0"/>
              <a:ea typeface="Times New Roman" panose="02020603050405020304" pitchFamily="18" charset="0"/>
              <a:cs typeface="Arial" panose="020B0604020202020204" pitchFamily="34" charset="0"/>
            </a:endParaRPr>
          </a:p>
          <a:p>
            <a:pPr indent="270510" algn="just">
              <a:spcAft>
                <a:spcPts val="0"/>
              </a:spcAft>
            </a:pPr>
            <a:r>
              <a:rPr lang="uk-UA" sz="1600" b="1" i="1" dirty="0" smtClean="0">
                <a:latin typeface="Arial" panose="020B0604020202020204" pitchFamily="34" charset="0"/>
                <a:ea typeface="Times New Roman" panose="02020603050405020304" pitchFamily="18" charset="0"/>
                <a:cs typeface="Arial" panose="020B0604020202020204" pitchFamily="34" charset="0"/>
              </a:rPr>
              <a:t>Конституцією України визнано, що найвищою соціальною цінністю є безпека людини її життя і здоров’я. Відповідно, кожен громадянин України має конституційне право на безпечне для життя і здоров’я довкілля. Зазначені конституційні права і свободи людини та суспільства в цілому є об’єктами національної безпеки держави.</a:t>
            </a:r>
            <a:endParaRPr lang="uk-UA" sz="1600" b="1" i="1"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1571219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3367" y="419250"/>
            <a:ext cx="12088633" cy="4278094"/>
          </a:xfrm>
          <a:prstGeom prst="rect">
            <a:avLst/>
          </a:prstGeom>
        </p:spPr>
        <p:txBody>
          <a:bodyPr wrap="square">
            <a:spAutoFit/>
          </a:bodyPr>
          <a:lstStyle/>
          <a:p>
            <a:pPr indent="270510" algn="just">
              <a:spcAft>
                <a:spcPts val="0"/>
              </a:spcAft>
            </a:pPr>
            <a:r>
              <a:rPr lang="uk-UA" sz="1600" b="1" dirty="0" smtClean="0">
                <a:latin typeface="Arial" panose="020B0604020202020204" pitchFamily="34" charset="0"/>
                <a:ea typeface="Times New Roman" panose="02020603050405020304" pitchFamily="18" charset="0"/>
                <a:cs typeface="Arial" panose="020B0604020202020204" pitchFamily="34" charset="0"/>
              </a:rPr>
              <a:t>3. Обов’язки громадян України у сфері цивільного захисту (згідно зі статтею 21 Кодексу цивільного захисту України)</a:t>
            </a:r>
            <a:endParaRPr lang="uk-UA" sz="1600" dirty="0" smtClean="0">
              <a:effectLst/>
              <a:latin typeface="Arial" panose="020B0604020202020204" pitchFamily="34" charset="0"/>
              <a:ea typeface="Times New Roman" panose="02020603050405020304" pitchFamily="18" charset="0"/>
              <a:cs typeface="Arial" panose="020B0604020202020204" pitchFamily="34" charset="0"/>
            </a:endParaRPr>
          </a:p>
          <a:p>
            <a:pPr indent="270510" algn="just">
              <a:spcAft>
                <a:spcPts val="0"/>
              </a:spcAft>
            </a:pPr>
            <a:r>
              <a:rPr lang="uk-UA" sz="1600" dirty="0" smtClean="0">
                <a:latin typeface="Arial" panose="020B0604020202020204" pitchFamily="34" charset="0"/>
                <a:ea typeface="Times New Roman" panose="02020603050405020304" pitchFamily="18" charset="0"/>
                <a:cs typeface="Arial" panose="020B0604020202020204" pitchFamily="34" charset="0"/>
              </a:rPr>
              <a:t>3.1 Громадяни України зобов’язані:</a:t>
            </a:r>
            <a:endParaRPr lang="uk-UA" sz="1600" dirty="0" smtClean="0">
              <a:effectLst/>
              <a:latin typeface="Arial" panose="020B0604020202020204" pitchFamily="34" charset="0"/>
              <a:ea typeface="Times New Roman" panose="02020603050405020304" pitchFamily="18" charset="0"/>
              <a:cs typeface="Arial" panose="020B0604020202020204" pitchFamily="34" charset="0"/>
            </a:endParaRPr>
          </a:p>
          <a:p>
            <a:pPr indent="270510" algn="just">
              <a:spcAft>
                <a:spcPts val="0"/>
              </a:spcAft>
            </a:pPr>
            <a:r>
              <a:rPr lang="uk-UA" sz="1600" dirty="0" smtClean="0">
                <a:latin typeface="Arial" panose="020B0604020202020204" pitchFamily="34" charset="0"/>
                <a:ea typeface="Times New Roman" panose="02020603050405020304" pitchFamily="18" charset="0"/>
                <a:cs typeface="Arial" panose="020B0604020202020204" pitchFamily="34" charset="0"/>
              </a:rPr>
              <a:t>- дотримуватися правил поведінки, безпеки та дій у НС;</a:t>
            </a:r>
            <a:endParaRPr lang="uk-UA" sz="1600" dirty="0" smtClean="0">
              <a:effectLst/>
              <a:latin typeface="Arial" panose="020B0604020202020204" pitchFamily="34" charset="0"/>
              <a:ea typeface="Times New Roman" panose="02020603050405020304" pitchFamily="18" charset="0"/>
              <a:cs typeface="Arial" panose="020B0604020202020204" pitchFamily="34" charset="0"/>
            </a:endParaRPr>
          </a:p>
          <a:p>
            <a:pPr indent="270510" algn="just">
              <a:spcAft>
                <a:spcPts val="0"/>
              </a:spcAft>
            </a:pPr>
            <a:r>
              <a:rPr lang="uk-UA" sz="1600" dirty="0" smtClean="0">
                <a:latin typeface="Arial" panose="020B0604020202020204" pitchFamily="34" charset="0"/>
                <a:ea typeface="Times New Roman" panose="02020603050405020304" pitchFamily="18" charset="0"/>
                <a:cs typeface="Arial" panose="020B0604020202020204" pitchFamily="34" charset="0"/>
              </a:rPr>
              <a:t>- дотримуватися заходів безпеки у побуті та повсякденній трудовій діяльності, не допускати порушень виробничої та технологічної дисципліни, вимог екологічної безпеки, охорони праці, що можуть призвести до НС;</a:t>
            </a:r>
            <a:endParaRPr lang="uk-UA" sz="1600" dirty="0" smtClean="0">
              <a:effectLst/>
              <a:latin typeface="Arial" panose="020B0604020202020204" pitchFamily="34" charset="0"/>
              <a:ea typeface="Times New Roman" panose="02020603050405020304" pitchFamily="18" charset="0"/>
              <a:cs typeface="Arial" panose="020B0604020202020204" pitchFamily="34" charset="0"/>
            </a:endParaRPr>
          </a:p>
          <a:p>
            <a:pPr indent="270510" algn="just">
              <a:spcAft>
                <a:spcPts val="0"/>
              </a:spcAft>
            </a:pPr>
            <a:r>
              <a:rPr lang="uk-UA" sz="1600" dirty="0" smtClean="0">
                <a:latin typeface="Arial" panose="020B0604020202020204" pitchFamily="34" charset="0"/>
                <a:ea typeface="Times New Roman" panose="02020603050405020304" pitchFamily="18" charset="0"/>
                <a:cs typeface="Arial" panose="020B0604020202020204" pitchFamily="34" charset="0"/>
              </a:rPr>
              <a:t>- вивчати способи захисту від НС та дій у разі їх виникнення, надання домедичної допомоги постраждалим, правила користування засобами захисту;</a:t>
            </a:r>
            <a:endParaRPr lang="uk-UA" sz="1600" dirty="0" smtClean="0">
              <a:effectLst/>
              <a:latin typeface="Arial" panose="020B0604020202020204" pitchFamily="34" charset="0"/>
              <a:ea typeface="Times New Roman" panose="02020603050405020304" pitchFamily="18" charset="0"/>
              <a:cs typeface="Arial" panose="020B0604020202020204" pitchFamily="34" charset="0"/>
            </a:endParaRPr>
          </a:p>
          <a:p>
            <a:pPr indent="270510" algn="just">
              <a:spcAft>
                <a:spcPts val="0"/>
              </a:spcAft>
            </a:pPr>
            <a:r>
              <a:rPr lang="uk-UA" sz="1600" dirty="0" smtClean="0">
                <a:latin typeface="Arial" panose="020B0604020202020204" pitchFamily="34" charset="0"/>
                <a:ea typeface="Times New Roman" panose="02020603050405020304" pitchFamily="18" charset="0"/>
                <a:cs typeface="Arial" panose="020B0604020202020204" pitchFamily="34" charset="0"/>
              </a:rPr>
              <a:t>- повідомляти службі екстреної допомоги населенню про виникнення НС;</a:t>
            </a:r>
            <a:endParaRPr lang="uk-UA" sz="1600" dirty="0" smtClean="0">
              <a:effectLst/>
              <a:latin typeface="Arial" panose="020B0604020202020204" pitchFamily="34" charset="0"/>
              <a:ea typeface="Times New Roman" panose="02020603050405020304" pitchFamily="18" charset="0"/>
              <a:cs typeface="Arial" panose="020B0604020202020204" pitchFamily="34" charset="0"/>
            </a:endParaRPr>
          </a:p>
          <a:p>
            <a:pPr indent="270510" algn="just">
              <a:spcAft>
                <a:spcPts val="0"/>
              </a:spcAft>
            </a:pPr>
            <a:r>
              <a:rPr lang="uk-UA" sz="1600" dirty="0" smtClean="0">
                <a:latin typeface="Arial" panose="020B0604020202020204" pitchFamily="34" charset="0"/>
                <a:ea typeface="Times New Roman" panose="02020603050405020304" pitchFamily="18" charset="0"/>
                <a:cs typeface="Arial" panose="020B0604020202020204" pitchFamily="34" charset="0"/>
              </a:rPr>
              <a:t>- у разі виникнення НС, до прибуття пожежно-рятувальних підрозділів, вживати заходів для рятування населення і майна;</a:t>
            </a:r>
            <a:endParaRPr lang="uk-UA" sz="1600" dirty="0" smtClean="0">
              <a:effectLst/>
              <a:latin typeface="Arial" panose="020B0604020202020204" pitchFamily="34" charset="0"/>
              <a:ea typeface="Times New Roman" panose="02020603050405020304" pitchFamily="18" charset="0"/>
              <a:cs typeface="Arial" panose="020B0604020202020204" pitchFamily="34" charset="0"/>
            </a:endParaRPr>
          </a:p>
          <a:p>
            <a:pPr indent="270510" algn="just">
              <a:spcAft>
                <a:spcPts val="0"/>
              </a:spcAft>
            </a:pPr>
            <a:r>
              <a:rPr lang="uk-UA" sz="1600" dirty="0" smtClean="0">
                <a:latin typeface="Arial" panose="020B0604020202020204" pitchFamily="34" charset="0"/>
                <a:ea typeface="Times New Roman" panose="02020603050405020304" pitchFamily="18" charset="0"/>
                <a:cs typeface="Arial" panose="020B0604020202020204" pitchFamily="34" charset="0"/>
              </a:rPr>
              <a:t>- дотримуватися протиепідемічного, протиепізоотичного та протиепіфітотичного режимів, режимів радіаційного захисту;</a:t>
            </a:r>
            <a:endParaRPr lang="uk-UA" sz="1600" dirty="0" smtClean="0">
              <a:effectLst/>
              <a:latin typeface="Arial" panose="020B0604020202020204" pitchFamily="34" charset="0"/>
              <a:ea typeface="Times New Roman" panose="02020603050405020304" pitchFamily="18" charset="0"/>
              <a:cs typeface="Arial" panose="020B0604020202020204" pitchFamily="34" charset="0"/>
            </a:endParaRPr>
          </a:p>
          <a:p>
            <a:pPr indent="270510" algn="just">
              <a:spcAft>
                <a:spcPts val="0"/>
              </a:spcAft>
            </a:pPr>
            <a:r>
              <a:rPr lang="uk-UA" sz="1600" dirty="0" smtClean="0">
                <a:latin typeface="Arial" panose="020B0604020202020204" pitchFamily="34" charset="0"/>
                <a:ea typeface="Times New Roman" panose="02020603050405020304" pitchFamily="18" charset="0"/>
                <a:cs typeface="Arial" panose="020B0604020202020204" pitchFamily="34" charset="0"/>
              </a:rPr>
              <a:t>- виконувати правила пожежної безпеки, забезпечувати будівлі первинними засобами пожежогасіння, навчатися обережному поводженню з вогнем.</a:t>
            </a:r>
            <a:endParaRPr lang="uk-UA" sz="1600" dirty="0" smtClean="0">
              <a:effectLst/>
              <a:latin typeface="Arial" panose="020B0604020202020204" pitchFamily="34" charset="0"/>
              <a:ea typeface="Times New Roman" panose="02020603050405020304" pitchFamily="18" charset="0"/>
              <a:cs typeface="Arial" panose="020B0604020202020204" pitchFamily="34" charset="0"/>
            </a:endParaRPr>
          </a:p>
          <a:p>
            <a:pPr indent="270510" algn="just">
              <a:spcAft>
                <a:spcPts val="0"/>
              </a:spcAft>
            </a:pPr>
            <a:r>
              <a:rPr lang="uk-UA" sz="1600" dirty="0" smtClean="0">
                <a:latin typeface="Arial" panose="020B0604020202020204" pitchFamily="34" charset="0"/>
                <a:ea typeface="Times New Roman" panose="02020603050405020304" pitchFamily="18" charset="0"/>
                <a:cs typeface="Arial" panose="020B0604020202020204" pitchFamily="34" charset="0"/>
              </a:rPr>
              <a:t>3.2 Кожен працівник закладу зобов’язаний знати порядок дій при виникненні можливих влучань та падіння фрагментів (уламків) БпЛА, вживати всіх залежних від нього заходів для рятування людей, гасіння пожежі, проведенні евакуації у разі її потреби. </a:t>
            </a:r>
          </a:p>
          <a:p>
            <a:pPr indent="270510" algn="just">
              <a:spcAft>
                <a:spcPts val="0"/>
              </a:spcAft>
            </a:pPr>
            <a:endParaRPr lang="uk-UA" sz="1600" dirty="0" smtClean="0">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76414798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95415" y="219001"/>
            <a:ext cx="11982615" cy="5109091"/>
          </a:xfrm>
          <a:prstGeom prst="rect">
            <a:avLst/>
          </a:prstGeom>
        </p:spPr>
        <p:txBody>
          <a:bodyPr wrap="square">
            <a:spAutoFit/>
          </a:bodyPr>
          <a:lstStyle/>
          <a:p>
            <a:pPr indent="270510" algn="just">
              <a:spcAft>
                <a:spcPts val="0"/>
              </a:spcAft>
              <a:tabLst>
                <a:tab pos="2969895" algn="ctr"/>
                <a:tab pos="5940425" algn="r"/>
                <a:tab pos="449580" algn="l"/>
              </a:tabLst>
            </a:pPr>
            <a:r>
              <a:rPr lang="uk-UA" sz="2000" b="1" i="1" dirty="0">
                <a:solidFill>
                  <a:srgbClr val="002060"/>
                </a:solidFill>
                <a:latin typeface="Arial" panose="020B0604020202020204" pitchFamily="34" charset="0"/>
                <a:ea typeface="Calibri" panose="020F0502020204030204" pitchFamily="34" charset="0"/>
                <a:cs typeface="Arial" panose="020B0604020202020204" pitchFamily="34" charset="0"/>
              </a:rPr>
              <a:t>4. Умовна вихідна обстановка</a:t>
            </a:r>
            <a:endParaRPr lang="ru-RU" sz="2000" i="1" dirty="0" smtClean="0">
              <a:solidFill>
                <a:srgbClr val="002060"/>
              </a:solidFill>
              <a:effectLst/>
              <a:latin typeface="Arial" panose="020B0604020202020204" pitchFamily="34" charset="0"/>
              <a:ea typeface="Calibri" panose="020F0502020204030204" pitchFamily="34" charset="0"/>
              <a:cs typeface="Arial" panose="020B0604020202020204" pitchFamily="34" charset="0"/>
            </a:endParaRPr>
          </a:p>
          <a:p>
            <a:pPr indent="270510" algn="just">
              <a:spcAft>
                <a:spcPts val="0"/>
              </a:spcAft>
              <a:tabLst>
                <a:tab pos="2969895" algn="ctr"/>
                <a:tab pos="5940425" algn="r"/>
                <a:tab pos="449580" algn="l"/>
              </a:tabLst>
            </a:pPr>
            <a:r>
              <a:rPr lang="uk-UA" i="1" dirty="0">
                <a:solidFill>
                  <a:srgbClr val="002060"/>
                </a:solidFill>
                <a:latin typeface="Arial" panose="020B0604020202020204" pitchFamily="34" charset="0"/>
                <a:ea typeface="Calibri" panose="020F0502020204030204" pitchFamily="34" charset="0"/>
                <a:cs typeface="Arial" panose="020B0604020202020204" pitchFamily="34" charset="0"/>
              </a:rPr>
              <a:t>Внаслідок чергового застосування </a:t>
            </a:r>
            <a:r>
              <a:rPr lang="uk-UA" i="1" dirty="0" err="1">
                <a:solidFill>
                  <a:srgbClr val="002060"/>
                </a:solidFill>
                <a:latin typeface="Arial" panose="020B0604020202020204" pitchFamily="34" charset="0"/>
                <a:ea typeface="Calibri" panose="020F0502020204030204" pitchFamily="34" charset="0"/>
                <a:cs typeface="Arial" panose="020B0604020202020204" pitchFamily="34" charset="0"/>
              </a:rPr>
              <a:t>рф</a:t>
            </a:r>
            <a:r>
              <a:rPr lang="uk-UA" i="1" dirty="0">
                <a:solidFill>
                  <a:srgbClr val="002060"/>
                </a:solidFill>
                <a:latin typeface="Arial" panose="020B0604020202020204" pitchFamily="34" charset="0"/>
                <a:ea typeface="Calibri" panose="020F0502020204030204" pitchFamily="34" charset="0"/>
                <a:cs typeface="Arial" panose="020B0604020202020204" pitchFamily="34" charset="0"/>
              </a:rPr>
              <a:t> по м. Києву БпЛА різних типів у житлових та промислових </a:t>
            </a:r>
            <a:r>
              <a:rPr lang="uk-UA" i="1" dirty="0" smtClean="0">
                <a:solidFill>
                  <a:srgbClr val="002060"/>
                </a:solidFill>
                <a:latin typeface="Arial" panose="020B0604020202020204" pitchFamily="34" charset="0"/>
                <a:ea typeface="Calibri" panose="020F0502020204030204" pitchFamily="34" charset="0"/>
                <a:cs typeface="Arial" panose="020B0604020202020204" pitchFamily="34" charset="0"/>
              </a:rPr>
              <a:t>районах м</a:t>
            </a:r>
            <a:r>
              <a:rPr lang="uk-UA" i="1" dirty="0">
                <a:solidFill>
                  <a:srgbClr val="002060"/>
                </a:solidFill>
                <a:latin typeface="Arial" panose="020B0604020202020204" pitchFamily="34" charset="0"/>
                <a:ea typeface="Calibri" panose="020F0502020204030204" pitchFamily="34" charset="0"/>
                <a:cs typeface="Arial" panose="020B0604020202020204" pitchFamily="34" charset="0"/>
              </a:rPr>
              <a:t>. Києва сталися вибухи з частковим руйнуванням стін та дахів </a:t>
            </a:r>
            <a:r>
              <a:rPr lang="uk-UA" i="1" dirty="0" smtClean="0">
                <a:solidFill>
                  <a:srgbClr val="002060"/>
                </a:solidFill>
                <a:latin typeface="Arial" panose="020B0604020202020204" pitchFamily="34" charset="0"/>
                <a:ea typeface="Calibri" panose="020F0502020204030204" pitchFamily="34" charset="0"/>
                <a:cs typeface="Arial" panose="020B0604020202020204" pitchFamily="34" charset="0"/>
              </a:rPr>
              <a:t>будівель і </a:t>
            </a:r>
            <a:r>
              <a:rPr lang="uk-UA" i="1" dirty="0">
                <a:solidFill>
                  <a:srgbClr val="002060"/>
                </a:solidFill>
                <a:latin typeface="Arial" panose="020B0604020202020204" pitchFamily="34" charset="0"/>
                <a:ea typeface="Calibri" panose="020F0502020204030204" pitchFamily="34" charset="0"/>
                <a:cs typeface="Arial" panose="020B0604020202020204" pitchFamily="34" charset="0"/>
              </a:rPr>
              <a:t>споруд, виникли пожежі у будинках та на відкритих стоянках легкових </a:t>
            </a:r>
            <a:r>
              <a:rPr lang="uk-UA" i="1" dirty="0" smtClean="0">
                <a:solidFill>
                  <a:srgbClr val="002060"/>
                </a:solidFill>
                <a:latin typeface="Arial" panose="020B0604020202020204" pitchFamily="34" charset="0"/>
                <a:ea typeface="Calibri" panose="020F0502020204030204" pitchFamily="34" charset="0"/>
                <a:cs typeface="Arial" panose="020B0604020202020204" pitchFamily="34" charset="0"/>
              </a:rPr>
              <a:t>автомобілів, були уражені будівлі КНУБА. </a:t>
            </a:r>
            <a:endParaRPr lang="ru-RU" i="1" dirty="0" smtClean="0">
              <a:solidFill>
                <a:srgbClr val="002060"/>
              </a:solidFill>
              <a:effectLst/>
              <a:latin typeface="Arial" panose="020B0604020202020204" pitchFamily="34" charset="0"/>
              <a:ea typeface="Calibri" panose="020F0502020204030204" pitchFamily="34" charset="0"/>
              <a:cs typeface="Arial" panose="020B0604020202020204" pitchFamily="34" charset="0"/>
            </a:endParaRPr>
          </a:p>
          <a:p>
            <a:pPr indent="270510" algn="just">
              <a:spcAft>
                <a:spcPts val="0"/>
              </a:spcAft>
              <a:tabLst>
                <a:tab pos="2969895" algn="ctr"/>
                <a:tab pos="5940425" algn="r"/>
                <a:tab pos="449580" algn="l"/>
              </a:tabLst>
            </a:pPr>
            <a:r>
              <a:rPr lang="uk-UA" i="1" dirty="0">
                <a:solidFill>
                  <a:srgbClr val="002060"/>
                </a:solidFill>
                <a:latin typeface="Arial" panose="020B0604020202020204" pitchFamily="34" charset="0"/>
                <a:ea typeface="Calibri" panose="020F0502020204030204" pitchFamily="34" charset="0"/>
                <a:cs typeface="Arial" panose="020B0604020202020204" pitchFamily="34" charset="0"/>
              </a:rPr>
              <a:t>До місць влучання та падіння </a:t>
            </a:r>
            <a:r>
              <a:rPr lang="uk-UA" i="1" dirty="0" smtClean="0">
                <a:solidFill>
                  <a:srgbClr val="002060"/>
                </a:solidFill>
                <a:latin typeface="Arial" panose="020B0604020202020204" pitchFamily="34" charset="0"/>
                <a:ea typeface="Calibri" panose="020F0502020204030204" pitchFamily="34" charset="0"/>
                <a:cs typeface="Arial" panose="020B0604020202020204" pitchFamily="34" charset="0"/>
              </a:rPr>
              <a:t>фрагментів та уламків </a:t>
            </a:r>
            <a:r>
              <a:rPr lang="uk-UA" i="1" dirty="0">
                <a:solidFill>
                  <a:srgbClr val="002060"/>
                </a:solidFill>
                <a:latin typeface="Arial" panose="020B0604020202020204" pitchFamily="34" charset="0"/>
                <a:ea typeface="Calibri" panose="020F0502020204030204" pitchFamily="34" charset="0"/>
                <a:cs typeface="Arial" panose="020B0604020202020204" pitchFamily="34" charset="0"/>
              </a:rPr>
              <a:t>БпЛА направлено підрозділи екстрених служб: пожежно-рятувальні підрозділи, патрульні екіпажі поліції, бригади швидкої медичної допомоги, розрахунки саперів ЗСУ та Національної гвардії, піротехніків ДСНС та вибухотехнічних служб МВС та СБУ.</a:t>
            </a:r>
            <a:endParaRPr lang="ru-RU" i="1" dirty="0" smtClean="0">
              <a:solidFill>
                <a:srgbClr val="002060"/>
              </a:solidFill>
              <a:effectLst/>
              <a:latin typeface="Arial" panose="020B0604020202020204" pitchFamily="34" charset="0"/>
              <a:ea typeface="Calibri" panose="020F0502020204030204" pitchFamily="34" charset="0"/>
              <a:cs typeface="Arial" panose="020B0604020202020204" pitchFamily="34" charset="0"/>
            </a:endParaRPr>
          </a:p>
          <a:p>
            <a:pPr indent="270510" algn="just">
              <a:spcAft>
                <a:spcPts val="0"/>
              </a:spcAft>
              <a:tabLst>
                <a:tab pos="2969895" algn="ctr"/>
                <a:tab pos="5940425" algn="r"/>
                <a:tab pos="449580" algn="l"/>
              </a:tabLst>
            </a:pPr>
            <a:r>
              <a:rPr lang="uk-UA" i="1" dirty="0">
                <a:solidFill>
                  <a:srgbClr val="002060"/>
                </a:solidFill>
                <a:latin typeface="Arial" panose="020B0604020202020204" pitchFamily="34" charset="0"/>
                <a:ea typeface="Calibri" panose="020F0502020204030204" pitchFamily="34" charset="0"/>
                <a:cs typeface="Arial" panose="020B0604020202020204" pitchFamily="34" charset="0"/>
              </a:rPr>
              <a:t>Внаслідок влучання </a:t>
            </a:r>
            <a:r>
              <a:rPr lang="uk-UA" i="1" dirty="0" smtClean="0">
                <a:solidFill>
                  <a:srgbClr val="002060"/>
                </a:solidFill>
                <a:latin typeface="Arial" panose="020B0604020202020204" pitchFamily="34" charset="0"/>
                <a:ea typeface="Calibri" panose="020F0502020204030204" pitchFamily="34" charset="0"/>
                <a:cs typeface="Arial" panose="020B0604020202020204" pitchFamily="34" charset="0"/>
              </a:rPr>
              <a:t>фрагментів та уламків </a:t>
            </a:r>
            <a:r>
              <a:rPr lang="uk-UA" i="1" dirty="0">
                <a:solidFill>
                  <a:srgbClr val="002060"/>
                </a:solidFill>
                <a:latin typeface="Arial" panose="020B0604020202020204" pitchFamily="34" charset="0"/>
                <a:ea typeface="Calibri" panose="020F0502020204030204" pitchFamily="34" charset="0"/>
                <a:cs typeface="Arial" panose="020B0604020202020204" pitchFamily="34" charset="0"/>
              </a:rPr>
              <a:t>БпЛА у технічний </a:t>
            </a:r>
            <a:r>
              <a:rPr lang="uk-UA" i="1" dirty="0" smtClean="0">
                <a:solidFill>
                  <a:srgbClr val="002060"/>
                </a:solidFill>
                <a:latin typeface="Arial" panose="020B0604020202020204" pitchFamily="34" charset="0"/>
                <a:ea typeface="Calibri" panose="020F0502020204030204" pitchFamily="34" charset="0"/>
                <a:cs typeface="Arial" panose="020B0604020202020204" pitchFamily="34" charset="0"/>
              </a:rPr>
              <a:t>поверх головного технічного корпусу КНУБА, </a:t>
            </a:r>
            <a:r>
              <a:rPr lang="uk-UA" i="1" dirty="0">
                <a:solidFill>
                  <a:srgbClr val="002060"/>
                </a:solidFill>
                <a:latin typeface="Arial" panose="020B0604020202020204" pitchFamily="34" charset="0"/>
                <a:ea typeface="Calibri" panose="020F0502020204030204" pitchFamily="34" charset="0"/>
                <a:cs typeface="Arial" panose="020B0604020202020204" pitchFamily="34" charset="0"/>
              </a:rPr>
              <a:t>стався вибух, розлиття </a:t>
            </a:r>
            <a:r>
              <a:rPr lang="uk-UA" i="1" dirty="0" smtClean="0">
                <a:solidFill>
                  <a:srgbClr val="002060"/>
                </a:solidFill>
                <a:latin typeface="Arial" panose="020B0604020202020204" pitchFamily="34" charset="0"/>
                <a:ea typeface="Calibri" panose="020F0502020204030204" pitchFamily="34" charset="0"/>
                <a:cs typeface="Arial" panose="020B0604020202020204" pitchFamily="34" charset="0"/>
              </a:rPr>
              <a:t>пального з паливних баків БпЛА по </a:t>
            </a:r>
            <a:r>
              <a:rPr lang="uk-UA" i="1" dirty="0">
                <a:solidFill>
                  <a:srgbClr val="002060"/>
                </a:solidFill>
                <a:latin typeface="Arial" panose="020B0604020202020204" pitchFamily="34" charset="0"/>
                <a:ea typeface="Calibri" panose="020F0502020204030204" pitchFamily="34" charset="0"/>
                <a:cs typeface="Arial" panose="020B0604020202020204" pitchFamily="34" charset="0"/>
              </a:rPr>
              <a:t>оздобному покриттю фасадної стіни </a:t>
            </a:r>
            <a:r>
              <a:rPr lang="uk-UA" i="1" dirty="0" smtClean="0">
                <a:solidFill>
                  <a:srgbClr val="002060"/>
                </a:solidFill>
                <a:latin typeface="Arial" panose="020B0604020202020204" pitchFamily="34" charset="0"/>
                <a:ea typeface="Calibri" panose="020F0502020204030204" pitchFamily="34" charset="0"/>
                <a:cs typeface="Arial" panose="020B0604020202020204" pitchFamily="34" charset="0"/>
              </a:rPr>
              <a:t>будівлі з подальшим загорянням, також у </a:t>
            </a:r>
            <a:r>
              <a:rPr lang="uk-UA" i="1" dirty="0">
                <a:solidFill>
                  <a:srgbClr val="002060"/>
                </a:solidFill>
                <a:latin typeface="Arial" panose="020B0604020202020204" pitchFamily="34" charset="0"/>
                <a:ea typeface="Calibri" panose="020F0502020204030204" pitchFamily="34" charset="0"/>
                <a:cs typeface="Arial" panose="020B0604020202020204" pitchFamily="34" charset="0"/>
              </a:rPr>
              <a:t>приміщеннях технічного поверху виникла пожежа, уламками пошкоджено фасадну частину будинку, розбито </a:t>
            </a:r>
            <a:r>
              <a:rPr lang="uk-UA" i="1" dirty="0" smtClean="0">
                <a:solidFill>
                  <a:srgbClr val="002060"/>
                </a:solidFill>
                <a:latin typeface="Arial" panose="020B0604020202020204" pitchFamily="34" charset="0"/>
                <a:ea typeface="Calibri" panose="020F0502020204030204" pitchFamily="34" charset="0"/>
                <a:cs typeface="Arial" panose="020B0604020202020204" pitchFamily="34" charset="0"/>
              </a:rPr>
              <a:t>вікна. </a:t>
            </a:r>
            <a:endParaRPr lang="ru-RU" i="1" dirty="0" smtClean="0">
              <a:solidFill>
                <a:srgbClr val="002060"/>
              </a:solidFill>
              <a:effectLst/>
              <a:latin typeface="Arial" panose="020B0604020202020204" pitchFamily="34" charset="0"/>
              <a:ea typeface="Calibri" panose="020F0502020204030204" pitchFamily="34" charset="0"/>
              <a:cs typeface="Arial" panose="020B0604020202020204" pitchFamily="34" charset="0"/>
            </a:endParaRPr>
          </a:p>
          <a:p>
            <a:pPr indent="270510" algn="just">
              <a:spcAft>
                <a:spcPts val="0"/>
              </a:spcAft>
              <a:tabLst>
                <a:tab pos="2969895" algn="ctr"/>
                <a:tab pos="5940425" algn="r"/>
                <a:tab pos="449580" algn="l"/>
              </a:tabLst>
            </a:pPr>
            <a:r>
              <a:rPr lang="uk-UA" i="1" dirty="0">
                <a:solidFill>
                  <a:srgbClr val="002060"/>
                </a:solidFill>
                <a:latin typeface="Arial" panose="020B0604020202020204" pitchFamily="34" charset="0"/>
                <a:ea typeface="Calibri" panose="020F0502020204030204" pitchFamily="34" charset="0"/>
                <a:cs typeface="Arial" panose="020B0604020202020204" pitchFamily="34" charset="0"/>
              </a:rPr>
              <a:t>Внаслідок поривчатого вітру існує небезпека швидкого </a:t>
            </a:r>
            <a:r>
              <a:rPr lang="uk-UA" i="1" dirty="0" smtClean="0">
                <a:solidFill>
                  <a:srgbClr val="002060"/>
                </a:solidFill>
                <a:latin typeface="Arial" panose="020B0604020202020204" pitchFamily="34" charset="0"/>
                <a:ea typeface="Calibri" panose="020F0502020204030204" pitchFamily="34" charset="0"/>
                <a:cs typeface="Arial" panose="020B0604020202020204" pitchFamily="34" charset="0"/>
              </a:rPr>
              <a:t> подальшого поширення </a:t>
            </a:r>
            <a:r>
              <a:rPr lang="uk-UA" i="1" dirty="0">
                <a:solidFill>
                  <a:srgbClr val="002060"/>
                </a:solidFill>
                <a:latin typeface="Arial" panose="020B0604020202020204" pitchFamily="34" charset="0"/>
                <a:ea typeface="Calibri" panose="020F0502020204030204" pitchFamily="34" charset="0"/>
                <a:cs typeface="Arial" panose="020B0604020202020204" pitchFamily="34" charset="0"/>
              </a:rPr>
              <a:t>вогню </a:t>
            </a:r>
            <a:r>
              <a:rPr lang="uk-UA" i="1" dirty="0" smtClean="0">
                <a:solidFill>
                  <a:srgbClr val="002060"/>
                </a:solidFill>
                <a:latin typeface="Arial" panose="020B0604020202020204" pitchFamily="34" charset="0"/>
                <a:ea typeface="Calibri" panose="020F0502020204030204" pitchFamily="34" charset="0"/>
                <a:cs typeface="Arial" panose="020B0604020202020204" pitchFamily="34" charset="0"/>
              </a:rPr>
              <a:t>в будинку</a:t>
            </a:r>
            <a:r>
              <a:rPr lang="uk-UA" i="1" dirty="0">
                <a:solidFill>
                  <a:srgbClr val="002060"/>
                </a:solidFill>
                <a:latin typeface="Arial" panose="020B0604020202020204" pitchFamily="34" charset="0"/>
                <a:ea typeface="Calibri" panose="020F0502020204030204" pitchFamily="34" charset="0"/>
                <a:cs typeface="Arial" panose="020B0604020202020204" pitchFamily="34" charset="0"/>
              </a:rPr>
              <a:t>.</a:t>
            </a:r>
            <a:endParaRPr lang="ru-RU" i="1" dirty="0" smtClean="0">
              <a:solidFill>
                <a:srgbClr val="002060"/>
              </a:solidFill>
              <a:effectLst/>
              <a:latin typeface="Arial" panose="020B0604020202020204" pitchFamily="34" charset="0"/>
              <a:ea typeface="Calibri" panose="020F0502020204030204" pitchFamily="34" charset="0"/>
              <a:cs typeface="Arial" panose="020B0604020202020204" pitchFamily="34" charset="0"/>
            </a:endParaRPr>
          </a:p>
          <a:p>
            <a:pPr indent="270510" algn="just">
              <a:spcAft>
                <a:spcPts val="0"/>
              </a:spcAft>
              <a:tabLst>
                <a:tab pos="2969895" algn="ctr"/>
                <a:tab pos="5940425" algn="r"/>
                <a:tab pos="449580" algn="l"/>
              </a:tabLst>
            </a:pPr>
            <a:endParaRPr lang="ru-RU" i="1" dirty="0" smtClean="0">
              <a:solidFill>
                <a:srgbClr val="002060"/>
              </a:solidFill>
              <a:effectLst/>
              <a:latin typeface="Arial" panose="020B0604020202020204" pitchFamily="34" charset="0"/>
              <a:ea typeface="Calibri" panose="020F0502020204030204" pitchFamily="34" charset="0"/>
              <a:cs typeface="Arial" panose="020B0604020202020204" pitchFamily="34" charset="0"/>
            </a:endParaRPr>
          </a:p>
          <a:p>
            <a:pPr indent="270510" algn="just">
              <a:spcAft>
                <a:spcPts val="0"/>
              </a:spcAft>
              <a:tabLst>
                <a:tab pos="2969895" algn="ctr"/>
                <a:tab pos="5940425" algn="r"/>
                <a:tab pos="449580" algn="l"/>
              </a:tabLst>
            </a:pPr>
            <a:r>
              <a:rPr lang="uk-UA" b="1" i="1" dirty="0">
                <a:solidFill>
                  <a:srgbClr val="FF0000"/>
                </a:solidFill>
                <a:latin typeface="Arial" panose="020B0604020202020204" pitchFamily="34" charset="0"/>
                <a:ea typeface="Calibri" panose="020F0502020204030204" pitchFamily="34" charset="0"/>
                <a:cs typeface="Arial" panose="020B0604020202020204" pitchFamily="34" charset="0"/>
              </a:rPr>
              <a:t>Довідкова інформація про </a:t>
            </a:r>
            <a:r>
              <a:rPr lang="uk-UA" b="1" i="1" dirty="0" smtClean="0">
                <a:solidFill>
                  <a:srgbClr val="FF0000"/>
                </a:solidFill>
                <a:latin typeface="Arial" panose="020B0604020202020204" pitchFamily="34" charset="0"/>
                <a:ea typeface="Calibri" panose="020F0502020204030204" pitchFamily="34" charset="0"/>
                <a:cs typeface="Arial" panose="020B0604020202020204" pitchFamily="34" charset="0"/>
              </a:rPr>
              <a:t>будинок, </a:t>
            </a:r>
            <a:r>
              <a:rPr lang="uk-UA" b="1" i="1" dirty="0">
                <a:solidFill>
                  <a:srgbClr val="FF0000"/>
                </a:solidFill>
                <a:latin typeface="Arial" panose="020B0604020202020204" pitchFamily="34" charset="0"/>
                <a:ea typeface="Calibri" panose="020F0502020204030204" pitchFamily="34" charset="0"/>
                <a:cs typeface="Arial" panose="020B0604020202020204" pitchFamily="34" charset="0"/>
              </a:rPr>
              <a:t>у </a:t>
            </a:r>
            <a:r>
              <a:rPr lang="uk-UA" b="1" i="1" dirty="0" smtClean="0">
                <a:solidFill>
                  <a:srgbClr val="FF0000"/>
                </a:solidFill>
                <a:latin typeface="Arial" panose="020B0604020202020204" pitchFamily="34" charset="0"/>
                <a:ea typeface="Calibri" panose="020F0502020204030204" pitchFamily="34" charset="0"/>
                <a:cs typeface="Arial" panose="020B0604020202020204" pitchFamily="34" charset="0"/>
              </a:rPr>
              <a:t>якому </a:t>
            </a:r>
            <a:r>
              <a:rPr lang="uk-UA" b="1" i="1" dirty="0">
                <a:solidFill>
                  <a:srgbClr val="FF0000"/>
                </a:solidFill>
                <a:latin typeface="Arial" panose="020B0604020202020204" pitchFamily="34" charset="0"/>
                <a:ea typeface="Calibri" panose="020F0502020204030204" pitchFamily="34" charset="0"/>
                <a:cs typeface="Arial" panose="020B0604020202020204" pitchFamily="34" charset="0"/>
              </a:rPr>
              <a:t>розміщено </a:t>
            </a:r>
            <a:r>
              <a:rPr lang="uk-UA" b="1" i="1" dirty="0" smtClean="0">
                <a:solidFill>
                  <a:srgbClr val="FF0000"/>
                </a:solidFill>
                <a:latin typeface="Arial" panose="020B0604020202020204" pitchFamily="34" charset="0"/>
                <a:ea typeface="Calibri" panose="020F0502020204030204" pitchFamily="34" charset="0"/>
                <a:cs typeface="Arial" panose="020B0604020202020204" pitchFamily="34" charset="0"/>
              </a:rPr>
              <a:t> </a:t>
            </a:r>
            <a:r>
              <a:rPr lang="uk-UA" b="1" i="1" dirty="0">
                <a:solidFill>
                  <a:srgbClr val="FF0000"/>
                </a:solidFill>
                <a:latin typeface="Arial" panose="020B0604020202020204" pitchFamily="34" charset="0"/>
                <a:ea typeface="Calibri" panose="020F0502020204030204" pitchFamily="34" charset="0"/>
                <a:cs typeface="Arial" panose="020B0604020202020204" pitchFamily="34" charset="0"/>
              </a:rPr>
              <a:t>суб’єкт господарювання</a:t>
            </a:r>
            <a:endParaRPr lang="ru-RU" i="1" dirty="0" smtClean="0">
              <a:solidFill>
                <a:srgbClr val="FF0000"/>
              </a:solidFill>
              <a:effectLst/>
              <a:latin typeface="Arial" panose="020B0604020202020204" pitchFamily="34" charset="0"/>
              <a:ea typeface="Calibri" panose="020F0502020204030204" pitchFamily="34" charset="0"/>
              <a:cs typeface="Arial" panose="020B0604020202020204" pitchFamily="34" charset="0"/>
            </a:endParaRPr>
          </a:p>
          <a:p>
            <a:pPr indent="270510" algn="just">
              <a:spcAft>
                <a:spcPts val="0"/>
              </a:spcAft>
              <a:tabLst>
                <a:tab pos="2969895" algn="ctr"/>
                <a:tab pos="5940425" algn="r"/>
                <a:tab pos="449580" algn="l"/>
              </a:tabLst>
            </a:pPr>
            <a:r>
              <a:rPr lang="uk-UA" i="1" dirty="0">
                <a:solidFill>
                  <a:srgbClr val="FF0000"/>
                </a:solidFill>
                <a:latin typeface="Arial" panose="020B0604020202020204" pitchFamily="34" charset="0"/>
                <a:ea typeface="Calibri" panose="020F0502020204030204" pitchFamily="34" charset="0"/>
                <a:cs typeface="Arial" panose="020B0604020202020204" pitchFamily="34" charset="0"/>
              </a:rPr>
              <a:t>Будинок </a:t>
            </a:r>
            <a:r>
              <a:rPr lang="uk-UA" i="1" dirty="0" smtClean="0">
                <a:solidFill>
                  <a:srgbClr val="FF0000"/>
                </a:solidFill>
                <a:latin typeface="Arial" panose="020B0604020202020204" pitchFamily="34" charset="0"/>
                <a:ea typeface="Calibri" panose="020F0502020204030204" pitchFamily="34" charset="0"/>
                <a:cs typeface="Arial" panose="020B0604020202020204" pitchFamily="34" charset="0"/>
              </a:rPr>
              <a:t>7-поверховий</a:t>
            </a:r>
            <a:r>
              <a:rPr lang="uk-UA" i="1" dirty="0">
                <a:solidFill>
                  <a:srgbClr val="FF0000"/>
                </a:solidFill>
                <a:latin typeface="Arial" panose="020B0604020202020204" pitchFamily="34" charset="0"/>
                <a:ea typeface="Calibri" panose="020F0502020204030204" pitchFamily="34" charset="0"/>
                <a:cs typeface="Arial" panose="020B0604020202020204" pitchFamily="34" charset="0"/>
              </a:rPr>
              <a:t>, введений в експлуатацію у </a:t>
            </a:r>
            <a:r>
              <a:rPr lang="uk-UA" i="1" dirty="0" smtClean="0">
                <a:solidFill>
                  <a:srgbClr val="FF0000"/>
                </a:solidFill>
                <a:latin typeface="Arial" panose="020B0604020202020204" pitchFamily="34" charset="0"/>
                <a:ea typeface="Calibri" panose="020F0502020204030204" pitchFamily="34" charset="0"/>
                <a:cs typeface="Arial" panose="020B0604020202020204" pitchFamily="34" charset="0"/>
              </a:rPr>
              <a:t>1963 </a:t>
            </a:r>
            <a:r>
              <a:rPr lang="uk-UA" i="1" dirty="0">
                <a:solidFill>
                  <a:srgbClr val="FF0000"/>
                </a:solidFill>
                <a:latin typeface="Arial" panose="020B0604020202020204" pitchFamily="34" charset="0"/>
                <a:ea typeface="Calibri" panose="020F0502020204030204" pitchFamily="34" charset="0"/>
                <a:cs typeface="Arial" panose="020B0604020202020204" pitchFamily="34" charset="0"/>
              </a:rPr>
              <a:t>році, </a:t>
            </a:r>
            <a:r>
              <a:rPr lang="uk-UA" i="1" dirty="0" smtClean="0">
                <a:solidFill>
                  <a:srgbClr val="FF0000"/>
                </a:solidFill>
                <a:latin typeface="Arial" panose="020B0604020202020204" pitchFamily="34" charset="0"/>
                <a:ea typeface="Calibri" panose="020F0502020204030204" pitchFamily="34" charset="0"/>
                <a:cs typeface="Arial" panose="020B0604020202020204" pitchFamily="34" charset="0"/>
              </a:rPr>
              <a:t>з технічним поверхом, а також підземним переходом під корпусами, який в даний час використовується як </a:t>
            </a:r>
            <a:r>
              <a:rPr lang="uk-UA" i="1" dirty="0" smtClean="0">
                <a:solidFill>
                  <a:srgbClr val="FF0000"/>
                </a:solidFill>
                <a:latin typeface="Arial" panose="020B0604020202020204" pitchFamily="34" charset="0"/>
                <a:ea typeface="Calibri" panose="020F0502020204030204" pitchFamily="34" charset="0"/>
                <a:cs typeface="Arial" panose="020B0604020202020204" pitchFamily="34" charset="0"/>
              </a:rPr>
              <a:t>найпростіше </a:t>
            </a:r>
            <a:r>
              <a:rPr lang="uk-UA" i="1" dirty="0" smtClean="0">
                <a:solidFill>
                  <a:srgbClr val="FF0000"/>
                </a:solidFill>
                <a:latin typeface="Arial" panose="020B0604020202020204" pitchFamily="34" charset="0"/>
                <a:ea typeface="Calibri" panose="020F0502020204030204" pitchFamily="34" charset="0"/>
                <a:cs typeface="Arial" panose="020B0604020202020204" pitchFamily="34" charset="0"/>
              </a:rPr>
              <a:t>укриття; </a:t>
            </a:r>
            <a:r>
              <a:rPr lang="uk-UA" i="1" dirty="0">
                <a:solidFill>
                  <a:srgbClr val="FF0000"/>
                </a:solidFill>
                <a:latin typeface="Arial" panose="020B0604020202020204" pitchFamily="34" charset="0"/>
                <a:ea typeface="Calibri" panose="020F0502020204030204" pitchFamily="34" charset="0"/>
                <a:cs typeface="Arial" panose="020B0604020202020204" pitchFamily="34" charset="0"/>
              </a:rPr>
              <a:t>оснащений </a:t>
            </a:r>
            <a:r>
              <a:rPr lang="uk-UA" i="1" dirty="0" smtClean="0">
                <a:solidFill>
                  <a:srgbClr val="FF0000"/>
                </a:solidFill>
                <a:latin typeface="Arial" panose="020B0604020202020204" pitchFamily="34" charset="0"/>
                <a:ea typeface="Calibri" panose="020F0502020204030204" pitchFamily="34" charset="0"/>
                <a:cs typeface="Arial" panose="020B0604020202020204" pitchFamily="34" charset="0"/>
              </a:rPr>
              <a:t>пасажирськими ліфтами, </a:t>
            </a:r>
            <a:r>
              <a:rPr lang="uk-UA" i="1" dirty="0">
                <a:solidFill>
                  <a:srgbClr val="FF0000"/>
                </a:solidFill>
                <a:latin typeface="Arial" panose="020B0604020202020204" pitchFamily="34" charset="0"/>
                <a:ea typeface="Calibri" panose="020F0502020204030204" pitchFamily="34" charset="0"/>
                <a:cs typeface="Arial" panose="020B0604020202020204" pitchFamily="34" charset="0"/>
              </a:rPr>
              <a:t>пожежні крани - на кожному поверсі, в наявності порошкові та вуглекислотні вогнегасники.</a:t>
            </a:r>
            <a:endParaRPr lang="ru-RU" i="1" dirty="0">
              <a:solidFill>
                <a:srgbClr val="FF0000"/>
              </a:solidFill>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1790699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5659" y="64518"/>
            <a:ext cx="11990567" cy="6764929"/>
          </a:xfrm>
          <a:prstGeom prst="rect">
            <a:avLst/>
          </a:prstGeom>
        </p:spPr>
        <p:txBody>
          <a:bodyPr wrap="square">
            <a:spAutoFit/>
          </a:bodyPr>
          <a:lstStyle/>
          <a:p>
            <a:pPr indent="270510" algn="just">
              <a:spcAft>
                <a:spcPts val="0"/>
              </a:spcAft>
            </a:pPr>
            <a:r>
              <a:rPr lang="uk-UA" sz="1600" b="1" dirty="0" smtClean="0">
                <a:latin typeface="Arial" panose="020B0604020202020204" pitchFamily="34" charset="0"/>
                <a:ea typeface="Times New Roman" panose="02020603050405020304" pitchFamily="18" charset="0"/>
                <a:cs typeface="Arial" panose="020B0604020202020204" pitchFamily="34" charset="0"/>
              </a:rPr>
              <a:t>5. Дії працівників закладу та осіб, які прибули до закладу у відрядження, на роботу, навчання, виробничу практику, і мають брати безпосередню участь у навчальному та виробничому процесах</a:t>
            </a:r>
            <a:endParaRPr lang="uk-UA" sz="1600" b="1" dirty="0" smtClean="0">
              <a:effectLst/>
              <a:latin typeface="Arial" panose="020B0604020202020204" pitchFamily="34" charset="0"/>
              <a:ea typeface="Times New Roman" panose="02020603050405020304" pitchFamily="18" charset="0"/>
              <a:cs typeface="Arial" panose="020B0604020202020204" pitchFamily="34" charset="0"/>
            </a:endParaRPr>
          </a:p>
          <a:p>
            <a:pPr indent="270510" algn="just">
              <a:lnSpc>
                <a:spcPct val="115000"/>
              </a:lnSpc>
              <a:spcAft>
                <a:spcPts val="0"/>
              </a:spcAft>
            </a:pPr>
            <a:r>
              <a:rPr lang="uk-UA" sz="1600" dirty="0" smtClean="0">
                <a:latin typeface="Arial" panose="020B0604020202020204" pitchFamily="34" charset="0"/>
                <a:ea typeface="Times New Roman" panose="02020603050405020304" pitchFamily="18" charset="0"/>
                <a:cs typeface="Arial" panose="020B0604020202020204" pitchFamily="34" charset="0"/>
              </a:rPr>
              <a:t>5.1 У разі сигналу оголошення сигналу повітряної тривоги або підозрі на атаку БпЛА:</a:t>
            </a:r>
            <a:endParaRPr lang="uk-UA" sz="1600" dirty="0" smtClean="0">
              <a:effectLst/>
              <a:latin typeface="Arial" panose="020B0604020202020204" pitchFamily="34" charset="0"/>
              <a:ea typeface="Calibri" panose="020F0502020204030204" pitchFamily="34" charset="0"/>
              <a:cs typeface="Arial" panose="020B0604020202020204" pitchFamily="34" charset="0"/>
            </a:endParaRPr>
          </a:p>
          <a:p>
            <a:pPr indent="270510" algn="just">
              <a:lnSpc>
                <a:spcPct val="115000"/>
              </a:lnSpc>
              <a:spcAft>
                <a:spcPts val="0"/>
              </a:spcAft>
            </a:pPr>
            <a:r>
              <a:rPr lang="uk-UA" sz="1600" dirty="0" smtClean="0">
                <a:latin typeface="Arial" panose="020B0604020202020204" pitchFamily="34" charset="0"/>
                <a:ea typeface="Times New Roman" panose="02020603050405020304" pitchFamily="18" charset="0"/>
                <a:cs typeface="Arial" panose="020B0604020202020204" pitchFamily="34" charset="0"/>
              </a:rPr>
              <a:t>- негайно припинити роботу;</a:t>
            </a:r>
            <a:endParaRPr lang="uk-UA" sz="1600" dirty="0" smtClean="0">
              <a:effectLst/>
              <a:latin typeface="Arial" panose="020B0604020202020204" pitchFamily="34" charset="0"/>
              <a:ea typeface="Calibri" panose="020F0502020204030204" pitchFamily="34" charset="0"/>
              <a:cs typeface="Arial" panose="020B0604020202020204" pitchFamily="34" charset="0"/>
            </a:endParaRPr>
          </a:p>
          <a:p>
            <a:pPr indent="270510" algn="just">
              <a:lnSpc>
                <a:spcPct val="115000"/>
              </a:lnSpc>
              <a:spcAft>
                <a:spcPts val="0"/>
              </a:spcAft>
            </a:pPr>
            <a:r>
              <a:rPr lang="uk-UA" sz="1600" dirty="0" smtClean="0">
                <a:latin typeface="Arial" panose="020B0604020202020204" pitchFamily="34" charset="0"/>
                <a:ea typeface="Times New Roman" panose="02020603050405020304" pitchFamily="18" charset="0"/>
                <a:cs typeface="Arial" panose="020B0604020202020204" pitchFamily="34" charset="0"/>
              </a:rPr>
              <a:t>- укритися в захищеному приміщенні (в укритті);</a:t>
            </a:r>
            <a:endParaRPr lang="uk-UA" sz="1600" dirty="0" smtClean="0">
              <a:effectLst/>
              <a:latin typeface="Arial" panose="020B0604020202020204" pitchFamily="34" charset="0"/>
              <a:ea typeface="Calibri" panose="020F0502020204030204" pitchFamily="34" charset="0"/>
              <a:cs typeface="Arial" panose="020B0604020202020204" pitchFamily="34" charset="0"/>
            </a:endParaRPr>
          </a:p>
          <a:p>
            <a:pPr indent="270510" algn="just">
              <a:lnSpc>
                <a:spcPct val="115000"/>
              </a:lnSpc>
              <a:spcAft>
                <a:spcPts val="0"/>
              </a:spcAft>
            </a:pPr>
            <a:r>
              <a:rPr lang="uk-UA" sz="1600" dirty="0" smtClean="0">
                <a:latin typeface="Arial" panose="020B0604020202020204" pitchFamily="34" charset="0"/>
                <a:ea typeface="Times New Roman" panose="02020603050405020304" pitchFamily="18" charset="0"/>
                <a:cs typeface="Arial" panose="020B0604020202020204" pitchFamily="34" charset="0"/>
              </a:rPr>
              <a:t>- Якщо не встигаєте сховатися в укритті, то залягти на підлогу у так званій «позі ембріона», прикрити голову руками;</a:t>
            </a:r>
            <a:endParaRPr lang="uk-UA" sz="1600" dirty="0" smtClean="0">
              <a:effectLst/>
              <a:latin typeface="Arial" panose="020B0604020202020204" pitchFamily="34" charset="0"/>
              <a:ea typeface="Calibri" panose="020F0502020204030204" pitchFamily="34" charset="0"/>
              <a:cs typeface="Arial" panose="020B0604020202020204" pitchFamily="34" charset="0"/>
            </a:endParaRPr>
          </a:p>
          <a:p>
            <a:pPr indent="270510" algn="just">
              <a:lnSpc>
                <a:spcPct val="115000"/>
              </a:lnSpc>
              <a:spcAft>
                <a:spcPts val="0"/>
              </a:spcAft>
            </a:pPr>
            <a:r>
              <a:rPr lang="uk-UA" sz="1600" dirty="0" smtClean="0">
                <a:latin typeface="Arial" panose="020B0604020202020204" pitchFamily="34" charset="0"/>
                <a:ea typeface="Times New Roman" panose="02020603050405020304" pitchFamily="18" charset="0"/>
                <a:cs typeface="Arial" panose="020B0604020202020204" pitchFamily="34" charset="0"/>
              </a:rPr>
              <a:t>- уникати перебування біля вікон, дзеркал, скляних дверей тощо.</a:t>
            </a:r>
            <a:endParaRPr lang="uk-UA" sz="1600" dirty="0" smtClean="0">
              <a:effectLst/>
              <a:latin typeface="Arial" panose="020B0604020202020204" pitchFamily="34" charset="0"/>
              <a:ea typeface="Calibri" panose="020F0502020204030204" pitchFamily="34" charset="0"/>
              <a:cs typeface="Arial" panose="020B0604020202020204" pitchFamily="34" charset="0"/>
            </a:endParaRPr>
          </a:p>
          <a:p>
            <a:pPr indent="270510" algn="just">
              <a:lnSpc>
                <a:spcPct val="115000"/>
              </a:lnSpc>
              <a:spcAft>
                <a:spcPts val="0"/>
              </a:spcAft>
            </a:pPr>
            <a:r>
              <a:rPr lang="uk-UA" sz="1600" dirty="0" smtClean="0">
                <a:latin typeface="Arial" panose="020B0604020202020204" pitchFamily="34" charset="0"/>
                <a:ea typeface="Times New Roman" panose="02020603050405020304" pitchFamily="18" charset="0"/>
                <a:cs typeface="Arial" panose="020B0604020202020204" pitchFamily="34" charset="0"/>
              </a:rPr>
              <a:t>5.2 Після вибуху або специфічних ознак падіння уламків БпЛА (повітряна хвиля, гучні удари, звуки падіння елементів будівельних конструкцій, розбитого скла, наявність цементного та цегляного пилу у повітрі, незвичні різкі запахи тощо):</a:t>
            </a:r>
            <a:endParaRPr lang="uk-UA" sz="1600" dirty="0" smtClean="0">
              <a:effectLst/>
              <a:latin typeface="Arial" panose="020B0604020202020204" pitchFamily="34" charset="0"/>
              <a:ea typeface="Calibri" panose="020F0502020204030204" pitchFamily="34" charset="0"/>
              <a:cs typeface="Arial" panose="020B0604020202020204" pitchFamily="34" charset="0"/>
            </a:endParaRPr>
          </a:p>
          <a:p>
            <a:pPr indent="270510" algn="just">
              <a:lnSpc>
                <a:spcPct val="115000"/>
              </a:lnSpc>
              <a:spcAft>
                <a:spcPts val="0"/>
              </a:spcAft>
            </a:pPr>
            <a:r>
              <a:rPr lang="uk-UA" sz="1600" dirty="0" smtClean="0">
                <a:latin typeface="Arial" panose="020B0604020202020204" pitchFamily="34" charset="0"/>
                <a:ea typeface="Times New Roman" panose="02020603050405020304" pitchFamily="18" charset="0"/>
                <a:cs typeface="Arial" panose="020B0604020202020204" pitchFamily="34" charset="0"/>
              </a:rPr>
              <a:t>- оцінити власний стан: перевірити наявність травм та ушкоджень;</a:t>
            </a:r>
            <a:endParaRPr lang="uk-UA" sz="1600" dirty="0" smtClean="0">
              <a:effectLst/>
              <a:latin typeface="Arial" panose="020B0604020202020204" pitchFamily="34" charset="0"/>
              <a:ea typeface="Calibri" panose="020F0502020204030204" pitchFamily="34" charset="0"/>
              <a:cs typeface="Arial" panose="020B0604020202020204" pitchFamily="34" charset="0"/>
            </a:endParaRPr>
          </a:p>
          <a:p>
            <a:pPr indent="270510" algn="just">
              <a:lnSpc>
                <a:spcPct val="115000"/>
              </a:lnSpc>
              <a:spcAft>
                <a:spcPts val="0"/>
              </a:spcAft>
            </a:pPr>
            <a:r>
              <a:rPr lang="uk-UA" sz="1600" dirty="0" smtClean="0">
                <a:latin typeface="Arial" panose="020B0604020202020204" pitchFamily="34" charset="0"/>
                <a:ea typeface="Times New Roman" panose="02020603050405020304" pitchFamily="18" charset="0"/>
                <a:cs typeface="Arial" panose="020B0604020202020204" pitchFamily="34" charset="0"/>
              </a:rPr>
              <a:t>- допомогти тим, хто поруч, якщо це безпечно;</a:t>
            </a:r>
            <a:endParaRPr lang="uk-UA" sz="1600" dirty="0" smtClean="0">
              <a:effectLst/>
              <a:latin typeface="Arial" panose="020B0604020202020204" pitchFamily="34" charset="0"/>
              <a:ea typeface="Calibri" panose="020F0502020204030204" pitchFamily="34" charset="0"/>
              <a:cs typeface="Arial" panose="020B0604020202020204" pitchFamily="34" charset="0"/>
            </a:endParaRPr>
          </a:p>
          <a:p>
            <a:pPr indent="270510" algn="just">
              <a:lnSpc>
                <a:spcPct val="115000"/>
              </a:lnSpc>
              <a:spcAft>
                <a:spcPts val="0"/>
              </a:spcAft>
            </a:pPr>
            <a:r>
              <a:rPr lang="uk-UA" sz="1600" dirty="0" smtClean="0">
                <a:latin typeface="Arial" panose="020B0604020202020204" pitchFamily="34" charset="0"/>
                <a:ea typeface="Times New Roman" panose="02020603050405020304" pitchFamily="18" charset="0"/>
                <a:cs typeface="Arial" panose="020B0604020202020204" pitchFamily="34" charset="0"/>
              </a:rPr>
              <a:t>- не користуватись ліфтами;</a:t>
            </a:r>
            <a:endParaRPr lang="uk-UA" sz="1600" dirty="0" smtClean="0">
              <a:effectLst/>
              <a:latin typeface="Arial" panose="020B0604020202020204" pitchFamily="34" charset="0"/>
              <a:ea typeface="Calibri" panose="020F0502020204030204" pitchFamily="34" charset="0"/>
              <a:cs typeface="Arial" panose="020B0604020202020204" pitchFamily="34" charset="0"/>
            </a:endParaRPr>
          </a:p>
          <a:p>
            <a:pPr indent="270510" algn="just">
              <a:lnSpc>
                <a:spcPct val="115000"/>
              </a:lnSpc>
              <a:spcAft>
                <a:spcPts val="0"/>
              </a:spcAft>
            </a:pPr>
            <a:r>
              <a:rPr lang="uk-UA" sz="1600" dirty="0" smtClean="0">
                <a:latin typeface="Arial" panose="020B0604020202020204" pitchFamily="34" charset="0"/>
                <a:ea typeface="Times New Roman" panose="02020603050405020304" pitchFamily="18" charset="0"/>
                <a:cs typeface="Arial" panose="020B0604020202020204" pitchFamily="34" charset="0"/>
              </a:rPr>
              <a:t>- уникати (по можливості) дотиків до пошкоджених електропроводів, металевих конструкцій;</a:t>
            </a:r>
            <a:endParaRPr lang="uk-UA" sz="1600" dirty="0" smtClean="0">
              <a:effectLst/>
              <a:latin typeface="Arial" panose="020B0604020202020204" pitchFamily="34" charset="0"/>
              <a:ea typeface="Calibri" panose="020F0502020204030204" pitchFamily="34" charset="0"/>
              <a:cs typeface="Arial" panose="020B0604020202020204" pitchFamily="34" charset="0"/>
            </a:endParaRPr>
          </a:p>
          <a:p>
            <a:pPr algn="just">
              <a:lnSpc>
                <a:spcPct val="115000"/>
              </a:lnSpc>
              <a:spcAft>
                <a:spcPts val="0"/>
              </a:spcAft>
            </a:pPr>
            <a:r>
              <a:rPr lang="uk-UA" sz="1600" dirty="0" smtClean="0">
                <a:latin typeface="Arial" panose="020B0604020202020204" pitchFamily="34" charset="0"/>
                <a:ea typeface="Times New Roman" panose="02020603050405020304" pitchFamily="18" charset="0"/>
                <a:cs typeface="Arial" panose="020B0604020202020204" pitchFamily="34" charset="0"/>
              </a:rPr>
              <a:t>     - приготуватися до евакуації та оточуючих оповіщення про подію.</a:t>
            </a:r>
          </a:p>
          <a:p>
            <a:pPr algn="just">
              <a:lnSpc>
                <a:spcPct val="115000"/>
              </a:lnSpc>
              <a:spcAft>
                <a:spcPts val="0"/>
              </a:spcAft>
            </a:pPr>
            <a:r>
              <a:rPr lang="uk-UA" sz="1600" b="1" dirty="0" smtClean="0">
                <a:latin typeface="Arial" panose="020B0604020202020204" pitchFamily="34" charset="0"/>
                <a:cs typeface="Arial" panose="020B0604020202020204" pitchFamily="34" charset="0"/>
              </a:rPr>
              <a:t>    6. Оповіщення про надзвичайну подію (надзвичайну ситуацію), пов’язану з влучанням БпЛА (падінням фрагментів та уламків БпЛА)</a:t>
            </a:r>
          </a:p>
          <a:p>
            <a:pPr algn="just"/>
            <a:r>
              <a:rPr lang="uk-UA" sz="1600" dirty="0" smtClean="0">
                <a:latin typeface="Arial" panose="020B0604020202020204" pitchFamily="34" charset="0"/>
                <a:cs typeface="Arial" panose="020B0604020202020204" pitchFamily="34" charset="0"/>
              </a:rPr>
              <a:t>    6.1 Працівники закладу повинні повідомити диспетчерів екстрених служб за телефонами: 101 (пожежні та рятувальники), 102 (поліція), 103 (швидка медична допомога), 104 (служба газу), (044) 430-37-13 (Київська аварійно-рятувальна служба) або за єдиним телефонним номером екстреного виклику «112» (якщо він введений в експлуатацію).</a:t>
            </a:r>
          </a:p>
          <a:p>
            <a:pPr algn="just"/>
            <a:r>
              <a:rPr lang="uk-UA" sz="1600" dirty="0" smtClean="0">
                <a:latin typeface="Arial" panose="020B0604020202020204" pitchFamily="34" charset="0"/>
                <a:cs typeface="Arial" panose="020B0604020202020204" pitchFamily="34" charset="0"/>
              </a:rPr>
              <a:t>    6.2 З метою убезпечення від дублювання повідомлень та перевантаження ліній зв’язку диспетчерів екстрених служб доцільно одразу ж розподілитися за напрямами передачі повідомлень, наприклад: один працівник телефонує за номером 101, другий – за номером 102, інші – за рештою номерів. При повідомленні слід чітко формулювати зміст повідомлення, наприклад: </a:t>
            </a:r>
            <a:r>
              <a:rPr lang="uk-UA" sz="1600" b="1" i="1" dirty="0" smtClean="0">
                <a:solidFill>
                  <a:srgbClr val="002060"/>
                </a:solidFill>
                <a:latin typeface="Arial" panose="020B0604020202020204" pitchFamily="34" charset="0"/>
                <a:cs typeface="Arial" panose="020B0604020202020204" pitchFamily="34" charset="0"/>
              </a:rPr>
              <a:t>«Влучання у будівлю за адресою: проспект Повітряних Сил, 31. Вибух. Пожежа у приміщеннях технічного поверху».</a:t>
            </a:r>
            <a:endParaRPr lang="uk-UA" sz="1600" b="1" i="1"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1072366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43124" y="271359"/>
            <a:ext cx="11990567" cy="5262979"/>
          </a:xfrm>
          <a:prstGeom prst="rect">
            <a:avLst/>
          </a:prstGeom>
        </p:spPr>
        <p:txBody>
          <a:bodyPr wrap="square">
            <a:spAutoFit/>
          </a:bodyPr>
          <a:lstStyle/>
          <a:p>
            <a:pPr indent="270510" algn="just">
              <a:spcAft>
                <a:spcPts val="0"/>
              </a:spcAft>
              <a:tabLst>
                <a:tab pos="2969895" algn="ctr"/>
                <a:tab pos="5940425" algn="r"/>
                <a:tab pos="449580" algn="l"/>
              </a:tabLst>
            </a:pPr>
            <a:r>
              <a:rPr lang="uk-UA" sz="1600" b="1" dirty="0" smtClean="0">
                <a:latin typeface="Arial" panose="020B0604020202020204" pitchFamily="34" charset="0"/>
                <a:ea typeface="Calibri" panose="020F0502020204030204" pitchFamily="34" charset="0"/>
                <a:cs typeface="Arial" panose="020B0604020202020204" pitchFamily="34" charset="0"/>
              </a:rPr>
              <a:t>7. Здійснення евакуаційних заходів</a:t>
            </a:r>
            <a:endParaRPr lang="uk-UA" sz="1600" dirty="0" smtClean="0">
              <a:effectLst/>
              <a:latin typeface="Arial" panose="020B0604020202020204" pitchFamily="34" charset="0"/>
              <a:ea typeface="Calibri" panose="020F0502020204030204" pitchFamily="34" charset="0"/>
              <a:cs typeface="Arial" panose="020B0604020202020204" pitchFamily="34" charset="0"/>
            </a:endParaRPr>
          </a:p>
          <a:p>
            <a:pPr indent="270510" algn="just">
              <a:spcAft>
                <a:spcPts val="0"/>
              </a:spcAft>
              <a:tabLst>
                <a:tab pos="2969895" algn="ctr"/>
                <a:tab pos="5940425" algn="r"/>
                <a:tab pos="449580" algn="l"/>
              </a:tabLst>
            </a:pPr>
            <a:r>
              <a:rPr lang="uk-UA" sz="1600" dirty="0" smtClean="0">
                <a:latin typeface="Arial" panose="020B0604020202020204" pitchFamily="34" charset="0"/>
                <a:ea typeface="Calibri" panose="020F0502020204030204" pitchFamily="34" charset="0"/>
                <a:cs typeface="Arial" panose="020B0604020202020204" pitchFamily="34" charset="0"/>
              </a:rPr>
              <a:t>7.1 Почувши сигнал оповіщення про вибух та пожежу, працівники зобов’язані здійснити евакуацію з будівлі.</a:t>
            </a:r>
            <a:endParaRPr lang="uk-UA" sz="1600" dirty="0" smtClean="0">
              <a:effectLst/>
              <a:latin typeface="Arial" panose="020B0604020202020204" pitchFamily="34" charset="0"/>
              <a:ea typeface="Calibri" panose="020F0502020204030204" pitchFamily="34" charset="0"/>
              <a:cs typeface="Arial" panose="020B0604020202020204" pitchFamily="34" charset="0"/>
            </a:endParaRPr>
          </a:p>
          <a:p>
            <a:pPr indent="270510" algn="just">
              <a:spcAft>
                <a:spcPts val="0"/>
              </a:spcAft>
              <a:tabLst>
                <a:tab pos="2969895" algn="ctr"/>
                <a:tab pos="5940425" algn="r"/>
                <a:tab pos="449580" algn="l"/>
              </a:tabLst>
            </a:pPr>
            <a:r>
              <a:rPr lang="uk-UA" sz="1600" dirty="0" smtClean="0">
                <a:latin typeface="Arial" panose="020B0604020202020204" pitchFamily="34" charset="0"/>
                <a:ea typeface="Calibri" panose="020F0502020204030204" pitchFamily="34" charset="0"/>
                <a:cs typeface="Arial" panose="020B0604020202020204" pitchFamily="34" charset="0"/>
              </a:rPr>
              <a:t>Місцем зосередження евакуйованих є найближчий  підземний паркінг, підземний перехід або укриття в найближчому гуртожитку.</a:t>
            </a:r>
            <a:endParaRPr lang="uk-UA" sz="1600" dirty="0" smtClean="0">
              <a:effectLst/>
              <a:latin typeface="Arial" panose="020B0604020202020204" pitchFamily="34" charset="0"/>
              <a:ea typeface="Times New Roman" panose="02020603050405020304" pitchFamily="18" charset="0"/>
              <a:cs typeface="Arial" panose="020B0604020202020204" pitchFamily="34" charset="0"/>
            </a:endParaRPr>
          </a:p>
          <a:p>
            <a:pPr indent="270510" algn="just">
              <a:spcAft>
                <a:spcPts val="0"/>
              </a:spcAft>
            </a:pPr>
            <a:r>
              <a:rPr lang="uk-UA" sz="1600" dirty="0" smtClean="0">
                <a:latin typeface="Arial" panose="020B0604020202020204" pitchFamily="34" charset="0"/>
                <a:ea typeface="Times New Roman" panose="02020603050405020304" pitchFamily="18" charset="0"/>
                <a:cs typeface="Arial" panose="020B0604020202020204" pitchFamily="34" charset="0"/>
              </a:rPr>
              <a:t>7.2 Працівники повинні:</a:t>
            </a:r>
            <a:endParaRPr lang="uk-UA" sz="1600" dirty="0" smtClean="0">
              <a:effectLst/>
              <a:latin typeface="Arial" panose="020B0604020202020204" pitchFamily="34" charset="0"/>
              <a:ea typeface="Times New Roman" panose="02020603050405020304" pitchFamily="18" charset="0"/>
              <a:cs typeface="Arial" panose="020B0604020202020204" pitchFamily="34" charset="0"/>
            </a:endParaRPr>
          </a:p>
          <a:p>
            <a:pPr indent="270510" algn="just">
              <a:spcAft>
                <a:spcPts val="0"/>
              </a:spcAft>
            </a:pPr>
            <a:r>
              <a:rPr lang="uk-UA" sz="1600" dirty="0" smtClean="0">
                <a:latin typeface="Arial" panose="020B0604020202020204" pitchFamily="34" charset="0"/>
                <a:ea typeface="Times New Roman" panose="02020603050405020304" pitchFamily="18" charset="0"/>
                <a:cs typeface="Arial" panose="020B0604020202020204" pitchFamily="34" charset="0"/>
              </a:rPr>
              <a:t>- забрати необхідні речі і документи, які заздалегідь підготовлені на випадок евакуації («тривожні» сумки/рюкзаки), відключити електропостачання та вентиляцію у службових приміщеннях ( або житлових у разі влучання в гуртожиток), вжити інших заходів, що перешкоджатимуть поширенню вогню та диму;</a:t>
            </a:r>
            <a:endParaRPr lang="uk-UA" sz="1600" dirty="0" smtClean="0">
              <a:effectLst/>
              <a:latin typeface="Arial" panose="020B0604020202020204" pitchFamily="34" charset="0"/>
              <a:ea typeface="Times New Roman" panose="02020603050405020304" pitchFamily="18" charset="0"/>
              <a:cs typeface="Arial" panose="020B0604020202020204" pitchFamily="34" charset="0"/>
            </a:endParaRPr>
          </a:p>
          <a:p>
            <a:pPr indent="270510" algn="just">
              <a:spcAft>
                <a:spcPts val="0"/>
              </a:spcAft>
              <a:tabLst>
                <a:tab pos="2969895" algn="ctr"/>
                <a:tab pos="5940425" algn="r"/>
                <a:tab pos="449580" algn="l"/>
              </a:tabLst>
            </a:pPr>
            <a:r>
              <a:rPr lang="uk-UA" sz="1600" dirty="0" smtClean="0">
                <a:latin typeface="Arial" panose="020B0604020202020204" pitchFamily="34" charset="0"/>
                <a:ea typeface="Calibri" panose="020F0502020204030204" pitchFamily="34" charset="0"/>
                <a:cs typeface="Arial" panose="020B0604020202020204" pitchFamily="34" charset="0"/>
              </a:rPr>
              <a:t>- вийти у коридор та рухатися прискореним кроком заздалегідь визначеними евакуаційними шляхами у напрямку безпечних місць тимчасового перебування. При цьому вони повинні сповіщати інших осіб про небезпеку, допомагати один одному при евакуації. Головна мета – сповістити про небезпеку оточуючих, надати максимальну допомогу іншим особам, особливо  особам з обмеженими можливостями, якомога швидше евакуюватися у безпечне місце.</a:t>
            </a:r>
            <a:endParaRPr lang="uk-UA" sz="1600" dirty="0" smtClean="0">
              <a:effectLst/>
              <a:latin typeface="Arial" panose="020B0604020202020204" pitchFamily="34" charset="0"/>
              <a:ea typeface="Calibri" panose="020F0502020204030204" pitchFamily="34" charset="0"/>
              <a:cs typeface="Arial" panose="020B0604020202020204" pitchFamily="34" charset="0"/>
            </a:endParaRPr>
          </a:p>
          <a:p>
            <a:pPr indent="270510" algn="just">
              <a:spcAft>
                <a:spcPts val="0"/>
              </a:spcAft>
              <a:tabLst>
                <a:tab pos="2969895" algn="ctr"/>
                <a:tab pos="5940425" algn="r"/>
                <a:tab pos="449580" algn="l"/>
              </a:tabLst>
            </a:pPr>
            <a:r>
              <a:rPr lang="uk-UA" sz="1600" dirty="0" smtClean="0">
                <a:latin typeface="Arial" panose="020B0604020202020204" pitchFamily="34" charset="0"/>
                <a:ea typeface="Calibri" panose="020F0502020204030204" pitchFamily="34" charset="0"/>
                <a:cs typeface="Arial" panose="020B0604020202020204" pitchFamily="34" charset="0"/>
              </a:rPr>
              <a:t>Слід враховувати, що користуватись ліфтами в такому випадку категорично заборонено, евакуація проходить лише сходами. </a:t>
            </a:r>
            <a:endParaRPr lang="uk-UA" sz="1600" dirty="0" smtClean="0">
              <a:effectLst/>
              <a:latin typeface="Arial" panose="020B0604020202020204" pitchFamily="34" charset="0"/>
              <a:ea typeface="Calibri" panose="020F0502020204030204" pitchFamily="34" charset="0"/>
              <a:cs typeface="Arial" panose="020B0604020202020204" pitchFamily="34" charset="0"/>
            </a:endParaRPr>
          </a:p>
          <a:p>
            <a:pPr indent="270510" algn="just">
              <a:spcAft>
                <a:spcPts val="0"/>
              </a:spcAft>
              <a:tabLst>
                <a:tab pos="2969895" algn="ctr"/>
                <a:tab pos="5940425" algn="r"/>
                <a:tab pos="449580" algn="l"/>
              </a:tabLst>
            </a:pPr>
            <a:r>
              <a:rPr lang="uk-UA" sz="1600" dirty="0" smtClean="0">
                <a:latin typeface="Arial" panose="020B0604020202020204" pitchFamily="34" charset="0"/>
                <a:ea typeface="Calibri" panose="020F0502020204030204" pitchFamily="34" charset="0"/>
                <a:cs typeface="Arial" panose="020B0604020202020204" pitchFamily="34" charset="0"/>
              </a:rPr>
              <a:t>7.3 При евакуації працівники повинні рухатися тримаючись парами пішим  порядком безпечним шляхом </a:t>
            </a:r>
            <a:r>
              <a:rPr lang="uk-UA" sz="1600" dirty="0" err="1" smtClean="0">
                <a:latin typeface="Arial" panose="020B0604020202020204" pitchFamily="34" charset="0"/>
                <a:ea typeface="Calibri" panose="020F0502020204030204" pitchFamily="34" charset="0"/>
                <a:cs typeface="Arial" panose="020B0604020202020204" pitchFamily="34" charset="0"/>
              </a:rPr>
              <a:t>незадимлювальними</a:t>
            </a:r>
            <a:r>
              <a:rPr lang="uk-UA" sz="1600" dirty="0" smtClean="0">
                <a:latin typeface="Arial" panose="020B0604020202020204" pitchFamily="34" charset="0"/>
                <a:ea typeface="Calibri" panose="020F0502020204030204" pitchFamily="34" charset="0"/>
                <a:cs typeface="Arial" panose="020B0604020202020204" pitchFamily="34" charset="0"/>
              </a:rPr>
              <a:t> сходами .</a:t>
            </a:r>
            <a:endParaRPr lang="uk-UA" sz="1600" dirty="0" smtClean="0">
              <a:effectLst/>
              <a:latin typeface="Arial" panose="020B0604020202020204" pitchFamily="34" charset="0"/>
              <a:ea typeface="Calibri" panose="020F0502020204030204" pitchFamily="34" charset="0"/>
              <a:cs typeface="Arial" panose="020B0604020202020204" pitchFamily="34" charset="0"/>
            </a:endParaRPr>
          </a:p>
          <a:p>
            <a:pPr indent="270510" algn="just">
              <a:spcAft>
                <a:spcPts val="0"/>
              </a:spcAft>
              <a:tabLst>
                <a:tab pos="2969895" algn="ctr"/>
                <a:tab pos="5940425" algn="r"/>
                <a:tab pos="449580" algn="l"/>
              </a:tabLst>
            </a:pPr>
            <a:r>
              <a:rPr lang="uk-UA" sz="1600" dirty="0" smtClean="0">
                <a:latin typeface="Arial" panose="020B0604020202020204" pitchFamily="34" charset="0"/>
                <a:ea typeface="Calibri" panose="020F0502020204030204" pitchFamily="34" charset="0"/>
                <a:cs typeface="Arial" panose="020B0604020202020204" pitchFamily="34" charset="0"/>
              </a:rPr>
              <a:t>7.4 Використання основних будинкових сходів для евакуації при пожежі є недоцільним через загрозу задимлення та негативного впливу продуктів горіння на органи дихання, втрату орієнтації та загибелі. Крім того, пожежно-рятувальні розрахунки під час виконання своїх завдань за призначенням будуть використовувати ці сходи для руху з нижніх поверхів на верхні, а рух співробітників та інших осіб основними сходами буде їм заважати виконувати свої завдання за призначенням.</a:t>
            </a:r>
            <a:endParaRPr lang="uk-UA" sz="16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0631401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11318" y="501918"/>
            <a:ext cx="11958762" cy="5509200"/>
          </a:xfrm>
          <a:prstGeom prst="rect">
            <a:avLst/>
          </a:prstGeom>
        </p:spPr>
        <p:txBody>
          <a:bodyPr wrap="square">
            <a:spAutoFit/>
          </a:bodyPr>
          <a:lstStyle/>
          <a:p>
            <a:pPr indent="270510" algn="just">
              <a:spcAft>
                <a:spcPts val="0"/>
              </a:spcAft>
              <a:tabLst>
                <a:tab pos="2969895" algn="ctr"/>
                <a:tab pos="5940425" algn="r"/>
                <a:tab pos="449580" algn="l"/>
              </a:tabLst>
            </a:pPr>
            <a:r>
              <a:rPr lang="uk-UA" sz="1600" b="1" dirty="0" smtClean="0">
                <a:latin typeface="Arial" panose="020B0604020202020204" pitchFamily="34" charset="0"/>
                <a:ea typeface="Calibri" panose="020F0502020204030204" pitchFamily="34" charset="0"/>
                <a:cs typeface="Arial" panose="020B0604020202020204" pitchFamily="34" charset="0"/>
              </a:rPr>
              <a:t>8. Самостійне гасіння осередків пожежі первинними засобами пожежогасіння</a:t>
            </a:r>
            <a:endParaRPr lang="uk-UA" sz="1600" dirty="0" smtClean="0">
              <a:effectLst/>
              <a:latin typeface="Arial" panose="020B0604020202020204" pitchFamily="34" charset="0"/>
              <a:ea typeface="Calibri" panose="020F0502020204030204" pitchFamily="34" charset="0"/>
              <a:cs typeface="Arial" panose="020B0604020202020204" pitchFamily="34" charset="0"/>
            </a:endParaRPr>
          </a:p>
          <a:p>
            <a:pPr indent="270510" algn="just">
              <a:spcAft>
                <a:spcPts val="0"/>
              </a:spcAft>
              <a:tabLst>
                <a:tab pos="2969895" algn="ctr"/>
                <a:tab pos="5940425" algn="r"/>
                <a:tab pos="449580" algn="l"/>
              </a:tabLst>
            </a:pPr>
            <a:r>
              <a:rPr lang="uk-UA" sz="1600" dirty="0" smtClean="0">
                <a:latin typeface="Arial" panose="020B0604020202020204" pitchFamily="34" charset="0"/>
                <a:ea typeface="Calibri" panose="020F0502020204030204" pitchFamily="34" charset="0"/>
                <a:cs typeface="Arial" panose="020B0604020202020204" pitchFamily="34" charset="0"/>
              </a:rPr>
              <a:t>8.1 Працівники повинні здійснювати самостійне гасіння осередків пожежі яка не встигла розповсюдитись на велику площу, використовуючи первинні засоби пожежогасіння: вогнегасники, пожежні крани, укомплектовані пожежними рукавами та пожежними стволами. При цьому вони повинні враховувати, що вода є провідником електричного струму, та при її застосуванні для гасіння працюючого електричного обладнання існує загроза ураження електричним струмом. Тому, перед тим, як застосовувати воду або вогнегасні речовини на її основі для гасіння пожежі, необхідно переконатися у тому, що осередок пожежі не перебуває під електричною напругою.</a:t>
            </a:r>
            <a:endParaRPr lang="uk-UA" sz="1600" dirty="0" smtClean="0">
              <a:effectLst/>
              <a:latin typeface="Arial" panose="020B0604020202020204" pitchFamily="34" charset="0"/>
              <a:ea typeface="Calibri" panose="020F0502020204030204" pitchFamily="34" charset="0"/>
              <a:cs typeface="Arial" panose="020B0604020202020204" pitchFamily="34" charset="0"/>
            </a:endParaRPr>
          </a:p>
          <a:p>
            <a:pPr indent="270510" algn="just">
              <a:spcAft>
                <a:spcPts val="0"/>
              </a:spcAft>
              <a:tabLst>
                <a:tab pos="2969895" algn="ctr"/>
                <a:tab pos="5940425" algn="r"/>
                <a:tab pos="449580" algn="l"/>
              </a:tabLst>
            </a:pPr>
            <a:r>
              <a:rPr lang="uk-UA" sz="1600" dirty="0" smtClean="0">
                <a:latin typeface="Arial" panose="020B0604020202020204" pitchFamily="34" charset="0"/>
                <a:ea typeface="Calibri" panose="020F0502020204030204" pitchFamily="34" charset="0"/>
                <a:cs typeface="Arial" panose="020B0604020202020204" pitchFamily="34" charset="0"/>
              </a:rPr>
              <a:t>8.2 Вогнегасники порошкові та вуглекислотні можна використовувати без врахування наявності або відсутності електричного струму.</a:t>
            </a:r>
            <a:endParaRPr lang="uk-UA" sz="1600" dirty="0" smtClean="0">
              <a:effectLst/>
              <a:latin typeface="Arial" panose="020B0604020202020204" pitchFamily="34" charset="0"/>
              <a:ea typeface="Calibri" panose="020F0502020204030204" pitchFamily="34" charset="0"/>
              <a:cs typeface="Arial" panose="020B0604020202020204" pitchFamily="34" charset="0"/>
            </a:endParaRPr>
          </a:p>
          <a:p>
            <a:pPr indent="270510" algn="just">
              <a:spcAft>
                <a:spcPts val="0"/>
              </a:spcAft>
            </a:pPr>
            <a:r>
              <a:rPr lang="uk-UA" sz="1600" b="1" i="1" dirty="0" smtClean="0">
                <a:latin typeface="Arial" panose="020B0604020202020204" pitchFamily="34" charset="0"/>
                <a:ea typeface="Times New Roman" panose="02020603050405020304" pitchFamily="18" charset="0"/>
                <a:cs typeface="Arial" panose="020B0604020202020204" pitchFamily="34" charset="0"/>
              </a:rPr>
              <a:t>Вуглекислотні</a:t>
            </a:r>
            <a:r>
              <a:rPr lang="uk-UA" sz="1600" dirty="0" smtClean="0">
                <a:latin typeface="Arial" panose="020B0604020202020204" pitchFamily="34" charset="0"/>
                <a:ea typeface="Times New Roman" panose="02020603050405020304" pitchFamily="18" charset="0"/>
                <a:cs typeface="Arial" panose="020B0604020202020204" pitchFamily="34" charset="0"/>
              </a:rPr>
              <a:t> вогнегасники заповнені зрідженим діоксидом вуглецю, ними можна гасити практично будь-які поверхні на невеликій площі. </a:t>
            </a:r>
            <a:r>
              <a:rPr lang="uk-UA" sz="1600" b="1" i="1" dirty="0" smtClean="0">
                <a:latin typeface="Arial" panose="020B0604020202020204" pitchFamily="34" charset="0"/>
                <a:ea typeface="Times New Roman" panose="02020603050405020304" pitchFamily="18" charset="0"/>
                <a:cs typeface="Arial" panose="020B0604020202020204" pitchFamily="34" charset="0"/>
              </a:rPr>
              <a:t>Порошкові</a:t>
            </a:r>
            <a:r>
              <a:rPr lang="uk-UA" sz="1600" dirty="0" smtClean="0">
                <a:latin typeface="Arial" panose="020B0604020202020204" pitchFamily="34" charset="0"/>
                <a:ea typeface="Times New Roman" panose="02020603050405020304" pitchFamily="18" charset="0"/>
                <a:cs typeface="Arial" panose="020B0604020202020204" pitchFamily="34" charset="0"/>
              </a:rPr>
              <a:t> вогнегасники використовуються для гасіння раптових спалахів рідких, газоподібних та твердих речовин.</a:t>
            </a:r>
            <a:endParaRPr lang="uk-UA" sz="1600" dirty="0" smtClean="0">
              <a:effectLst/>
              <a:latin typeface="Arial" panose="020B0604020202020204" pitchFamily="34" charset="0"/>
              <a:ea typeface="Times New Roman" panose="02020603050405020304" pitchFamily="18" charset="0"/>
              <a:cs typeface="Arial" panose="020B0604020202020204" pitchFamily="34" charset="0"/>
            </a:endParaRPr>
          </a:p>
          <a:p>
            <a:pPr indent="270510" algn="just">
              <a:spcAft>
                <a:spcPts val="0"/>
              </a:spcAft>
            </a:pPr>
            <a:r>
              <a:rPr lang="uk-UA" sz="1600" dirty="0" smtClean="0">
                <a:latin typeface="Arial" panose="020B0604020202020204" pitchFamily="34" charset="0"/>
                <a:ea typeface="Times New Roman" panose="02020603050405020304" pitchFamily="18" charset="0"/>
                <a:cs typeface="Arial" panose="020B0604020202020204" pitchFamily="34" charset="0"/>
              </a:rPr>
              <a:t>8.3 При гасінні пожежі вогнегасники необхідно підносити до місця займання, дотримуючись безпечної відстані не менше 1,5 м. Потім зірвати верхню пломбу і висмикнути чеку. Після цього взяти шланг з насадкою (розтруб), направити його у саму основу полум'я і натиснути на важіль. </a:t>
            </a:r>
            <a:endParaRPr lang="uk-UA" sz="1600" dirty="0" smtClean="0">
              <a:effectLst/>
              <a:latin typeface="Arial" panose="020B0604020202020204" pitchFamily="34" charset="0"/>
              <a:ea typeface="Times New Roman" panose="02020603050405020304" pitchFamily="18" charset="0"/>
              <a:cs typeface="Arial" panose="020B0604020202020204" pitchFamily="34" charset="0"/>
            </a:endParaRPr>
          </a:p>
          <a:p>
            <a:pPr indent="270510" algn="just">
              <a:spcAft>
                <a:spcPts val="0"/>
              </a:spcAft>
              <a:tabLst>
                <a:tab pos="2969895" algn="ctr"/>
                <a:tab pos="5940425" algn="r"/>
                <a:tab pos="449580" algn="l"/>
              </a:tabLst>
            </a:pPr>
            <a:r>
              <a:rPr lang="uk-UA" sz="1600" dirty="0" smtClean="0">
                <a:latin typeface="Arial" panose="020B0604020202020204" pitchFamily="34" charset="0"/>
                <a:ea typeface="Calibri" panose="020F0502020204030204" pitchFamily="34" charset="0"/>
                <a:cs typeface="Arial" panose="020B0604020202020204" pitchFamily="34" charset="0"/>
              </a:rPr>
              <a:t>При гасінні пожежі важливо пам’ятати:</a:t>
            </a:r>
            <a:endParaRPr lang="uk-UA" sz="1600" dirty="0" smtClean="0">
              <a:effectLst/>
              <a:latin typeface="Arial" panose="020B0604020202020204" pitchFamily="34" charset="0"/>
              <a:ea typeface="Calibri" panose="020F0502020204030204" pitchFamily="34" charset="0"/>
              <a:cs typeface="Arial" panose="020B0604020202020204" pitchFamily="34" charset="0"/>
            </a:endParaRPr>
          </a:p>
          <a:p>
            <a:pPr indent="270510" algn="just">
              <a:spcAft>
                <a:spcPts val="0"/>
              </a:spcAft>
              <a:tabLst>
                <a:tab pos="2969895" algn="ctr"/>
                <a:tab pos="5940425" algn="r"/>
                <a:tab pos="449580" algn="l"/>
              </a:tabLst>
            </a:pPr>
            <a:r>
              <a:rPr lang="uk-UA" sz="1600" dirty="0" smtClean="0">
                <a:latin typeface="Arial" panose="020B0604020202020204" pitchFamily="34" charset="0"/>
                <a:ea typeface="Calibri" panose="020F0502020204030204" pitchFamily="34" charset="0"/>
                <a:cs typeface="Arial" panose="020B0604020202020204" pitchFamily="34" charset="0"/>
              </a:rPr>
              <a:t>- гасити полум’я потрібно з навітряної сторони;</a:t>
            </a:r>
            <a:endParaRPr lang="uk-UA" sz="1600" dirty="0" smtClean="0">
              <a:effectLst/>
              <a:latin typeface="Arial" panose="020B0604020202020204" pitchFamily="34" charset="0"/>
              <a:ea typeface="Calibri" panose="020F0502020204030204" pitchFamily="34" charset="0"/>
              <a:cs typeface="Arial" panose="020B0604020202020204" pitchFamily="34" charset="0"/>
            </a:endParaRPr>
          </a:p>
          <a:p>
            <a:pPr indent="270510" algn="just">
              <a:spcAft>
                <a:spcPts val="0"/>
              </a:spcAft>
              <a:tabLst>
                <a:tab pos="2969895" algn="ctr"/>
                <a:tab pos="5940425" algn="r"/>
                <a:tab pos="449580" algn="l"/>
              </a:tabLst>
            </a:pPr>
            <a:r>
              <a:rPr lang="uk-UA" sz="1600" dirty="0" smtClean="0">
                <a:latin typeface="Arial" panose="020B0604020202020204" pitchFamily="34" charset="0"/>
                <a:ea typeface="Calibri" panose="020F0502020204030204" pitchFamily="34" charset="0"/>
                <a:cs typeface="Arial" panose="020B0604020202020204" pitchFamily="34" charset="0"/>
              </a:rPr>
              <a:t>- гасити полум’я потрібно з основи полум’я;</a:t>
            </a:r>
            <a:endParaRPr lang="uk-UA" sz="1600" dirty="0" smtClean="0">
              <a:effectLst/>
              <a:latin typeface="Arial" panose="020B0604020202020204" pitchFamily="34" charset="0"/>
              <a:ea typeface="Calibri" panose="020F0502020204030204" pitchFamily="34" charset="0"/>
              <a:cs typeface="Arial" panose="020B0604020202020204" pitchFamily="34" charset="0"/>
            </a:endParaRPr>
          </a:p>
          <a:p>
            <a:pPr indent="270510" algn="just">
              <a:spcAft>
                <a:spcPts val="0"/>
              </a:spcAft>
              <a:tabLst>
                <a:tab pos="2969895" algn="ctr"/>
                <a:tab pos="5940425" algn="r"/>
                <a:tab pos="449580" algn="l"/>
              </a:tabLst>
            </a:pPr>
            <a:r>
              <a:rPr lang="uk-UA" sz="1600" dirty="0" smtClean="0">
                <a:latin typeface="Arial" panose="020B0604020202020204" pitchFamily="34" charset="0"/>
                <a:ea typeface="Calibri" panose="020F0502020204030204" pitchFamily="34" charset="0"/>
                <a:cs typeface="Arial" panose="020B0604020202020204" pitchFamily="34" charset="0"/>
              </a:rPr>
              <a:t>- при гасінні полум’я в нішах потрібно спрямовувати вогнегасну рідину зверху вниз;</a:t>
            </a:r>
            <a:endParaRPr lang="uk-UA" sz="1600" dirty="0" smtClean="0">
              <a:effectLst/>
              <a:latin typeface="Arial" panose="020B0604020202020204" pitchFamily="34" charset="0"/>
              <a:ea typeface="Calibri" panose="020F0502020204030204" pitchFamily="34" charset="0"/>
              <a:cs typeface="Arial" panose="020B0604020202020204" pitchFamily="34" charset="0"/>
            </a:endParaRPr>
          </a:p>
          <a:p>
            <a:pPr indent="270510" algn="just">
              <a:spcAft>
                <a:spcPts val="0"/>
              </a:spcAft>
              <a:tabLst>
                <a:tab pos="2969895" algn="ctr"/>
                <a:tab pos="5940425" algn="r"/>
                <a:tab pos="449580" algn="l"/>
              </a:tabLst>
            </a:pPr>
            <a:r>
              <a:rPr lang="uk-UA" sz="1600" dirty="0" smtClean="0">
                <a:latin typeface="Arial" panose="020B0604020202020204" pitchFamily="34" charset="0"/>
                <a:ea typeface="Calibri" panose="020F0502020204030204" pitchFamily="34" charset="0"/>
                <a:cs typeface="Arial" panose="020B0604020202020204" pitchFamily="34" charset="0"/>
              </a:rPr>
              <a:t>- ефективність гасіння зростає, коли полум’я гаситься декількома особами: один гасить, інші підстраховують та тримають напоготові заряджені і готові до використання вогнегасники;</a:t>
            </a:r>
            <a:endParaRPr lang="uk-UA" sz="1600" dirty="0" smtClean="0">
              <a:effectLst/>
              <a:latin typeface="Arial" panose="020B0604020202020204" pitchFamily="34" charset="0"/>
              <a:ea typeface="Calibri" panose="020F0502020204030204" pitchFamily="34" charset="0"/>
              <a:cs typeface="Arial" panose="020B0604020202020204" pitchFamily="34" charset="0"/>
            </a:endParaRPr>
          </a:p>
          <a:p>
            <a:r>
              <a:rPr lang="uk-UA" sz="1600" dirty="0" smtClean="0">
                <a:latin typeface="Arial" panose="020B0604020202020204" pitchFamily="34" charset="0"/>
                <a:ea typeface="Calibri" panose="020F0502020204030204" pitchFamily="34" charset="0"/>
                <a:cs typeface="Arial" panose="020B0604020202020204" pitchFamily="34" charset="0"/>
              </a:rPr>
              <a:t>- при затуханні вогню можна поступово підходити ближче, якщо це безпечно. </a:t>
            </a:r>
            <a:endParaRPr lang="uk-UA"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6561030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01433" y="71251"/>
            <a:ext cx="11990567" cy="6740307"/>
          </a:xfrm>
          <a:prstGeom prst="rect">
            <a:avLst/>
          </a:prstGeom>
        </p:spPr>
        <p:txBody>
          <a:bodyPr wrap="square">
            <a:spAutoFit/>
          </a:bodyPr>
          <a:lstStyle/>
          <a:p>
            <a:pPr indent="270510" algn="just">
              <a:spcAft>
                <a:spcPts val="0"/>
              </a:spcAft>
              <a:tabLst>
                <a:tab pos="2969895" algn="ctr"/>
                <a:tab pos="5940425" algn="r"/>
                <a:tab pos="449580" algn="l"/>
              </a:tabLst>
            </a:pPr>
            <a:r>
              <a:rPr lang="uk-UA" sz="1600" dirty="0" smtClean="0">
                <a:latin typeface="Arial" panose="020B0604020202020204" pitchFamily="34" charset="0"/>
                <a:ea typeface="Calibri" panose="020F0502020204030204" pitchFamily="34" charset="0"/>
                <a:cs typeface="Arial" panose="020B0604020202020204" pitchFamily="34" charset="0"/>
              </a:rPr>
              <a:t>8.4 При роботі з вуглекислотним вогнегасником важливо пам’ятати:</a:t>
            </a:r>
            <a:endParaRPr lang="uk-UA" sz="1600" dirty="0" smtClean="0">
              <a:effectLst/>
              <a:latin typeface="Arial" panose="020B0604020202020204" pitchFamily="34" charset="0"/>
              <a:ea typeface="Calibri" panose="020F0502020204030204" pitchFamily="34" charset="0"/>
              <a:cs typeface="Arial" panose="020B0604020202020204" pitchFamily="34" charset="0"/>
            </a:endParaRPr>
          </a:p>
          <a:p>
            <a:pPr indent="270510" algn="just">
              <a:spcAft>
                <a:spcPts val="0"/>
              </a:spcAft>
              <a:tabLst>
                <a:tab pos="2969895" algn="ctr"/>
                <a:tab pos="5940425" algn="r"/>
                <a:tab pos="449580" algn="l"/>
              </a:tabLst>
            </a:pPr>
            <a:r>
              <a:rPr lang="uk-UA" sz="1600" dirty="0" smtClean="0">
                <a:latin typeface="Arial" panose="020B0604020202020204" pitchFamily="34" charset="0"/>
                <a:ea typeface="Calibri" panose="020F0502020204030204" pitchFamily="34" charset="0"/>
                <a:cs typeface="Arial" panose="020B0604020202020204" pitchFamily="34" charset="0"/>
              </a:rPr>
              <a:t>- не можна триматися за розтруб вуглекислотного вогнегасника голими руками, оскільки суміш при виході охолоджується до – 70° С, тому доцільно за можливістю використовувати рукавиці;</a:t>
            </a:r>
            <a:endParaRPr lang="uk-UA" sz="1600" dirty="0" smtClean="0">
              <a:effectLst/>
              <a:latin typeface="Arial" panose="020B0604020202020204" pitchFamily="34" charset="0"/>
              <a:ea typeface="Calibri" panose="020F0502020204030204" pitchFamily="34" charset="0"/>
              <a:cs typeface="Arial" panose="020B0604020202020204" pitchFamily="34" charset="0"/>
            </a:endParaRPr>
          </a:p>
          <a:p>
            <a:pPr indent="270510" algn="just">
              <a:spcAft>
                <a:spcPts val="0"/>
              </a:spcAft>
              <a:tabLst>
                <a:tab pos="2969895" algn="ctr"/>
                <a:tab pos="5940425" algn="r"/>
                <a:tab pos="449580" algn="l"/>
              </a:tabLst>
            </a:pPr>
            <a:r>
              <a:rPr lang="uk-UA" sz="1600" dirty="0" smtClean="0">
                <a:latin typeface="Arial" panose="020B0604020202020204" pitchFamily="34" charset="0"/>
                <a:ea typeface="Calibri" panose="020F0502020204030204" pitchFamily="34" charset="0"/>
                <a:cs typeface="Arial" panose="020B0604020202020204" pitchFamily="34" charset="0"/>
              </a:rPr>
              <a:t>- не можна гасити вуглекислотним вогнегасником одяг, що зайнявся на людині, оскільки вогнегасна речовина призводить до обморожень оголених ділянок шкіри;</a:t>
            </a:r>
            <a:endParaRPr lang="uk-UA" sz="1600" dirty="0" smtClean="0">
              <a:effectLst/>
              <a:latin typeface="Arial" panose="020B0604020202020204" pitchFamily="34" charset="0"/>
              <a:ea typeface="Calibri" panose="020F0502020204030204" pitchFamily="34" charset="0"/>
              <a:cs typeface="Arial" panose="020B0604020202020204" pitchFamily="34" charset="0"/>
            </a:endParaRPr>
          </a:p>
          <a:p>
            <a:pPr indent="270510" algn="just">
              <a:spcAft>
                <a:spcPts val="0"/>
              </a:spcAft>
              <a:tabLst>
                <a:tab pos="2969895" algn="ctr"/>
                <a:tab pos="5940425" algn="r"/>
                <a:tab pos="449580" algn="l"/>
              </a:tabLst>
            </a:pPr>
            <a:r>
              <a:rPr lang="uk-UA" sz="1600" dirty="0" smtClean="0">
                <a:latin typeface="Arial" panose="020B0604020202020204" pitchFamily="34" charset="0"/>
                <a:ea typeface="Calibri" panose="020F0502020204030204" pitchFamily="34" charset="0"/>
                <a:cs typeface="Arial" panose="020B0604020202020204" pitchFamily="34" charset="0"/>
              </a:rPr>
              <a:t>- під час гасіння вогнегасником електропроводки та електроприладів напруга в електромережі має бути не більше </a:t>
            </a:r>
            <a:br>
              <a:rPr lang="uk-UA" sz="1600" dirty="0" smtClean="0">
                <a:latin typeface="Arial" panose="020B0604020202020204" pitchFamily="34" charset="0"/>
                <a:ea typeface="Calibri" panose="020F0502020204030204" pitchFamily="34" charset="0"/>
                <a:cs typeface="Arial" panose="020B0604020202020204" pitchFamily="34" charset="0"/>
              </a:rPr>
            </a:br>
            <a:r>
              <a:rPr lang="uk-UA" sz="1600" dirty="0" smtClean="0">
                <a:latin typeface="Arial" panose="020B0604020202020204" pitchFamily="34" charset="0"/>
                <a:ea typeface="Calibri" panose="020F0502020204030204" pitchFamily="34" charset="0"/>
                <a:cs typeface="Arial" panose="020B0604020202020204" pitchFamily="34" charset="0"/>
              </a:rPr>
              <a:t>1000 вольт;</a:t>
            </a:r>
            <a:endParaRPr lang="uk-UA" sz="1600" dirty="0" smtClean="0">
              <a:effectLst/>
              <a:latin typeface="Arial" panose="020B0604020202020204" pitchFamily="34" charset="0"/>
              <a:ea typeface="Calibri" panose="020F0502020204030204" pitchFamily="34" charset="0"/>
              <a:cs typeface="Arial" panose="020B0604020202020204" pitchFamily="34" charset="0"/>
            </a:endParaRPr>
          </a:p>
          <a:p>
            <a:pPr indent="270510" algn="just">
              <a:spcAft>
                <a:spcPts val="0"/>
              </a:spcAft>
              <a:tabLst>
                <a:tab pos="2969895" algn="ctr"/>
                <a:tab pos="5940425" algn="r"/>
                <a:tab pos="449580" algn="l"/>
              </a:tabLst>
            </a:pPr>
            <a:r>
              <a:rPr lang="uk-UA" sz="1600" dirty="0" smtClean="0">
                <a:latin typeface="Arial" panose="020B0604020202020204" pitchFamily="34" charset="0"/>
                <a:ea typeface="Calibri" panose="020F0502020204030204" pitchFamily="34" charset="0"/>
                <a:cs typeface="Arial" panose="020B0604020202020204" pitchFamily="34" charset="0"/>
              </a:rPr>
              <a:t>- після вдалого гасіння пожежі потрібно провітрити приміщення, щоб підвищена концентрація вуглекислоти не призвела до непритомності.</a:t>
            </a:r>
            <a:endParaRPr lang="uk-UA" sz="1600" dirty="0" smtClean="0">
              <a:effectLst/>
              <a:latin typeface="Arial" panose="020B0604020202020204" pitchFamily="34" charset="0"/>
              <a:ea typeface="Calibri" panose="020F0502020204030204" pitchFamily="34" charset="0"/>
              <a:cs typeface="Arial" panose="020B0604020202020204" pitchFamily="34" charset="0"/>
            </a:endParaRPr>
          </a:p>
          <a:p>
            <a:pPr indent="270510" algn="just">
              <a:spcAft>
                <a:spcPts val="0"/>
              </a:spcAft>
              <a:tabLst>
                <a:tab pos="2969895" algn="ctr"/>
                <a:tab pos="5940425" algn="r"/>
                <a:tab pos="449580" algn="l"/>
              </a:tabLst>
            </a:pPr>
            <a:r>
              <a:rPr lang="uk-UA" sz="1600" dirty="0" smtClean="0">
                <a:latin typeface="Arial" panose="020B0604020202020204" pitchFamily="34" charset="0"/>
                <a:ea typeface="Calibri" panose="020F0502020204030204" pitchFamily="34" charset="0"/>
                <a:cs typeface="Arial" panose="020B0604020202020204" pitchFamily="34" charset="0"/>
              </a:rPr>
              <a:t>8.5 У разі необхідності застосування майна та обладнання пожежного крану необхідно:</a:t>
            </a:r>
            <a:endParaRPr lang="uk-UA" sz="1600" dirty="0" smtClean="0">
              <a:effectLst/>
              <a:latin typeface="Arial" panose="020B0604020202020204" pitchFamily="34" charset="0"/>
              <a:ea typeface="Calibri" panose="020F0502020204030204" pitchFamily="34" charset="0"/>
              <a:cs typeface="Arial" panose="020B0604020202020204" pitchFamily="34" charset="0"/>
            </a:endParaRPr>
          </a:p>
          <a:p>
            <a:pPr indent="270510" algn="just">
              <a:spcAft>
                <a:spcPts val="0"/>
              </a:spcAft>
              <a:tabLst>
                <a:tab pos="2969895" algn="ctr"/>
                <a:tab pos="5940425" algn="r"/>
                <a:tab pos="449580" algn="l"/>
              </a:tabLst>
            </a:pPr>
            <a:r>
              <a:rPr lang="uk-UA" sz="1600" dirty="0" smtClean="0">
                <a:latin typeface="Arial" panose="020B0604020202020204" pitchFamily="34" charset="0"/>
                <a:ea typeface="Calibri" panose="020F0502020204030204" pitchFamily="34" charset="0"/>
                <a:cs typeface="Arial" panose="020B0604020202020204" pitchFamily="34" charset="0"/>
              </a:rPr>
              <a:t>- відчинити дверцята пожежної шафи, взяти пожежний рукав із приєднаним стволом і прокласти його до місця пожежі, не допускаючи при цьому різких заломів, скручування пожежного рукава;</a:t>
            </a:r>
            <a:endParaRPr lang="uk-UA" sz="1600" dirty="0" smtClean="0">
              <a:effectLst/>
              <a:latin typeface="Arial" panose="020B0604020202020204" pitchFamily="34" charset="0"/>
              <a:ea typeface="Calibri" panose="020F0502020204030204" pitchFamily="34" charset="0"/>
              <a:cs typeface="Arial" panose="020B0604020202020204" pitchFamily="34" charset="0"/>
            </a:endParaRPr>
          </a:p>
          <a:p>
            <a:pPr indent="270510" algn="just">
              <a:spcAft>
                <a:spcPts val="0"/>
              </a:spcAft>
              <a:tabLst>
                <a:tab pos="2969895" algn="ctr"/>
                <a:tab pos="5940425" algn="r"/>
                <a:tab pos="449580" algn="l"/>
              </a:tabLst>
            </a:pPr>
            <a:r>
              <a:rPr lang="uk-UA" sz="1600" dirty="0" smtClean="0">
                <a:latin typeface="Arial" panose="020B0604020202020204" pitchFamily="34" charset="0"/>
                <a:ea typeface="Calibri" panose="020F0502020204030204" pitchFamily="34" charset="0"/>
                <a:cs typeface="Arial" panose="020B0604020202020204" pitchFamily="34" charset="0"/>
              </a:rPr>
              <a:t>- відкрутити вентиль пожежного крана, щоб пустити воду і направити струмінь в осередок пожежі</a:t>
            </a:r>
            <a:r>
              <a:rPr lang="uk-UA" sz="1600" i="1" dirty="0" smtClean="0">
                <a:latin typeface="Arial" panose="020B0604020202020204" pitchFamily="34" charset="0"/>
                <a:ea typeface="Calibri" panose="020F0502020204030204" pitchFamily="34" charset="0"/>
                <a:cs typeface="Arial" panose="020B0604020202020204" pitchFamily="34" charset="0"/>
              </a:rPr>
              <a:t>.</a:t>
            </a:r>
            <a:endParaRPr lang="uk-UA" sz="1600" dirty="0" smtClean="0">
              <a:effectLst/>
              <a:latin typeface="Arial" panose="020B0604020202020204" pitchFamily="34" charset="0"/>
              <a:ea typeface="Times New Roman" panose="02020603050405020304" pitchFamily="18" charset="0"/>
              <a:cs typeface="Arial" panose="020B0604020202020204" pitchFamily="34" charset="0"/>
            </a:endParaRPr>
          </a:p>
          <a:p>
            <a:pPr indent="270510" algn="just">
              <a:spcAft>
                <a:spcPts val="0"/>
              </a:spcAft>
            </a:pPr>
            <a:r>
              <a:rPr lang="uk-UA" sz="1600" b="1" dirty="0" smtClean="0">
                <a:latin typeface="Arial" panose="020B0604020202020204" pitchFamily="34" charset="0"/>
                <a:ea typeface="Times New Roman" panose="02020603050405020304" pitchFamily="18" charset="0"/>
                <a:cs typeface="Arial" panose="020B0604020202020204" pitchFamily="34" charset="0"/>
              </a:rPr>
              <a:t>9. Особливості виходу працівників з аварійної будівлі та слідування до місць безпечного перебування </a:t>
            </a:r>
            <a:endParaRPr lang="uk-UA" sz="1600" dirty="0" smtClean="0">
              <a:effectLst/>
              <a:latin typeface="Arial" panose="020B0604020202020204" pitchFamily="34" charset="0"/>
              <a:ea typeface="Times New Roman" panose="02020603050405020304" pitchFamily="18" charset="0"/>
              <a:cs typeface="Arial" panose="020B0604020202020204" pitchFamily="34" charset="0"/>
            </a:endParaRPr>
          </a:p>
          <a:p>
            <a:pPr algn="just"/>
            <a:r>
              <a:rPr lang="uk-UA" sz="1600" dirty="0" smtClean="0">
                <a:latin typeface="Arial" panose="020B0604020202020204" pitchFamily="34" charset="0"/>
                <a:ea typeface="Times New Roman" panose="02020603050405020304" pitchFamily="18" charset="0"/>
                <a:cs typeface="Arial" panose="020B0604020202020204" pitchFamily="34" charset="0"/>
              </a:rPr>
              <a:t>Діставшись до аварійного виходу оцінити необхідно оцінити обстановку: можливе падіння зверху уламків будівельних конструкцій, фрагментів БпЛА, проливання по стіні залишків пального з його паливних баків та виникнення нових осередків пожежі. Крім того, бойова частина БпЛА може містити суббоєприпаси та інші вибухонебезпечні предмети, які будуть розкидані навколо будівлі та на можливих шляхах евакуації. Існує загроза їх детонування з подальшим ураженням людей уламками чи убійними елементами. Також фрагменти та уламки БпЛА можуть містити сильнодіючі отруйні речовини, що у свою чергу становить додаткову загрозу.</a:t>
            </a:r>
            <a:r>
              <a:rPr lang="uk-UA" sz="1600" b="1" dirty="0" smtClean="0">
                <a:latin typeface="Arial" panose="020B0604020202020204" pitchFamily="34" charset="0"/>
                <a:cs typeface="Arial" panose="020B0604020202020204" pitchFamily="34" charset="0"/>
              </a:rPr>
              <a:t> </a:t>
            </a:r>
          </a:p>
          <a:p>
            <a:pPr algn="just"/>
            <a:r>
              <a:rPr lang="uk-UA" sz="1600" b="1" dirty="0" smtClean="0">
                <a:latin typeface="Arial" panose="020B0604020202020204" pitchFamily="34" charset="0"/>
                <a:cs typeface="Arial" panose="020B0604020202020204" pitchFamily="34" charset="0"/>
              </a:rPr>
              <a:t>    10. Порядок дій при наданні домедичної допомоги постраждалим</a:t>
            </a:r>
            <a:endParaRPr lang="uk-UA" sz="1600" dirty="0" smtClean="0">
              <a:latin typeface="Arial" panose="020B0604020202020204" pitchFamily="34" charset="0"/>
              <a:cs typeface="Arial" panose="020B0604020202020204" pitchFamily="34" charset="0"/>
            </a:endParaRPr>
          </a:p>
          <a:p>
            <a:pPr algn="just"/>
            <a:r>
              <a:rPr lang="uk-UA" sz="1600" dirty="0" smtClean="0">
                <a:latin typeface="Arial" panose="020B0604020202020204" pitchFamily="34" charset="0"/>
                <a:cs typeface="Arial" panose="020B0604020202020204" pitchFamily="34" charset="0"/>
              </a:rPr>
              <a:t>    - оглянути місце події, перевірити, чи не загрожує небезпека, та викликати бригаду швидкої медичної допомоги;</a:t>
            </a:r>
          </a:p>
          <a:p>
            <a:pPr algn="just"/>
            <a:r>
              <a:rPr lang="uk-UA" sz="1600" dirty="0" smtClean="0">
                <a:latin typeface="Arial" panose="020B0604020202020204" pitchFamily="34" charset="0"/>
                <a:cs typeface="Arial" panose="020B0604020202020204" pitchFamily="34" charset="0"/>
              </a:rPr>
              <a:t>    - усунути вплив на організм постраждалого факторів, що загрожують його здоров’ю та життю;</a:t>
            </a:r>
          </a:p>
          <a:p>
            <a:pPr algn="just"/>
            <a:r>
              <a:rPr lang="uk-UA" sz="1600" dirty="0" smtClean="0">
                <a:latin typeface="Arial" panose="020B0604020202020204" pitchFamily="34" charset="0"/>
                <a:cs typeface="Arial" panose="020B0604020202020204" pitchFamily="34" charset="0"/>
              </a:rPr>
              <a:t>    - провести огляд постраждалого та надати йому домедичну допомогу. Метою огляду є виявлення станів, які загрожують життю постраждалого, з подальшим проведенням невідкладного втручання для відновлення життєво важливих функцій організму;</a:t>
            </a:r>
          </a:p>
          <a:p>
            <a:pPr algn="just"/>
            <a:r>
              <a:rPr lang="uk-UA" sz="1600" dirty="0" smtClean="0">
                <a:latin typeface="Arial" panose="020B0604020202020204" pitchFamily="34" charset="0"/>
                <a:cs typeface="Arial" panose="020B0604020202020204" pitchFamily="34" charset="0"/>
              </a:rPr>
              <a:t>    - не залишати постраждалого та контролювати стан його життєвих функцій до прибуття медичних працівників.</a:t>
            </a:r>
            <a:endParaRPr lang="uk-UA"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43062383"/>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261</TotalTime>
  <Words>2662</Words>
  <Application>Microsoft Office PowerPoint</Application>
  <PresentationFormat>Широкоэкранный</PresentationFormat>
  <Paragraphs>160</Paragraphs>
  <Slides>13</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13</vt:i4>
      </vt:variant>
    </vt:vector>
  </HeadingPairs>
  <TitlesOfParts>
    <vt:vector size="18" baseType="lpstr">
      <vt:lpstr>Arial</vt:lpstr>
      <vt:lpstr>Calibri</vt:lpstr>
      <vt:lpstr>Calibri Light</vt:lpstr>
      <vt:lpstr>Times New Roman</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Gigabyte</dc:creator>
  <cp:lastModifiedBy>User</cp:lastModifiedBy>
  <cp:revision>44</cp:revision>
  <cp:lastPrinted>2025-10-13T11:58:21Z</cp:lastPrinted>
  <dcterms:created xsi:type="dcterms:W3CDTF">2025-10-06T18:03:47Z</dcterms:created>
  <dcterms:modified xsi:type="dcterms:W3CDTF">2026-02-11T07:09:50Z</dcterms:modified>
</cp:coreProperties>
</file>